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theme/theme8.xml" ContentType="application/vnd.openxmlformats-officedocument.theme+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9.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10.xml" ContentType="application/vnd.openxmlformats-officedocument.theme+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11.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3" r:id="rId3"/>
    <p:sldMasterId id="2147483674" r:id="rId4"/>
    <p:sldMasterId id="2147483675" r:id="rId5"/>
    <p:sldMasterId id="2147483676" r:id="rId6"/>
    <p:sldMasterId id="2147483677" r:id="rId7"/>
    <p:sldMasterId id="2147483678" r:id="rId8"/>
    <p:sldMasterId id="2147483679" r:id="rId9"/>
    <p:sldMasterId id="2147483680" r:id="rId10"/>
    <p:sldMasterId id="2147483681" r:id="rId11"/>
    <p:sldMasterId id="2147483682" r:id="rId12"/>
  </p:sldMasterIdLst>
  <p:notesMasterIdLst>
    <p:notesMasterId r:id="rId42"/>
  </p:notesMasterIdLst>
  <p:sldIdLst>
    <p:sldId id="256" r:id="rId13"/>
    <p:sldId id="259" r:id="rId14"/>
    <p:sldId id="267" r:id="rId15"/>
    <p:sldId id="283" r:id="rId16"/>
    <p:sldId id="266" r:id="rId17"/>
    <p:sldId id="286" r:id="rId18"/>
    <p:sldId id="263" r:id="rId19"/>
    <p:sldId id="269" r:id="rId20"/>
    <p:sldId id="273" r:id="rId21"/>
    <p:sldId id="290" r:id="rId22"/>
    <p:sldId id="291" r:id="rId23"/>
    <p:sldId id="261" r:id="rId24"/>
    <p:sldId id="275" r:id="rId25"/>
    <p:sldId id="294" r:id="rId26"/>
    <p:sldId id="311" r:id="rId27"/>
    <p:sldId id="295" r:id="rId28"/>
    <p:sldId id="312" r:id="rId29"/>
    <p:sldId id="304" r:id="rId30"/>
    <p:sldId id="293" r:id="rId31"/>
    <p:sldId id="296" r:id="rId32"/>
    <p:sldId id="313" r:id="rId33"/>
    <p:sldId id="314" r:id="rId34"/>
    <p:sldId id="292" r:id="rId35"/>
    <p:sldId id="297" r:id="rId36"/>
    <p:sldId id="315" r:id="rId37"/>
    <p:sldId id="299" r:id="rId38"/>
    <p:sldId id="318" r:id="rId39"/>
    <p:sldId id="319" r:id="rId40"/>
    <p:sldId id="260" r:id="rId41"/>
  </p:sldIdLst>
  <p:sldSz cx="12192000" cy="6858000"/>
  <p:notesSz cx="6858000" cy="9144000"/>
  <p:defaultTextStyle>
    <a:defPPr>
      <a:defRPr lang="zh-CN"/>
    </a:defPPr>
    <a:lvl1pPr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buFont typeface="Arial" panose="020B0604020202020204" pitchFamily="34" charset="0"/>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B198"/>
    <a:srgbClr val="74CEBB"/>
    <a:srgbClr val="B8E6DC"/>
    <a:srgbClr val="2B7D6B"/>
    <a:srgbClr val="3030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8542" autoAdjust="0"/>
  </p:normalViewPr>
  <p:slideViewPr>
    <p:cSldViewPr snapToGrid="0">
      <p:cViewPr>
        <p:scale>
          <a:sx n="85" d="100"/>
          <a:sy n="85" d="100"/>
        </p:scale>
        <p:origin x="-472" y="-136"/>
      </p:cViewPr>
      <p:guideLst>
        <p:guide orient="horz" pos="2160"/>
        <p:guide pos="384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8.xml"/><Relationship Id="rId21" Type="http://schemas.openxmlformats.org/officeDocument/2006/relationships/slide" Target="slides/slide9.xml"/><Relationship Id="rId22" Type="http://schemas.openxmlformats.org/officeDocument/2006/relationships/slide" Target="slides/slide10.xml"/><Relationship Id="rId23" Type="http://schemas.openxmlformats.org/officeDocument/2006/relationships/slide" Target="slides/slide11.xml"/><Relationship Id="rId24" Type="http://schemas.openxmlformats.org/officeDocument/2006/relationships/slide" Target="slides/slide12.xml"/><Relationship Id="rId25" Type="http://schemas.openxmlformats.org/officeDocument/2006/relationships/slide" Target="slides/slide13.xml"/><Relationship Id="rId26" Type="http://schemas.openxmlformats.org/officeDocument/2006/relationships/slide" Target="slides/slide14.xml"/><Relationship Id="rId27" Type="http://schemas.openxmlformats.org/officeDocument/2006/relationships/slide" Target="slides/slide15.xml"/><Relationship Id="rId28" Type="http://schemas.openxmlformats.org/officeDocument/2006/relationships/slide" Target="slides/slide16.xml"/><Relationship Id="rId2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30" Type="http://schemas.openxmlformats.org/officeDocument/2006/relationships/slide" Target="slides/slide18.xml"/><Relationship Id="rId31" Type="http://schemas.openxmlformats.org/officeDocument/2006/relationships/slide" Target="slides/slide19.xml"/><Relationship Id="rId32" Type="http://schemas.openxmlformats.org/officeDocument/2006/relationships/slide" Target="slides/slide20.xml"/><Relationship Id="rId9" Type="http://schemas.openxmlformats.org/officeDocument/2006/relationships/slideMaster" Target="slideMasters/slideMaster9.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33" Type="http://schemas.openxmlformats.org/officeDocument/2006/relationships/slide" Target="slides/slide21.xml"/><Relationship Id="rId34" Type="http://schemas.openxmlformats.org/officeDocument/2006/relationships/slide" Target="slides/slide22.xml"/><Relationship Id="rId35" Type="http://schemas.openxmlformats.org/officeDocument/2006/relationships/slide" Target="slides/slide23.xml"/><Relationship Id="rId36" Type="http://schemas.openxmlformats.org/officeDocument/2006/relationships/slide" Target="slides/slide24.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Master" Target="slideMasters/slideMaster12.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slide" Target="slides/slide6.xml"/><Relationship Id="rId19" Type="http://schemas.openxmlformats.org/officeDocument/2006/relationships/slide" Target="slides/slide7.xml"/><Relationship Id="rId37" Type="http://schemas.openxmlformats.org/officeDocument/2006/relationships/slide" Target="slides/slide25.xml"/><Relationship Id="rId38" Type="http://schemas.openxmlformats.org/officeDocument/2006/relationships/slide" Target="slides/slide26.xml"/><Relationship Id="rId39" Type="http://schemas.openxmlformats.org/officeDocument/2006/relationships/slide" Target="slides/slide27.xml"/><Relationship Id="rId40" Type="http://schemas.openxmlformats.org/officeDocument/2006/relationships/slide" Target="slides/slide28.xml"/><Relationship Id="rId41" Type="http://schemas.openxmlformats.org/officeDocument/2006/relationships/slide" Target="slides/slide29.xml"/><Relationship Id="rId42" Type="http://schemas.openxmlformats.org/officeDocument/2006/relationships/notesMaster" Target="notesMasters/notesMaster1.xml"/><Relationship Id="rId43" Type="http://schemas.openxmlformats.org/officeDocument/2006/relationships/printerSettings" Target="printerSettings/printerSettings1.bin"/><Relationship Id="rId44" Type="http://schemas.openxmlformats.org/officeDocument/2006/relationships/presProps" Target="presProps.xml"/><Relationship Id="rId45" Type="http://schemas.openxmlformats.org/officeDocument/2006/relationships/viewProps" Target="viewProps.xml"/></Relationships>
</file>

<file path=ppt/media/image1.png>
</file>

<file path=ppt/media/image10.tiff>
</file>

<file path=ppt/media/image11.png>
</file>

<file path=ppt/media/image12.png>
</file>

<file path=ppt/media/image13.png>
</file>

<file path=ppt/media/image14.png>
</file>

<file path=ppt/media/image15.tiff>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3314" name="页眉占位符 1"/>
          <p:cNvSpPr>
            <a:spLocks noGrp="1" noChangeArrowheads="1"/>
          </p:cNvSpPr>
          <p:nvPr>
            <p:ph type="hdr" sz="quarter"/>
          </p:nvPr>
        </p:nvSpPr>
        <p:spPr bwMode="auto">
          <a:xfrm>
            <a:off x="0" y="0"/>
            <a:ext cx="2971800" cy="4587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1" hangingPunct="1">
              <a:defRPr sz="1200" smtClean="0"/>
            </a:lvl1pPr>
          </a:lstStyle>
          <a:p>
            <a:pPr>
              <a:defRPr/>
            </a:pPr>
            <a:endParaRPr lang="zh-CN" altLang="en-US"/>
          </a:p>
        </p:txBody>
      </p:sp>
      <p:sp>
        <p:nvSpPr>
          <p:cNvPr id="13315" name="日期占位符 2"/>
          <p:cNvSpPr>
            <a:spLocks noGrp="1" noChangeArrowheads="1"/>
          </p:cNvSpPr>
          <p:nvPr>
            <p:ph type="dt" idx="1"/>
          </p:nvPr>
        </p:nvSpPr>
        <p:spPr bwMode="auto">
          <a:xfrm>
            <a:off x="3884613" y="0"/>
            <a:ext cx="2971800" cy="4587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1" hangingPunct="1">
              <a:defRPr sz="1200" smtClean="0"/>
            </a:lvl1pPr>
          </a:lstStyle>
          <a:p>
            <a:pPr>
              <a:defRPr/>
            </a:pPr>
            <a:fld id="{6B55BE28-12BA-4145-A9BE-33AFE79A0685}" type="datetimeFigureOut">
              <a:rPr lang="zh-CN" altLang="en-US"/>
              <a:pPr>
                <a:defRPr/>
              </a:pPr>
              <a:t>17/4/14</a:t>
            </a:fld>
            <a:endParaRPr lang="zh-CN" altLang="en-US"/>
          </a:p>
        </p:txBody>
      </p:sp>
      <p:sp>
        <p:nvSpPr>
          <p:cNvPr id="40964" name="幻灯片图像占位符 3"/>
          <p:cNvSpPr>
            <a:spLocks noGrp="1" noRot="1" noChangeAspect="1" noChangeArrowheads="1"/>
          </p:cNvSpPr>
          <p:nvPr>
            <p:ph type="sldImg" idx="2"/>
          </p:nvPr>
        </p:nvSpPr>
        <p:spPr bwMode="auto">
          <a:xfrm>
            <a:off x="685800" y="1143000"/>
            <a:ext cx="54864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sp>
      <p:sp>
        <p:nvSpPr>
          <p:cNvPr id="13317" name="备注占位符 4"/>
          <p:cNvSpPr>
            <a:spLocks noGrp="1" noChangeArrowheads="1"/>
          </p:cNvSpPr>
          <p:nvPr>
            <p:ph type="body" sz="quarter" idx="3"/>
          </p:nvPr>
        </p:nvSpPr>
        <p:spPr bwMode="auto">
          <a:xfrm>
            <a:off x="685800" y="4400550"/>
            <a:ext cx="5486400" cy="3600450"/>
          </a:xfrm>
          <a:prstGeom prst="rect">
            <a:avLst/>
          </a:prstGeom>
          <a:noFill/>
          <a:ln w="12700" cmpd="sng">
            <a:noFill/>
            <a:miter lim="800000"/>
            <a:headEnd/>
            <a:tailEnd/>
          </a:ln>
        </p:spPr>
        <p:txBody>
          <a:bodyPr vert="horz" wrap="square" lIns="91440" tIns="45720" rIns="91440" bIns="45720" numCol="1" anchor="ctr"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13318" name="页脚占位符 5"/>
          <p:cNvSpPr>
            <a:spLocks noGrp="1" noChangeArrowheads="1"/>
          </p:cNvSpPr>
          <p:nvPr>
            <p:ph type="ftr" sz="quarter" idx="4"/>
          </p:nvPr>
        </p:nvSpPr>
        <p:spPr bwMode="auto">
          <a:xfrm>
            <a:off x="0" y="8685213"/>
            <a:ext cx="2971800" cy="458787"/>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1" hangingPunct="1">
              <a:defRPr sz="1200" smtClean="0"/>
            </a:lvl1pPr>
          </a:lstStyle>
          <a:p>
            <a:pPr>
              <a:defRPr/>
            </a:pPr>
            <a:endParaRPr lang="zh-CN" altLang="en-US"/>
          </a:p>
        </p:txBody>
      </p:sp>
      <p:sp>
        <p:nvSpPr>
          <p:cNvPr id="13319" name="灯片编号占位符 6"/>
          <p:cNvSpPr>
            <a:spLocks noGrp="1" noChangeArrowheads="1"/>
          </p:cNvSpPr>
          <p:nvPr>
            <p:ph type="sldNum" sz="quarter" idx="5"/>
          </p:nvPr>
        </p:nvSpPr>
        <p:spPr bwMode="auto">
          <a:xfrm>
            <a:off x="3884613" y="8685213"/>
            <a:ext cx="2971800" cy="458787"/>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1" hangingPunct="1">
              <a:defRPr sz="1200"/>
            </a:lvl1pPr>
          </a:lstStyle>
          <a:p>
            <a:fld id="{5EB3E913-E9BD-4347-910C-20BC3C542A98}" type="slidenum">
              <a:rPr lang="zh-CN" altLang="en-US"/>
              <a:pPr/>
              <a:t>‹#›</a:t>
            </a:fld>
            <a:endParaRPr lang="zh-CN" altLang="en-US"/>
          </a:p>
        </p:txBody>
      </p:sp>
    </p:spTree>
    <p:extLst>
      <p:ext uri="{BB962C8B-B14F-4D97-AF65-F5344CB8AC3E}">
        <p14:creationId xmlns:p14="http://schemas.microsoft.com/office/powerpoint/2010/main" val="336575728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notesMaster" Target="../notesMasters/notesMaster1.xml"/><Relationship Id="rId3"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p:sp>
      <p:sp>
        <p:nvSpPr>
          <p:cNvPr id="41987" name="备注占位符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nchor="t"/>
          <a:lstStyle/>
          <a:p>
            <a:pPr eaLnBrk="1" hangingPunct="1">
              <a:spcBef>
                <a:spcPct val="0"/>
              </a:spcBef>
            </a:pPr>
            <a:r>
              <a:rPr lang="zh-CN" altLang="en-US" smtClean="0"/>
              <a:t>封面标题特殊字体为百度简综艺。可以自行下载使用或改为微软雅黑。</a:t>
            </a:r>
          </a:p>
        </p:txBody>
      </p:sp>
      <p:sp>
        <p:nvSpPr>
          <p:cNvPr id="41988" name="灯片编号占位符 3"/>
          <p:cNvSpPr txBox="1">
            <a:spLocks noGrp="1" noChangeArrowheads="1"/>
          </p:cNvSpPr>
          <p:nvPr/>
        </p:nvSpPr>
        <p:spPr bwMode="auto">
          <a:xfrm>
            <a:off x="3884613" y="8685213"/>
            <a:ext cx="2971800" cy="458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r" eaLnBrk="1" hangingPunct="1"/>
            <a:fld id="{C4FA8D65-A96A-4130-8A0D-7327951F916B}" type="slidenum">
              <a:rPr lang="zh-CN" altLang="en-US" sz="1200"/>
              <a:pPr algn="r" eaLnBrk="1" hangingPunct="1"/>
              <a:t>1</a:t>
            </a:fld>
            <a:endParaRPr lang="zh-CN" altLang="en-US" sz="1200"/>
          </a:p>
        </p:txBody>
      </p:sp>
    </p:spTree>
    <p:extLst>
      <p:ext uri="{BB962C8B-B14F-4D97-AF65-F5344CB8AC3E}">
        <p14:creationId xmlns:p14="http://schemas.microsoft.com/office/powerpoint/2010/main" val="2094422764"/>
      </p:ext>
    </p:extLst>
  </p:cSld>
  <p:clrMapOvr>
    <a:overrideClrMapping bg1="lt1" tx1="dk1" bg2="lt2" tx2="dk2" accent1="accent1" accent2="accent2" accent3="accent3" accent4="accent4" accent5="accent5" accent6="accent6" hlink="hlink" folHlink="folHlink"/>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0B6BF716-628A-4D43-B78B-B23EC5A5E738}"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E17D6BCE-F24A-453D-926D-79B3036215C3}" type="slidenum">
              <a:rPr lang="zh-CN" altLang="en-US"/>
              <a:pPr/>
              <a:t>‹#›</a:t>
            </a:fld>
            <a:endParaRPr lang="zh-CN" altLang="en-US"/>
          </a:p>
        </p:txBody>
      </p:sp>
    </p:spTree>
    <p:extLst>
      <p:ext uri="{BB962C8B-B14F-4D97-AF65-F5344CB8AC3E}">
        <p14:creationId xmlns:p14="http://schemas.microsoft.com/office/powerpoint/2010/main" val="3157264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6C32AA30-5C7F-4C07-B969-3289FD0CA0D3}"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269D619A-F710-4080-B622-EAF1E4790286}" type="slidenum">
              <a:rPr lang="zh-CN" altLang="en-US"/>
              <a:pPr/>
              <a:t>‹#›</a:t>
            </a:fld>
            <a:endParaRPr lang="zh-CN" altLang="en-US"/>
          </a:p>
        </p:txBody>
      </p:sp>
    </p:spTree>
    <p:extLst>
      <p:ext uri="{BB962C8B-B14F-4D97-AF65-F5344CB8AC3E}">
        <p14:creationId xmlns:p14="http://schemas.microsoft.com/office/powerpoint/2010/main" val="72242296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D2B0F202-8117-464B-948E-522E64B816FF}"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16BA1128-4802-4AD2-8C64-6D2046868829}" type="slidenum">
              <a:rPr lang="zh-CN" altLang="en-US"/>
              <a:pPr/>
              <a:t>‹#›</a:t>
            </a:fld>
            <a:endParaRPr lang="zh-CN" altLang="en-US"/>
          </a:p>
        </p:txBody>
      </p:sp>
    </p:spTree>
    <p:extLst>
      <p:ext uri="{BB962C8B-B14F-4D97-AF65-F5344CB8AC3E}">
        <p14:creationId xmlns:p14="http://schemas.microsoft.com/office/powerpoint/2010/main" val="985658469"/>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68A1D43D-5ABC-4B8C-9664-A8C1658A6634}"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EF37A26B-D2C5-4904-9AA3-BC71594D567F}" type="slidenum">
              <a:rPr lang="zh-CN" altLang="en-US"/>
              <a:pPr/>
              <a:t>‹#›</a:t>
            </a:fld>
            <a:endParaRPr lang="zh-CN" altLang="en-US"/>
          </a:p>
        </p:txBody>
      </p:sp>
    </p:spTree>
    <p:extLst>
      <p:ext uri="{BB962C8B-B14F-4D97-AF65-F5344CB8AC3E}">
        <p14:creationId xmlns:p14="http://schemas.microsoft.com/office/powerpoint/2010/main" val="266203070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4"/>
          <p:cNvSpPr>
            <a:spLocks noGrp="1" noChangeArrowheads="1"/>
          </p:cNvSpPr>
          <p:nvPr>
            <p:ph type="dt" sz="half" idx="10"/>
          </p:nvPr>
        </p:nvSpPr>
        <p:spPr>
          <a:ln/>
        </p:spPr>
        <p:txBody>
          <a:bodyPr/>
          <a:lstStyle>
            <a:lvl1pPr>
              <a:defRPr/>
            </a:lvl1pPr>
          </a:lstStyle>
          <a:p>
            <a:pPr>
              <a:defRPr/>
            </a:pPr>
            <a:fld id="{FECF134A-743A-4AAC-BD16-A4D7B20BFE80}"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68B28D1A-8A6F-4916-9405-E2F997519ECD}" type="slidenum">
              <a:rPr lang="zh-CN" altLang="en-US"/>
              <a:pPr/>
              <a:t>‹#›</a:t>
            </a:fld>
            <a:endParaRPr lang="zh-CN" altLang="en-US"/>
          </a:p>
        </p:txBody>
      </p:sp>
    </p:spTree>
    <p:extLst>
      <p:ext uri="{BB962C8B-B14F-4D97-AF65-F5344CB8AC3E}">
        <p14:creationId xmlns:p14="http://schemas.microsoft.com/office/powerpoint/2010/main" val="79514233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noChangeArrowheads="1"/>
          </p:cNvSpPr>
          <p:nvPr>
            <p:ph type="dt" sz="half" idx="10"/>
          </p:nvPr>
        </p:nvSpPr>
        <p:spPr>
          <a:ln/>
        </p:spPr>
        <p:txBody>
          <a:bodyPr/>
          <a:lstStyle>
            <a:lvl1pPr>
              <a:defRPr/>
            </a:lvl1pPr>
          </a:lstStyle>
          <a:p>
            <a:pPr>
              <a:defRPr/>
            </a:pPr>
            <a:fld id="{BCE6D473-CA19-482D-803B-FF410123F209}" type="datetimeFigureOut">
              <a:rPr lang="zh-CN" altLang="en-US"/>
              <a:pPr>
                <a:defRPr/>
              </a:pPr>
              <a:t>17/4/14</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fld id="{D399C882-4B14-4FAD-B694-4C2FCF95748B}" type="slidenum">
              <a:rPr lang="zh-CN" altLang="en-US"/>
              <a:pPr/>
              <a:t>‹#›</a:t>
            </a:fld>
            <a:endParaRPr lang="zh-CN" altLang="en-US"/>
          </a:p>
        </p:txBody>
      </p:sp>
    </p:spTree>
    <p:extLst>
      <p:ext uri="{BB962C8B-B14F-4D97-AF65-F5344CB8AC3E}">
        <p14:creationId xmlns:p14="http://schemas.microsoft.com/office/powerpoint/2010/main" val="1106445260"/>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4"/>
          <p:cNvSpPr>
            <a:spLocks noGrp="1" noChangeArrowheads="1"/>
          </p:cNvSpPr>
          <p:nvPr>
            <p:ph type="dt" sz="half" idx="10"/>
          </p:nvPr>
        </p:nvSpPr>
        <p:spPr>
          <a:ln/>
        </p:spPr>
        <p:txBody>
          <a:bodyPr/>
          <a:lstStyle>
            <a:lvl1pPr>
              <a:defRPr/>
            </a:lvl1pPr>
          </a:lstStyle>
          <a:p>
            <a:pPr>
              <a:defRPr/>
            </a:pPr>
            <a:fld id="{DC0AF7EB-3133-4D14-95C8-6C1B028E2436}" type="datetimeFigureOut">
              <a:rPr lang="zh-CN" altLang="en-US"/>
              <a:pPr>
                <a:defRPr/>
              </a:pPr>
              <a:t>17/4/14</a:t>
            </a:fld>
            <a:endParaRPr lang="zh-CN" altLang="en-US"/>
          </a:p>
        </p:txBody>
      </p:sp>
      <p:sp>
        <p:nvSpPr>
          <p:cNvPr id="8"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a:ln/>
        </p:spPr>
        <p:txBody>
          <a:bodyPr/>
          <a:lstStyle>
            <a:lvl1pPr>
              <a:defRPr/>
            </a:lvl1pPr>
          </a:lstStyle>
          <a:p>
            <a:fld id="{86C079FC-CD20-4567-81DB-3DF3248C6246}" type="slidenum">
              <a:rPr lang="zh-CN" altLang="en-US"/>
              <a:pPr/>
              <a:t>‹#›</a:t>
            </a:fld>
            <a:endParaRPr lang="zh-CN" altLang="en-US"/>
          </a:p>
        </p:txBody>
      </p:sp>
    </p:spTree>
    <p:extLst>
      <p:ext uri="{BB962C8B-B14F-4D97-AF65-F5344CB8AC3E}">
        <p14:creationId xmlns:p14="http://schemas.microsoft.com/office/powerpoint/2010/main" val="7229396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4"/>
          <p:cNvSpPr>
            <a:spLocks noGrp="1" noChangeArrowheads="1"/>
          </p:cNvSpPr>
          <p:nvPr>
            <p:ph type="dt" sz="half" idx="10"/>
          </p:nvPr>
        </p:nvSpPr>
        <p:spPr>
          <a:ln/>
        </p:spPr>
        <p:txBody>
          <a:bodyPr/>
          <a:lstStyle>
            <a:lvl1pPr>
              <a:defRPr/>
            </a:lvl1pPr>
          </a:lstStyle>
          <a:p>
            <a:pPr>
              <a:defRPr/>
            </a:pPr>
            <a:fld id="{A145E9FB-77DE-4E01-AFB5-C50141E37BB8}" type="datetimeFigureOut">
              <a:rPr lang="zh-CN" altLang="en-US"/>
              <a:pPr>
                <a:defRPr/>
              </a:pPr>
              <a:t>17/4/14</a:t>
            </a:fld>
            <a:endParaRPr lang="zh-CN" altLang="en-US"/>
          </a:p>
        </p:txBody>
      </p:sp>
      <p:sp>
        <p:nvSpPr>
          <p:cNvPr id="4"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a:ln/>
        </p:spPr>
        <p:txBody>
          <a:bodyPr/>
          <a:lstStyle>
            <a:lvl1pPr>
              <a:defRPr/>
            </a:lvl1pPr>
          </a:lstStyle>
          <a:p>
            <a:fld id="{E9AABBF4-797C-4007-B31E-0B8D9791FF15}" type="slidenum">
              <a:rPr lang="zh-CN" altLang="en-US"/>
              <a:pPr/>
              <a:t>‹#›</a:t>
            </a:fld>
            <a:endParaRPr lang="zh-CN" altLang="en-US"/>
          </a:p>
        </p:txBody>
      </p:sp>
    </p:spTree>
    <p:extLst>
      <p:ext uri="{BB962C8B-B14F-4D97-AF65-F5344CB8AC3E}">
        <p14:creationId xmlns:p14="http://schemas.microsoft.com/office/powerpoint/2010/main" val="1771017951"/>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a:ln/>
        </p:spPr>
        <p:txBody>
          <a:bodyPr/>
          <a:lstStyle>
            <a:lvl1pPr>
              <a:defRPr/>
            </a:lvl1pPr>
          </a:lstStyle>
          <a:p>
            <a:pPr>
              <a:defRPr/>
            </a:pPr>
            <a:fld id="{A9A3A4A9-EEBA-4FFE-A762-1240BCA85D47}" type="datetimeFigureOut">
              <a:rPr lang="zh-CN" altLang="en-US"/>
              <a:pPr>
                <a:defRPr/>
              </a:pPr>
              <a:t>17/4/14</a:t>
            </a:fld>
            <a:endParaRPr lang="zh-CN" altLang="en-US"/>
          </a:p>
        </p:txBody>
      </p:sp>
      <p:sp>
        <p:nvSpPr>
          <p:cNvPr id="3"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a:ln/>
        </p:spPr>
        <p:txBody>
          <a:bodyPr/>
          <a:lstStyle>
            <a:lvl1pPr>
              <a:defRPr/>
            </a:lvl1pPr>
          </a:lstStyle>
          <a:p>
            <a:fld id="{94C8AA21-EC35-4F05-A382-90F7007A346C}" type="slidenum">
              <a:rPr lang="zh-CN" altLang="en-US"/>
              <a:pPr/>
              <a:t>‹#›</a:t>
            </a:fld>
            <a:endParaRPr lang="zh-CN" altLang="en-US"/>
          </a:p>
        </p:txBody>
      </p:sp>
    </p:spTree>
    <p:extLst>
      <p:ext uri="{BB962C8B-B14F-4D97-AF65-F5344CB8AC3E}">
        <p14:creationId xmlns:p14="http://schemas.microsoft.com/office/powerpoint/2010/main" val="3950808005"/>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1288CABD-AE38-447F-A1FC-1D1D8F63B30F}" type="datetimeFigureOut">
              <a:rPr lang="zh-CN" altLang="en-US"/>
              <a:pPr>
                <a:defRPr/>
              </a:pPr>
              <a:t>17/4/14</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fld id="{28D0EA1D-27F5-40BC-AD49-2E9C5DE5A4CD}" type="slidenum">
              <a:rPr lang="zh-CN" altLang="en-US"/>
              <a:pPr/>
              <a:t>‹#›</a:t>
            </a:fld>
            <a:endParaRPr lang="zh-CN" altLang="en-US"/>
          </a:p>
        </p:txBody>
      </p:sp>
    </p:spTree>
    <p:extLst>
      <p:ext uri="{BB962C8B-B14F-4D97-AF65-F5344CB8AC3E}">
        <p14:creationId xmlns:p14="http://schemas.microsoft.com/office/powerpoint/2010/main" val="535589222"/>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7BFD1D66-4E73-4377-BDD2-AA65D31323CA}" type="datetimeFigureOut">
              <a:rPr lang="zh-CN" altLang="en-US"/>
              <a:pPr>
                <a:defRPr/>
              </a:pPr>
              <a:t>17/4/14</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fld id="{81FB27B8-9E0F-4932-99C8-80E1D8DD1A64}" type="slidenum">
              <a:rPr lang="zh-CN" altLang="en-US"/>
              <a:pPr/>
              <a:t>‹#›</a:t>
            </a:fld>
            <a:endParaRPr lang="zh-CN" altLang="en-US"/>
          </a:p>
        </p:txBody>
      </p:sp>
    </p:spTree>
    <p:extLst>
      <p:ext uri="{BB962C8B-B14F-4D97-AF65-F5344CB8AC3E}">
        <p14:creationId xmlns:p14="http://schemas.microsoft.com/office/powerpoint/2010/main" val="3357431735"/>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46A7B146-9D32-48A9-B681-49851601E159}"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E8288D81-DBAC-445F-A483-D3E06324820C}" type="slidenum">
              <a:rPr lang="zh-CN" altLang="en-US"/>
              <a:pPr/>
              <a:t>‹#›</a:t>
            </a:fld>
            <a:endParaRPr lang="zh-CN" altLang="en-US"/>
          </a:p>
        </p:txBody>
      </p:sp>
    </p:spTree>
    <p:extLst>
      <p:ext uri="{BB962C8B-B14F-4D97-AF65-F5344CB8AC3E}">
        <p14:creationId xmlns:p14="http://schemas.microsoft.com/office/powerpoint/2010/main" val="2435883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CE30FB9A-6240-436E-B27D-347BBC94BB60}"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ABD6893F-0BE4-43E7-AE34-EA4DDB7172E2}" type="slidenum">
              <a:rPr lang="zh-CN" altLang="en-US"/>
              <a:pPr/>
              <a:t>‹#›</a:t>
            </a:fld>
            <a:endParaRPr lang="zh-CN" altLang="en-US"/>
          </a:p>
        </p:txBody>
      </p:sp>
    </p:spTree>
    <p:extLst>
      <p:ext uri="{BB962C8B-B14F-4D97-AF65-F5344CB8AC3E}">
        <p14:creationId xmlns:p14="http://schemas.microsoft.com/office/powerpoint/2010/main" val="1745790373"/>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DB475BD2-698B-4DB4-B3BF-DFC1D1548E34}"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A10E5CDB-3808-4B64-8B83-E9F172E089F6}" type="slidenum">
              <a:rPr lang="zh-CN" altLang="en-US"/>
              <a:pPr/>
              <a:t>‹#›</a:t>
            </a:fld>
            <a:endParaRPr lang="zh-CN" altLang="en-US"/>
          </a:p>
        </p:txBody>
      </p:sp>
    </p:spTree>
    <p:extLst>
      <p:ext uri="{BB962C8B-B14F-4D97-AF65-F5344CB8AC3E}">
        <p14:creationId xmlns:p14="http://schemas.microsoft.com/office/powerpoint/2010/main" val="3202106481"/>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D5EC1C0A-3335-47EA-93C1-282EEA96A600}"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E10550B4-7CE7-43A2-B244-F8916623B6C6}" type="slidenum">
              <a:rPr lang="zh-CN" altLang="en-US"/>
              <a:pPr/>
              <a:t>‹#›</a:t>
            </a:fld>
            <a:endParaRPr lang="zh-CN" altLang="en-US"/>
          </a:p>
        </p:txBody>
      </p:sp>
    </p:spTree>
    <p:extLst>
      <p:ext uri="{BB962C8B-B14F-4D97-AF65-F5344CB8AC3E}">
        <p14:creationId xmlns:p14="http://schemas.microsoft.com/office/powerpoint/2010/main" val="127898730"/>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14524132-25F7-4D3A-890D-0A8A053C919F}"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257F15E6-6BEE-418D-80F5-798716856746}" type="slidenum">
              <a:rPr lang="zh-CN" altLang="en-US"/>
              <a:pPr/>
              <a:t>‹#›</a:t>
            </a:fld>
            <a:endParaRPr lang="zh-CN" altLang="en-US"/>
          </a:p>
        </p:txBody>
      </p:sp>
    </p:spTree>
    <p:extLst>
      <p:ext uri="{BB962C8B-B14F-4D97-AF65-F5344CB8AC3E}">
        <p14:creationId xmlns:p14="http://schemas.microsoft.com/office/powerpoint/2010/main" val="286702285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20867438-1C6B-4BA0-B496-39BEE27FBE6A}"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13A21E92-A3DE-4F77-B74A-515923420083}" type="slidenum">
              <a:rPr lang="zh-CN" altLang="en-US"/>
              <a:pPr/>
              <a:t>‹#›</a:t>
            </a:fld>
            <a:endParaRPr lang="zh-CN" altLang="en-US"/>
          </a:p>
        </p:txBody>
      </p:sp>
    </p:spTree>
    <p:extLst>
      <p:ext uri="{BB962C8B-B14F-4D97-AF65-F5344CB8AC3E}">
        <p14:creationId xmlns:p14="http://schemas.microsoft.com/office/powerpoint/2010/main" val="2080885861"/>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noChangeArrowheads="1"/>
          </p:cNvSpPr>
          <p:nvPr>
            <p:ph type="dt" sz="half" idx="10"/>
          </p:nvPr>
        </p:nvSpPr>
        <p:spPr>
          <a:ln/>
        </p:spPr>
        <p:txBody>
          <a:bodyPr/>
          <a:lstStyle>
            <a:lvl1pPr>
              <a:defRPr/>
            </a:lvl1pPr>
          </a:lstStyle>
          <a:p>
            <a:pPr>
              <a:defRPr/>
            </a:pPr>
            <a:fld id="{37CC5F04-A2C2-4BF0-8632-384F6B2A224B}"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6BD4915D-B13C-4B96-8C33-55C07E95F821}" type="slidenum">
              <a:rPr lang="zh-CN" altLang="en-US"/>
              <a:pPr/>
              <a:t>‹#›</a:t>
            </a:fld>
            <a:endParaRPr lang="zh-CN" altLang="en-US"/>
          </a:p>
        </p:txBody>
      </p:sp>
    </p:spTree>
    <p:extLst>
      <p:ext uri="{BB962C8B-B14F-4D97-AF65-F5344CB8AC3E}">
        <p14:creationId xmlns:p14="http://schemas.microsoft.com/office/powerpoint/2010/main" val="570007067"/>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noChangeArrowheads="1"/>
          </p:cNvSpPr>
          <p:nvPr>
            <p:ph type="dt" sz="half" idx="10"/>
          </p:nvPr>
        </p:nvSpPr>
        <p:spPr>
          <a:ln/>
        </p:spPr>
        <p:txBody>
          <a:bodyPr/>
          <a:lstStyle>
            <a:lvl1pPr>
              <a:defRPr/>
            </a:lvl1pPr>
          </a:lstStyle>
          <a:p>
            <a:pPr>
              <a:defRPr/>
            </a:pPr>
            <a:fld id="{2A8CA2F7-CBB9-4FAC-AF0F-C128FD27C933}" type="datetimeFigureOut">
              <a:rPr lang="zh-CN" altLang="en-US"/>
              <a:pPr>
                <a:defRPr/>
              </a:pPr>
              <a:t>17/4/14</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fld id="{7006334B-8AC8-4BAC-97C4-EE4E3189ED6C}" type="slidenum">
              <a:rPr lang="zh-CN" altLang="en-US"/>
              <a:pPr/>
              <a:t>‹#›</a:t>
            </a:fld>
            <a:endParaRPr lang="zh-CN" altLang="en-US"/>
          </a:p>
        </p:txBody>
      </p:sp>
    </p:spTree>
    <p:extLst>
      <p:ext uri="{BB962C8B-B14F-4D97-AF65-F5344CB8AC3E}">
        <p14:creationId xmlns:p14="http://schemas.microsoft.com/office/powerpoint/2010/main" val="456816719"/>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a:ln/>
        </p:spPr>
        <p:txBody>
          <a:bodyPr/>
          <a:lstStyle>
            <a:lvl1pPr>
              <a:defRPr/>
            </a:lvl1pPr>
          </a:lstStyle>
          <a:p>
            <a:pPr>
              <a:defRPr/>
            </a:pPr>
            <a:fld id="{941A14B0-55B4-4064-AD13-C01CE7A1EBD7}" type="datetimeFigureOut">
              <a:rPr lang="zh-CN" altLang="en-US"/>
              <a:pPr>
                <a:defRPr/>
              </a:pPr>
              <a:t>17/4/14</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fld id="{31A5310C-1EDF-45C4-95B6-CE2B03CDBA09}" type="slidenum">
              <a:rPr lang="zh-CN" altLang="en-US"/>
              <a:pPr/>
              <a:t>‹#›</a:t>
            </a:fld>
            <a:endParaRPr lang="zh-CN" altLang="en-US"/>
          </a:p>
        </p:txBody>
      </p:sp>
    </p:spTree>
    <p:extLst>
      <p:ext uri="{BB962C8B-B14F-4D97-AF65-F5344CB8AC3E}">
        <p14:creationId xmlns:p14="http://schemas.microsoft.com/office/powerpoint/2010/main" val="2510632973"/>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C6E2EAFA-3406-4A6D-B8E3-C33DF4EE1BA7}" type="datetimeFigureOut">
              <a:rPr lang="zh-CN" altLang="en-US"/>
              <a:pPr>
                <a:defRPr/>
              </a:pPr>
              <a:t>17/4/14</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fld id="{7539497B-2708-4CD7-91C9-2198DAD7329E}" type="slidenum">
              <a:rPr lang="zh-CN" altLang="en-US"/>
              <a:pPr/>
              <a:t>‹#›</a:t>
            </a:fld>
            <a:endParaRPr lang="zh-CN" altLang="en-US"/>
          </a:p>
        </p:txBody>
      </p:sp>
    </p:spTree>
    <p:extLst>
      <p:ext uri="{BB962C8B-B14F-4D97-AF65-F5344CB8AC3E}">
        <p14:creationId xmlns:p14="http://schemas.microsoft.com/office/powerpoint/2010/main" val="231652216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14B4CC5D-8677-4887-A806-A9816B19AA11}"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C3B06D00-43CC-4082-B586-BF7E4E359609}" type="slidenum">
              <a:rPr lang="zh-CN" altLang="en-US"/>
              <a:pPr/>
              <a:t>‹#›</a:t>
            </a:fld>
            <a:endParaRPr lang="zh-CN" altLang="en-US"/>
          </a:p>
        </p:txBody>
      </p:sp>
    </p:spTree>
    <p:extLst>
      <p:ext uri="{BB962C8B-B14F-4D97-AF65-F5344CB8AC3E}">
        <p14:creationId xmlns:p14="http://schemas.microsoft.com/office/powerpoint/2010/main" val="416104724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2EDDB0C6-10CA-4B27-82A5-4E5AF2925A19}"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567E8F4B-56B5-49C4-927C-2FD81BCDC1B3}" type="slidenum">
              <a:rPr lang="zh-CN" altLang="en-US"/>
              <a:pPr/>
              <a:t>‹#›</a:t>
            </a:fld>
            <a:endParaRPr lang="zh-CN" altLang="en-US"/>
          </a:p>
        </p:txBody>
      </p:sp>
    </p:spTree>
    <p:extLst>
      <p:ext uri="{BB962C8B-B14F-4D97-AF65-F5344CB8AC3E}">
        <p14:creationId xmlns:p14="http://schemas.microsoft.com/office/powerpoint/2010/main" val="2748051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B3D5CF74-4F6F-49A5-82FE-D6A87280B64B}"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924018DC-DCEE-4DD0-B6AE-FA30FF783956}" type="slidenum">
              <a:rPr lang="zh-CN" altLang="en-US"/>
              <a:pPr/>
              <a:t>‹#›</a:t>
            </a:fld>
            <a:endParaRPr lang="zh-CN" altLang="en-US"/>
          </a:p>
        </p:txBody>
      </p:sp>
    </p:spTree>
    <p:extLst>
      <p:ext uri="{BB962C8B-B14F-4D97-AF65-F5344CB8AC3E}">
        <p14:creationId xmlns:p14="http://schemas.microsoft.com/office/powerpoint/2010/main" val="324876651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303157DD-5C69-44FE-B9C4-D6B20821D370}"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A89C56FF-B319-4B92-8D79-502B997A6C09}" type="slidenum">
              <a:rPr lang="zh-CN" altLang="en-US"/>
              <a:pPr/>
              <a:t>‹#›</a:t>
            </a:fld>
            <a:endParaRPr lang="zh-CN" altLang="en-US"/>
          </a:p>
        </p:txBody>
      </p:sp>
    </p:spTree>
    <p:extLst>
      <p:ext uri="{BB962C8B-B14F-4D97-AF65-F5344CB8AC3E}">
        <p14:creationId xmlns:p14="http://schemas.microsoft.com/office/powerpoint/2010/main" val="2929823376"/>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7801C3D1-0607-41C8-A24B-FA6A8C84FA1C}"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CAEAC777-4DAD-4E6F-9327-8A679235D8C1}" type="slidenum">
              <a:rPr lang="zh-CN" altLang="en-US"/>
              <a:pPr/>
              <a:t>‹#›</a:t>
            </a:fld>
            <a:endParaRPr lang="zh-CN" altLang="en-US"/>
          </a:p>
        </p:txBody>
      </p:sp>
    </p:spTree>
    <p:extLst>
      <p:ext uri="{BB962C8B-B14F-4D97-AF65-F5344CB8AC3E}">
        <p14:creationId xmlns:p14="http://schemas.microsoft.com/office/powerpoint/2010/main" val="2584239274"/>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B66B6464-9197-42BD-9ABB-1F0C44A1EF1E}"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B51D08DC-EEBB-4D14-8F94-46E4EC1E15B3}" type="slidenum">
              <a:rPr lang="zh-CN" altLang="en-US"/>
              <a:pPr/>
              <a:t>‹#›</a:t>
            </a:fld>
            <a:endParaRPr lang="zh-CN" altLang="en-US"/>
          </a:p>
        </p:txBody>
      </p:sp>
    </p:spTree>
    <p:extLst>
      <p:ext uri="{BB962C8B-B14F-4D97-AF65-F5344CB8AC3E}">
        <p14:creationId xmlns:p14="http://schemas.microsoft.com/office/powerpoint/2010/main" val="30129322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0732B67C-0031-474E-8D7D-FB67C64AEC8A}"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4F9E2D27-B46F-417B-898A-17D1D60045F9}" type="slidenum">
              <a:rPr lang="zh-CN" altLang="en-US"/>
              <a:pPr/>
              <a:t>‹#›</a:t>
            </a:fld>
            <a:endParaRPr lang="zh-CN" altLang="en-US"/>
          </a:p>
        </p:txBody>
      </p:sp>
    </p:spTree>
    <p:extLst>
      <p:ext uri="{BB962C8B-B14F-4D97-AF65-F5344CB8AC3E}">
        <p14:creationId xmlns:p14="http://schemas.microsoft.com/office/powerpoint/2010/main" val="1235526607"/>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15074889-8FE4-4112-A270-043AEA8A366E}"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35FC7FF4-A8A7-4053-945C-59B6747D565B}" type="slidenum">
              <a:rPr lang="zh-CN" altLang="en-US"/>
              <a:pPr/>
              <a:t>‹#›</a:t>
            </a:fld>
            <a:endParaRPr lang="zh-CN" altLang="en-US"/>
          </a:p>
        </p:txBody>
      </p:sp>
    </p:spTree>
    <p:extLst>
      <p:ext uri="{BB962C8B-B14F-4D97-AF65-F5344CB8AC3E}">
        <p14:creationId xmlns:p14="http://schemas.microsoft.com/office/powerpoint/2010/main" val="1537195431"/>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noChangeArrowheads="1"/>
          </p:cNvSpPr>
          <p:nvPr>
            <p:ph type="dt" sz="half" idx="10"/>
          </p:nvPr>
        </p:nvSpPr>
        <p:spPr>
          <a:ln/>
        </p:spPr>
        <p:txBody>
          <a:bodyPr/>
          <a:lstStyle>
            <a:lvl1pPr>
              <a:defRPr/>
            </a:lvl1pPr>
          </a:lstStyle>
          <a:p>
            <a:pPr>
              <a:defRPr/>
            </a:pPr>
            <a:fld id="{EC2A8CE0-0D6F-4976-9883-0ABF3399DD8E}"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59D8A9E2-97B4-4109-9745-C7A0AA7E0C6A}" type="slidenum">
              <a:rPr lang="zh-CN" altLang="en-US"/>
              <a:pPr/>
              <a:t>‹#›</a:t>
            </a:fld>
            <a:endParaRPr lang="zh-CN" altLang="en-US"/>
          </a:p>
        </p:txBody>
      </p:sp>
    </p:spTree>
    <p:extLst>
      <p:ext uri="{BB962C8B-B14F-4D97-AF65-F5344CB8AC3E}">
        <p14:creationId xmlns:p14="http://schemas.microsoft.com/office/powerpoint/2010/main" val="1555600649"/>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noChangeArrowheads="1"/>
          </p:cNvSpPr>
          <p:nvPr>
            <p:ph type="dt" sz="half" idx="10"/>
          </p:nvPr>
        </p:nvSpPr>
        <p:spPr>
          <a:ln/>
        </p:spPr>
        <p:txBody>
          <a:bodyPr/>
          <a:lstStyle>
            <a:lvl1pPr>
              <a:defRPr/>
            </a:lvl1pPr>
          </a:lstStyle>
          <a:p>
            <a:pPr>
              <a:defRPr/>
            </a:pPr>
            <a:fld id="{8CCF8BB8-C7B4-410B-9548-0B34D83E9A75}" type="datetimeFigureOut">
              <a:rPr lang="zh-CN" altLang="en-US"/>
              <a:pPr>
                <a:defRPr/>
              </a:pPr>
              <a:t>17/4/14</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fld id="{5AB8D52D-8A04-48AF-8202-08659982E96C}" type="slidenum">
              <a:rPr lang="zh-CN" altLang="en-US"/>
              <a:pPr/>
              <a:t>‹#›</a:t>
            </a:fld>
            <a:endParaRPr lang="zh-CN" altLang="en-US"/>
          </a:p>
        </p:txBody>
      </p:sp>
    </p:spTree>
    <p:extLst>
      <p:ext uri="{BB962C8B-B14F-4D97-AF65-F5344CB8AC3E}">
        <p14:creationId xmlns:p14="http://schemas.microsoft.com/office/powerpoint/2010/main" val="1155004676"/>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a:ln/>
        </p:spPr>
        <p:txBody>
          <a:bodyPr/>
          <a:lstStyle>
            <a:lvl1pPr>
              <a:defRPr/>
            </a:lvl1pPr>
          </a:lstStyle>
          <a:p>
            <a:pPr>
              <a:defRPr/>
            </a:pPr>
            <a:fld id="{70CA8159-BBA1-4874-9E72-6B6A7667EEF7}" type="datetimeFigureOut">
              <a:rPr lang="zh-CN" altLang="en-US"/>
              <a:pPr>
                <a:defRPr/>
              </a:pPr>
              <a:t>17/4/14</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fld id="{288C08B4-FA06-4D3D-B85D-3B7177B7EFF4}" type="slidenum">
              <a:rPr lang="zh-CN" altLang="en-US"/>
              <a:pPr/>
              <a:t>‹#›</a:t>
            </a:fld>
            <a:endParaRPr lang="zh-CN" altLang="en-US"/>
          </a:p>
        </p:txBody>
      </p:sp>
    </p:spTree>
    <p:extLst>
      <p:ext uri="{BB962C8B-B14F-4D97-AF65-F5344CB8AC3E}">
        <p14:creationId xmlns:p14="http://schemas.microsoft.com/office/powerpoint/2010/main" val="1488115240"/>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D4D32F24-97E0-4E5F-86C5-6CE253845F14}" type="datetimeFigureOut">
              <a:rPr lang="zh-CN" altLang="en-US"/>
              <a:pPr>
                <a:defRPr/>
              </a:pPr>
              <a:t>17/4/14</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fld id="{490665BC-176F-4BCD-9B04-39453861A1C4}" type="slidenum">
              <a:rPr lang="zh-CN" altLang="en-US"/>
              <a:pPr/>
              <a:t>‹#›</a:t>
            </a:fld>
            <a:endParaRPr lang="zh-CN" altLang="en-US"/>
          </a:p>
        </p:txBody>
      </p:sp>
    </p:spTree>
    <p:extLst>
      <p:ext uri="{BB962C8B-B14F-4D97-AF65-F5344CB8AC3E}">
        <p14:creationId xmlns:p14="http://schemas.microsoft.com/office/powerpoint/2010/main" val="1234401741"/>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6E8A49A9-A6B6-45A2-A6A4-1CD1A6A217CF}"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0838587D-6F91-4040-BD5F-86D53B745FC7}" type="slidenum">
              <a:rPr lang="zh-CN" altLang="en-US"/>
              <a:pPr/>
              <a:t>‹#›</a:t>
            </a:fld>
            <a:endParaRPr lang="zh-CN" altLang="en-US"/>
          </a:p>
        </p:txBody>
      </p:sp>
    </p:spTree>
    <p:extLst>
      <p:ext uri="{BB962C8B-B14F-4D97-AF65-F5344CB8AC3E}">
        <p14:creationId xmlns:p14="http://schemas.microsoft.com/office/powerpoint/2010/main" val="429288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84F7CF09-0A04-40B0-A989-9B71C369917F}"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94DCB396-CE8C-46C5-9881-A0DD7A4CC487}" type="slidenum">
              <a:rPr lang="zh-CN" altLang="en-US"/>
              <a:pPr/>
              <a:t>‹#›</a:t>
            </a:fld>
            <a:endParaRPr lang="zh-CN" altLang="en-US"/>
          </a:p>
        </p:txBody>
      </p:sp>
    </p:spTree>
    <p:extLst>
      <p:ext uri="{BB962C8B-B14F-4D97-AF65-F5344CB8AC3E}">
        <p14:creationId xmlns:p14="http://schemas.microsoft.com/office/powerpoint/2010/main" val="3177370702"/>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C13B2539-4EE4-4F59-BA33-15043DB27EEE}"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89577D21-35A4-4204-8D53-72066EF606C7}" type="slidenum">
              <a:rPr lang="zh-CN" altLang="en-US"/>
              <a:pPr/>
              <a:t>‹#›</a:t>
            </a:fld>
            <a:endParaRPr lang="zh-CN" altLang="en-US"/>
          </a:p>
        </p:txBody>
      </p:sp>
    </p:spTree>
    <p:extLst>
      <p:ext uri="{BB962C8B-B14F-4D97-AF65-F5344CB8AC3E}">
        <p14:creationId xmlns:p14="http://schemas.microsoft.com/office/powerpoint/2010/main" val="1989872825"/>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30C5EE74-DAEE-4E3D-8E81-58359A913669}"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22D7F60D-8AEF-42C0-9C1D-127AC033A6F4}" type="slidenum">
              <a:rPr lang="zh-CN" altLang="en-US"/>
              <a:pPr/>
              <a:t>‹#›</a:t>
            </a:fld>
            <a:endParaRPr lang="zh-CN" altLang="en-US"/>
          </a:p>
        </p:txBody>
      </p:sp>
    </p:spTree>
    <p:extLst>
      <p:ext uri="{BB962C8B-B14F-4D97-AF65-F5344CB8AC3E}">
        <p14:creationId xmlns:p14="http://schemas.microsoft.com/office/powerpoint/2010/main" val="4102697355"/>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26F40622-7967-47E8-A6F9-DE0BB83D5F3A}"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82AF9706-4BA3-46C6-BC93-8DAC72DAED53}" type="slidenum">
              <a:rPr lang="zh-CN" altLang="en-US"/>
              <a:pPr/>
              <a:t>‹#›</a:t>
            </a:fld>
            <a:endParaRPr lang="zh-CN" altLang="en-US"/>
          </a:p>
        </p:txBody>
      </p:sp>
    </p:spTree>
    <p:extLst>
      <p:ext uri="{BB962C8B-B14F-4D97-AF65-F5344CB8AC3E}">
        <p14:creationId xmlns:p14="http://schemas.microsoft.com/office/powerpoint/2010/main" val="914436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114CD2DF-0222-4B41-8B23-708583951783}"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2738CD78-EE9A-4656-8437-4ADCD7D9C8EF}" type="slidenum">
              <a:rPr lang="zh-CN" altLang="en-US"/>
              <a:pPr/>
              <a:t>‹#›</a:t>
            </a:fld>
            <a:endParaRPr lang="zh-CN" altLang="en-US"/>
          </a:p>
        </p:txBody>
      </p:sp>
    </p:spTree>
    <p:extLst>
      <p:ext uri="{BB962C8B-B14F-4D97-AF65-F5344CB8AC3E}">
        <p14:creationId xmlns:p14="http://schemas.microsoft.com/office/powerpoint/2010/main" val="9419317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noChangeArrowheads="1"/>
          </p:cNvSpPr>
          <p:nvPr>
            <p:ph type="dt" sz="half" idx="10"/>
          </p:nvPr>
        </p:nvSpPr>
        <p:spPr>
          <a:ln/>
        </p:spPr>
        <p:txBody>
          <a:bodyPr/>
          <a:lstStyle>
            <a:lvl1pPr>
              <a:defRPr/>
            </a:lvl1pPr>
          </a:lstStyle>
          <a:p>
            <a:pPr>
              <a:defRPr/>
            </a:pPr>
            <a:fld id="{B7092F7E-162C-4607-B2E2-69AE31E664F9}"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3455E6BF-085D-4046-BC2E-5C1F46613BB0}" type="slidenum">
              <a:rPr lang="zh-CN" altLang="en-US"/>
              <a:pPr/>
              <a:t>‹#›</a:t>
            </a:fld>
            <a:endParaRPr lang="zh-CN" altLang="en-US"/>
          </a:p>
        </p:txBody>
      </p:sp>
    </p:spTree>
    <p:extLst>
      <p:ext uri="{BB962C8B-B14F-4D97-AF65-F5344CB8AC3E}">
        <p14:creationId xmlns:p14="http://schemas.microsoft.com/office/powerpoint/2010/main" val="21660845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noChangeArrowheads="1"/>
          </p:cNvSpPr>
          <p:nvPr>
            <p:ph type="dt" sz="half" idx="10"/>
          </p:nvPr>
        </p:nvSpPr>
        <p:spPr>
          <a:ln/>
        </p:spPr>
        <p:txBody>
          <a:bodyPr/>
          <a:lstStyle>
            <a:lvl1pPr>
              <a:defRPr/>
            </a:lvl1pPr>
          </a:lstStyle>
          <a:p>
            <a:pPr>
              <a:defRPr/>
            </a:pPr>
            <a:fld id="{182706F1-9BE5-4B5F-AA6F-4FB1F3F7C398}" type="datetimeFigureOut">
              <a:rPr lang="zh-CN" altLang="en-US"/>
              <a:pPr>
                <a:defRPr/>
              </a:pPr>
              <a:t>17/4/14</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fld id="{26A4F3D8-9917-4DD6-B032-9DECD6565658}" type="slidenum">
              <a:rPr lang="zh-CN" altLang="en-US"/>
              <a:pPr/>
              <a:t>‹#›</a:t>
            </a:fld>
            <a:endParaRPr lang="zh-CN" altLang="en-US"/>
          </a:p>
        </p:txBody>
      </p:sp>
    </p:spTree>
    <p:extLst>
      <p:ext uri="{BB962C8B-B14F-4D97-AF65-F5344CB8AC3E}">
        <p14:creationId xmlns:p14="http://schemas.microsoft.com/office/powerpoint/2010/main" val="24577748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a:ln/>
        </p:spPr>
        <p:txBody>
          <a:bodyPr/>
          <a:lstStyle>
            <a:lvl1pPr>
              <a:defRPr/>
            </a:lvl1pPr>
          </a:lstStyle>
          <a:p>
            <a:pPr>
              <a:defRPr/>
            </a:pPr>
            <a:fld id="{99CFF354-69D2-41A4-A2B5-3674CDF59990}" type="datetimeFigureOut">
              <a:rPr lang="zh-CN" altLang="en-US"/>
              <a:pPr>
                <a:defRPr/>
              </a:pPr>
              <a:t>17/4/14</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fld id="{93E4F403-B944-4C5E-9B0D-8D0FA02F725B}" type="slidenum">
              <a:rPr lang="zh-CN" altLang="en-US"/>
              <a:pPr/>
              <a:t>‹#›</a:t>
            </a:fld>
            <a:endParaRPr lang="zh-CN" altLang="en-US"/>
          </a:p>
        </p:txBody>
      </p:sp>
    </p:spTree>
    <p:extLst>
      <p:ext uri="{BB962C8B-B14F-4D97-AF65-F5344CB8AC3E}">
        <p14:creationId xmlns:p14="http://schemas.microsoft.com/office/powerpoint/2010/main" val="240224350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FCDAEED1-8942-404D-8253-C0D5A183C11B}" type="datetimeFigureOut">
              <a:rPr lang="zh-CN" altLang="en-US"/>
              <a:pPr>
                <a:defRPr/>
              </a:pPr>
              <a:t>17/4/14</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fld id="{ABE9B51A-B177-4659-89A8-749DC59F2060}" type="slidenum">
              <a:rPr lang="zh-CN" altLang="en-US"/>
              <a:pPr/>
              <a:t>‹#›</a:t>
            </a:fld>
            <a:endParaRPr lang="zh-CN" altLang="en-US"/>
          </a:p>
        </p:txBody>
      </p:sp>
    </p:spTree>
    <p:extLst>
      <p:ext uri="{BB962C8B-B14F-4D97-AF65-F5344CB8AC3E}">
        <p14:creationId xmlns:p14="http://schemas.microsoft.com/office/powerpoint/2010/main" val="392538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A29E32D2-7694-4CED-8D9F-E6DCF41204C9}"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10090D8D-85F5-48BB-938C-7077EE11659B}" type="slidenum">
              <a:rPr lang="zh-CN" altLang="en-US"/>
              <a:pPr/>
              <a:t>‹#›</a:t>
            </a:fld>
            <a:endParaRPr lang="zh-CN" altLang="en-US"/>
          </a:p>
        </p:txBody>
      </p:sp>
    </p:spTree>
    <p:extLst>
      <p:ext uri="{BB962C8B-B14F-4D97-AF65-F5344CB8AC3E}">
        <p14:creationId xmlns:p14="http://schemas.microsoft.com/office/powerpoint/2010/main" val="475496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05766D02-C5ED-4AAD-9E2C-866638F85A7A}"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49014C44-068D-461B-B2DF-312CC0E22B1B}" type="slidenum">
              <a:rPr lang="zh-CN" altLang="en-US"/>
              <a:pPr/>
              <a:t>‹#›</a:t>
            </a:fld>
            <a:endParaRPr lang="zh-CN" altLang="en-US"/>
          </a:p>
        </p:txBody>
      </p:sp>
    </p:spTree>
    <p:extLst>
      <p:ext uri="{BB962C8B-B14F-4D97-AF65-F5344CB8AC3E}">
        <p14:creationId xmlns:p14="http://schemas.microsoft.com/office/powerpoint/2010/main" val="29490496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D0F3582D-5E32-45B4-B7ED-4A5A56FD1719}"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BAAD570B-F2EC-43BD-9F0B-9018C374297C}" type="slidenum">
              <a:rPr lang="zh-CN" altLang="en-US"/>
              <a:pPr/>
              <a:t>‹#›</a:t>
            </a:fld>
            <a:endParaRPr lang="zh-CN" altLang="en-US"/>
          </a:p>
        </p:txBody>
      </p:sp>
    </p:spTree>
    <p:extLst>
      <p:ext uri="{BB962C8B-B14F-4D97-AF65-F5344CB8AC3E}">
        <p14:creationId xmlns:p14="http://schemas.microsoft.com/office/powerpoint/2010/main" val="5082783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9B4E9E50-6223-4353-8CC2-264CEA58EC65}"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947339A6-FADB-4DC7-A6B5-02769FC6FC9E}" type="slidenum">
              <a:rPr lang="zh-CN" altLang="en-US"/>
              <a:pPr/>
              <a:t>‹#›</a:t>
            </a:fld>
            <a:endParaRPr lang="zh-CN" altLang="en-US"/>
          </a:p>
        </p:txBody>
      </p:sp>
    </p:spTree>
    <p:extLst>
      <p:ext uri="{BB962C8B-B14F-4D97-AF65-F5344CB8AC3E}">
        <p14:creationId xmlns:p14="http://schemas.microsoft.com/office/powerpoint/2010/main" val="22866881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BB372000-E1B8-403C-B394-F6B1E34A0C4A}"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749D3B03-E6B3-471E-AFB8-57AA6AE55DEA}" type="slidenum">
              <a:rPr lang="zh-CN" altLang="en-US"/>
              <a:pPr/>
              <a:t>‹#›</a:t>
            </a:fld>
            <a:endParaRPr lang="zh-CN" altLang="en-US"/>
          </a:p>
        </p:txBody>
      </p:sp>
    </p:spTree>
    <p:extLst>
      <p:ext uri="{BB962C8B-B14F-4D97-AF65-F5344CB8AC3E}">
        <p14:creationId xmlns:p14="http://schemas.microsoft.com/office/powerpoint/2010/main" val="22185310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8E30F815-80FC-41BF-B660-0887F51C934E}"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7CAE15A4-236B-4301-9277-8960F0AB2CB8}" type="slidenum">
              <a:rPr lang="zh-CN" altLang="en-US"/>
              <a:pPr/>
              <a:t>‹#›</a:t>
            </a:fld>
            <a:endParaRPr lang="zh-CN" altLang="en-US"/>
          </a:p>
        </p:txBody>
      </p:sp>
    </p:spTree>
    <p:extLst>
      <p:ext uri="{BB962C8B-B14F-4D97-AF65-F5344CB8AC3E}">
        <p14:creationId xmlns:p14="http://schemas.microsoft.com/office/powerpoint/2010/main" val="4017326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C3CBEEEF-9BC8-4E65-B231-5957DB232C7B}"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8EA6B2A9-4552-4793-A91A-D0FCE0668168}" type="slidenum">
              <a:rPr lang="zh-CN" altLang="en-US"/>
              <a:pPr/>
              <a:t>‹#›</a:t>
            </a:fld>
            <a:endParaRPr lang="zh-CN" altLang="en-US"/>
          </a:p>
        </p:txBody>
      </p:sp>
    </p:spTree>
    <p:extLst>
      <p:ext uri="{BB962C8B-B14F-4D97-AF65-F5344CB8AC3E}">
        <p14:creationId xmlns:p14="http://schemas.microsoft.com/office/powerpoint/2010/main" val="9787480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E1A32782-A31F-44F3-85FB-1257D6287871}"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9E9388B0-B81F-4817-9A9E-8D8E01AD0963}" type="slidenum">
              <a:rPr lang="zh-CN" altLang="en-US"/>
              <a:pPr/>
              <a:t>‹#›</a:t>
            </a:fld>
            <a:endParaRPr lang="zh-CN" altLang="en-US"/>
          </a:p>
        </p:txBody>
      </p:sp>
    </p:spTree>
    <p:extLst>
      <p:ext uri="{BB962C8B-B14F-4D97-AF65-F5344CB8AC3E}">
        <p14:creationId xmlns:p14="http://schemas.microsoft.com/office/powerpoint/2010/main" val="63609529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noChangeArrowheads="1"/>
          </p:cNvSpPr>
          <p:nvPr>
            <p:ph type="dt" sz="half" idx="10"/>
          </p:nvPr>
        </p:nvSpPr>
        <p:spPr>
          <a:ln/>
        </p:spPr>
        <p:txBody>
          <a:bodyPr/>
          <a:lstStyle>
            <a:lvl1pPr>
              <a:defRPr/>
            </a:lvl1pPr>
          </a:lstStyle>
          <a:p>
            <a:pPr>
              <a:defRPr/>
            </a:pPr>
            <a:fld id="{B7EEF1F6-0235-4004-947E-15BF507D5B70}"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75ADA783-77DB-4AB3-94F5-9F7C9D58235C}" type="slidenum">
              <a:rPr lang="zh-CN" altLang="en-US"/>
              <a:pPr/>
              <a:t>‹#›</a:t>
            </a:fld>
            <a:endParaRPr lang="zh-CN" altLang="en-US"/>
          </a:p>
        </p:txBody>
      </p:sp>
    </p:spTree>
    <p:extLst>
      <p:ext uri="{BB962C8B-B14F-4D97-AF65-F5344CB8AC3E}">
        <p14:creationId xmlns:p14="http://schemas.microsoft.com/office/powerpoint/2010/main" val="259201852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noChangeArrowheads="1"/>
          </p:cNvSpPr>
          <p:nvPr>
            <p:ph type="dt" sz="half" idx="10"/>
          </p:nvPr>
        </p:nvSpPr>
        <p:spPr>
          <a:ln/>
        </p:spPr>
        <p:txBody>
          <a:bodyPr/>
          <a:lstStyle>
            <a:lvl1pPr>
              <a:defRPr/>
            </a:lvl1pPr>
          </a:lstStyle>
          <a:p>
            <a:pPr>
              <a:defRPr/>
            </a:pPr>
            <a:fld id="{54323E66-E9DC-46F3-A23F-2B3B580BD5BA}" type="datetimeFigureOut">
              <a:rPr lang="zh-CN" altLang="en-US"/>
              <a:pPr>
                <a:defRPr/>
              </a:pPr>
              <a:t>17/4/14</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fld id="{D57FC61B-806E-4090-B465-8ECA133FD856}" type="slidenum">
              <a:rPr lang="zh-CN" altLang="en-US"/>
              <a:pPr/>
              <a:t>‹#›</a:t>
            </a:fld>
            <a:endParaRPr lang="zh-CN" altLang="en-US"/>
          </a:p>
        </p:txBody>
      </p:sp>
    </p:spTree>
    <p:extLst>
      <p:ext uri="{BB962C8B-B14F-4D97-AF65-F5344CB8AC3E}">
        <p14:creationId xmlns:p14="http://schemas.microsoft.com/office/powerpoint/2010/main" val="270924901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a:ln/>
        </p:spPr>
        <p:txBody>
          <a:bodyPr/>
          <a:lstStyle>
            <a:lvl1pPr>
              <a:defRPr/>
            </a:lvl1pPr>
          </a:lstStyle>
          <a:p>
            <a:pPr>
              <a:defRPr/>
            </a:pPr>
            <a:fld id="{4C2DACF5-098B-46A4-B58A-CE6AD8E94350}" type="datetimeFigureOut">
              <a:rPr lang="zh-CN" altLang="en-US"/>
              <a:pPr>
                <a:defRPr/>
              </a:pPr>
              <a:t>17/4/14</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fld id="{CA5B387C-0A2F-4264-8CF5-EEDC0AFB6D29}" type="slidenum">
              <a:rPr lang="zh-CN" altLang="en-US"/>
              <a:pPr/>
              <a:t>‹#›</a:t>
            </a:fld>
            <a:endParaRPr lang="zh-CN" altLang="en-US"/>
          </a:p>
        </p:txBody>
      </p:sp>
    </p:spTree>
    <p:extLst>
      <p:ext uri="{BB962C8B-B14F-4D97-AF65-F5344CB8AC3E}">
        <p14:creationId xmlns:p14="http://schemas.microsoft.com/office/powerpoint/2010/main" val="14114304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29123343-F666-4A15-9806-5561C0D39DDB}" type="datetimeFigureOut">
              <a:rPr lang="zh-CN" altLang="en-US"/>
              <a:pPr>
                <a:defRPr/>
              </a:pPr>
              <a:t>17/4/14</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fld id="{EF9382A1-C9E0-4E02-939C-FE2F7AFA3639}" type="slidenum">
              <a:rPr lang="zh-CN" altLang="en-US"/>
              <a:pPr/>
              <a:t>‹#›</a:t>
            </a:fld>
            <a:endParaRPr lang="zh-CN" altLang="en-US"/>
          </a:p>
        </p:txBody>
      </p:sp>
    </p:spTree>
    <p:extLst>
      <p:ext uri="{BB962C8B-B14F-4D97-AF65-F5344CB8AC3E}">
        <p14:creationId xmlns:p14="http://schemas.microsoft.com/office/powerpoint/2010/main" val="4281374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7FF33ED5-A9F4-47BB-B791-F13ACB3B5EF8}"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C91A0982-969D-40F5-93E7-2DE1F46C0476}" type="slidenum">
              <a:rPr lang="zh-CN" altLang="en-US"/>
              <a:pPr/>
              <a:t>‹#›</a:t>
            </a:fld>
            <a:endParaRPr lang="zh-CN" altLang="en-US"/>
          </a:p>
        </p:txBody>
      </p:sp>
    </p:spTree>
    <p:extLst>
      <p:ext uri="{BB962C8B-B14F-4D97-AF65-F5344CB8AC3E}">
        <p14:creationId xmlns:p14="http://schemas.microsoft.com/office/powerpoint/2010/main" val="17336270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DD1365BF-FEEA-4A33-BA00-1FD08B55074D}"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8C468B77-0761-43EF-86AE-485AB709A6A9}" type="slidenum">
              <a:rPr lang="zh-CN" altLang="en-US"/>
              <a:pPr/>
              <a:t>‹#›</a:t>
            </a:fld>
            <a:endParaRPr lang="zh-CN" altLang="en-US"/>
          </a:p>
        </p:txBody>
      </p:sp>
    </p:spTree>
    <p:extLst>
      <p:ext uri="{BB962C8B-B14F-4D97-AF65-F5344CB8AC3E}">
        <p14:creationId xmlns:p14="http://schemas.microsoft.com/office/powerpoint/2010/main" val="124088600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40B894E9-E62E-48CD-9675-382173E026E4}"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33031583-E2AE-4952-B066-393FF5902EE2}" type="slidenum">
              <a:rPr lang="zh-CN" altLang="en-US"/>
              <a:pPr/>
              <a:t>‹#›</a:t>
            </a:fld>
            <a:endParaRPr lang="zh-CN" altLang="en-US"/>
          </a:p>
        </p:txBody>
      </p:sp>
    </p:spTree>
    <p:extLst>
      <p:ext uri="{BB962C8B-B14F-4D97-AF65-F5344CB8AC3E}">
        <p14:creationId xmlns:p14="http://schemas.microsoft.com/office/powerpoint/2010/main" val="25127580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DB4A7439-8B5D-483F-BFB6-BB7735684E07}"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E22014A9-2EFF-4F9A-B0D2-7FB1E86E2A2C}" type="slidenum">
              <a:rPr lang="zh-CN" altLang="en-US"/>
              <a:pPr/>
              <a:t>‹#›</a:t>
            </a:fld>
            <a:endParaRPr lang="zh-CN" altLang="en-US"/>
          </a:p>
        </p:txBody>
      </p:sp>
    </p:spTree>
    <p:extLst>
      <p:ext uri="{BB962C8B-B14F-4D97-AF65-F5344CB8AC3E}">
        <p14:creationId xmlns:p14="http://schemas.microsoft.com/office/powerpoint/2010/main" val="14032798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DE11C1AA-0CCF-4811-A5A2-7416067D21F5}"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97E0E10C-3DFF-4663-A792-657B92B5AEF8}" type="slidenum">
              <a:rPr lang="zh-CN" altLang="en-US"/>
              <a:pPr/>
              <a:t>‹#›</a:t>
            </a:fld>
            <a:endParaRPr lang="zh-CN" altLang="en-US"/>
          </a:p>
        </p:txBody>
      </p:sp>
    </p:spTree>
    <p:extLst>
      <p:ext uri="{BB962C8B-B14F-4D97-AF65-F5344CB8AC3E}">
        <p14:creationId xmlns:p14="http://schemas.microsoft.com/office/powerpoint/2010/main" val="23151698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CB8F5E82-3FE4-4BEC-B070-CA27023163B8}"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526F5A6B-26BC-4FBE-968A-286C2B1C4DCE}" type="slidenum">
              <a:rPr lang="zh-CN" altLang="en-US"/>
              <a:pPr/>
              <a:t>‹#›</a:t>
            </a:fld>
            <a:endParaRPr lang="zh-CN" altLang="en-US"/>
          </a:p>
        </p:txBody>
      </p:sp>
    </p:spTree>
    <p:extLst>
      <p:ext uri="{BB962C8B-B14F-4D97-AF65-F5344CB8AC3E}">
        <p14:creationId xmlns:p14="http://schemas.microsoft.com/office/powerpoint/2010/main" val="357758181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69D8149C-347C-40B9-95C5-038A59500D2B}"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A1D9933A-C977-4402-BD3C-7137E055E256}" type="slidenum">
              <a:rPr lang="zh-CN" altLang="en-US"/>
              <a:pPr/>
              <a:t>‹#›</a:t>
            </a:fld>
            <a:endParaRPr lang="zh-CN" altLang="en-US"/>
          </a:p>
        </p:txBody>
      </p:sp>
    </p:spTree>
    <p:extLst>
      <p:ext uri="{BB962C8B-B14F-4D97-AF65-F5344CB8AC3E}">
        <p14:creationId xmlns:p14="http://schemas.microsoft.com/office/powerpoint/2010/main" val="247381856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noChangeArrowheads="1"/>
          </p:cNvSpPr>
          <p:nvPr>
            <p:ph type="dt" sz="half" idx="10"/>
          </p:nvPr>
        </p:nvSpPr>
        <p:spPr>
          <a:ln/>
        </p:spPr>
        <p:txBody>
          <a:bodyPr/>
          <a:lstStyle>
            <a:lvl1pPr>
              <a:defRPr/>
            </a:lvl1pPr>
          </a:lstStyle>
          <a:p>
            <a:pPr>
              <a:defRPr/>
            </a:pPr>
            <a:fld id="{37D33532-A553-4DF0-B498-83AD0F1FD851}"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7E0F6755-6795-4B76-8FE8-97D6C2F513C0}" type="slidenum">
              <a:rPr lang="zh-CN" altLang="en-US"/>
              <a:pPr/>
              <a:t>‹#›</a:t>
            </a:fld>
            <a:endParaRPr lang="zh-CN" altLang="en-US"/>
          </a:p>
        </p:txBody>
      </p:sp>
    </p:spTree>
    <p:extLst>
      <p:ext uri="{BB962C8B-B14F-4D97-AF65-F5344CB8AC3E}">
        <p14:creationId xmlns:p14="http://schemas.microsoft.com/office/powerpoint/2010/main" val="395070810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noChangeArrowheads="1"/>
          </p:cNvSpPr>
          <p:nvPr>
            <p:ph type="dt" sz="half" idx="10"/>
          </p:nvPr>
        </p:nvSpPr>
        <p:spPr>
          <a:ln/>
        </p:spPr>
        <p:txBody>
          <a:bodyPr/>
          <a:lstStyle>
            <a:lvl1pPr>
              <a:defRPr/>
            </a:lvl1pPr>
          </a:lstStyle>
          <a:p>
            <a:pPr>
              <a:defRPr/>
            </a:pPr>
            <a:fld id="{41560DB2-0B5C-490D-946B-743B99C6E3E6}"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B9C18409-EF87-4427-968A-E64E9EEBC0FA}" type="slidenum">
              <a:rPr lang="zh-CN" altLang="en-US"/>
              <a:pPr/>
              <a:t>‹#›</a:t>
            </a:fld>
            <a:endParaRPr lang="zh-CN" altLang="en-US"/>
          </a:p>
        </p:txBody>
      </p:sp>
    </p:spTree>
    <p:extLst>
      <p:ext uri="{BB962C8B-B14F-4D97-AF65-F5344CB8AC3E}">
        <p14:creationId xmlns:p14="http://schemas.microsoft.com/office/powerpoint/2010/main" val="8490172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noChangeArrowheads="1"/>
          </p:cNvSpPr>
          <p:nvPr>
            <p:ph type="dt" sz="half" idx="10"/>
          </p:nvPr>
        </p:nvSpPr>
        <p:spPr>
          <a:ln/>
        </p:spPr>
        <p:txBody>
          <a:bodyPr/>
          <a:lstStyle>
            <a:lvl1pPr>
              <a:defRPr/>
            </a:lvl1pPr>
          </a:lstStyle>
          <a:p>
            <a:pPr>
              <a:defRPr/>
            </a:pPr>
            <a:fld id="{49F8B301-8DCE-4CA1-8423-F87DD2E8D3ED}" type="datetimeFigureOut">
              <a:rPr lang="zh-CN" altLang="en-US"/>
              <a:pPr>
                <a:defRPr/>
              </a:pPr>
              <a:t>17/4/14</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fld id="{7497D6D5-831C-4E19-927A-9620E7E6B178}" type="slidenum">
              <a:rPr lang="zh-CN" altLang="en-US"/>
              <a:pPr/>
              <a:t>‹#›</a:t>
            </a:fld>
            <a:endParaRPr lang="zh-CN" altLang="en-US"/>
          </a:p>
        </p:txBody>
      </p:sp>
    </p:spTree>
    <p:extLst>
      <p:ext uri="{BB962C8B-B14F-4D97-AF65-F5344CB8AC3E}">
        <p14:creationId xmlns:p14="http://schemas.microsoft.com/office/powerpoint/2010/main" val="56529733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a:ln/>
        </p:spPr>
        <p:txBody>
          <a:bodyPr/>
          <a:lstStyle>
            <a:lvl1pPr>
              <a:defRPr/>
            </a:lvl1pPr>
          </a:lstStyle>
          <a:p>
            <a:pPr>
              <a:defRPr/>
            </a:pPr>
            <a:fld id="{487CAA6A-21A3-4CFE-B318-FED5248DF9ED}" type="datetimeFigureOut">
              <a:rPr lang="zh-CN" altLang="en-US"/>
              <a:pPr>
                <a:defRPr/>
              </a:pPr>
              <a:t>17/4/14</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fld id="{6F49ACD0-2D72-40C1-B2FD-0A6E097FF0F3}" type="slidenum">
              <a:rPr lang="zh-CN" altLang="en-US"/>
              <a:pPr/>
              <a:t>‹#›</a:t>
            </a:fld>
            <a:endParaRPr lang="zh-CN" altLang="en-US"/>
          </a:p>
        </p:txBody>
      </p:sp>
    </p:spTree>
    <p:extLst>
      <p:ext uri="{BB962C8B-B14F-4D97-AF65-F5344CB8AC3E}">
        <p14:creationId xmlns:p14="http://schemas.microsoft.com/office/powerpoint/2010/main" val="1060062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noChangeArrowheads="1"/>
          </p:cNvSpPr>
          <p:nvPr>
            <p:ph type="dt" sz="half" idx="10"/>
          </p:nvPr>
        </p:nvSpPr>
        <p:spPr>
          <a:ln/>
        </p:spPr>
        <p:txBody>
          <a:bodyPr/>
          <a:lstStyle>
            <a:lvl1pPr>
              <a:defRPr/>
            </a:lvl1pPr>
          </a:lstStyle>
          <a:p>
            <a:pPr>
              <a:defRPr/>
            </a:pPr>
            <a:fld id="{5935ED1A-5487-4252-ACE9-456D7EF32FFB}"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52EF55B6-1472-4FF2-BB3D-8102BAF27C54}" type="slidenum">
              <a:rPr lang="zh-CN" altLang="en-US"/>
              <a:pPr/>
              <a:t>‹#›</a:t>
            </a:fld>
            <a:endParaRPr lang="zh-CN" altLang="en-US"/>
          </a:p>
        </p:txBody>
      </p:sp>
    </p:spTree>
    <p:extLst>
      <p:ext uri="{BB962C8B-B14F-4D97-AF65-F5344CB8AC3E}">
        <p14:creationId xmlns:p14="http://schemas.microsoft.com/office/powerpoint/2010/main" val="220847418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E884E8B8-FE01-4708-BBC2-F51FF7D9F3F1}" type="datetimeFigureOut">
              <a:rPr lang="zh-CN" altLang="en-US"/>
              <a:pPr>
                <a:defRPr/>
              </a:pPr>
              <a:t>17/4/14</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fld id="{034BA333-28CC-45AC-9F18-0AA900D71D57}" type="slidenum">
              <a:rPr lang="zh-CN" altLang="en-US"/>
              <a:pPr/>
              <a:t>‹#›</a:t>
            </a:fld>
            <a:endParaRPr lang="zh-CN" altLang="en-US"/>
          </a:p>
        </p:txBody>
      </p:sp>
    </p:spTree>
    <p:extLst>
      <p:ext uri="{BB962C8B-B14F-4D97-AF65-F5344CB8AC3E}">
        <p14:creationId xmlns:p14="http://schemas.microsoft.com/office/powerpoint/2010/main" val="13281357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A2E094D0-E3FA-42D9-8932-559C73FF2EC6}"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E2AF514C-BC47-4C51-834E-B5C8137433D3}" type="slidenum">
              <a:rPr lang="zh-CN" altLang="en-US"/>
              <a:pPr/>
              <a:t>‹#›</a:t>
            </a:fld>
            <a:endParaRPr lang="zh-CN" altLang="en-US"/>
          </a:p>
        </p:txBody>
      </p:sp>
    </p:spTree>
    <p:extLst>
      <p:ext uri="{BB962C8B-B14F-4D97-AF65-F5344CB8AC3E}">
        <p14:creationId xmlns:p14="http://schemas.microsoft.com/office/powerpoint/2010/main" val="285834347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49745D97-0FF7-45D1-8F37-8FB519B7AEB9}"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1FB3AC25-5515-4C26-B57D-B90338D0DB33}" type="slidenum">
              <a:rPr lang="zh-CN" altLang="en-US"/>
              <a:pPr/>
              <a:t>‹#›</a:t>
            </a:fld>
            <a:endParaRPr lang="zh-CN" altLang="en-US"/>
          </a:p>
        </p:txBody>
      </p:sp>
    </p:spTree>
    <p:extLst>
      <p:ext uri="{BB962C8B-B14F-4D97-AF65-F5344CB8AC3E}">
        <p14:creationId xmlns:p14="http://schemas.microsoft.com/office/powerpoint/2010/main" val="357865006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955EEDCA-B83B-41BD-ADF8-277255D3A757}"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99B50CA7-F11B-4B52-A7F8-F4935EFE7D29}" type="slidenum">
              <a:rPr lang="zh-CN" altLang="en-US"/>
              <a:pPr/>
              <a:t>‹#›</a:t>
            </a:fld>
            <a:endParaRPr lang="zh-CN" altLang="en-US"/>
          </a:p>
        </p:txBody>
      </p:sp>
    </p:spTree>
    <p:extLst>
      <p:ext uri="{BB962C8B-B14F-4D97-AF65-F5344CB8AC3E}">
        <p14:creationId xmlns:p14="http://schemas.microsoft.com/office/powerpoint/2010/main" val="373720727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noChangeArrowheads="1"/>
          </p:cNvSpPr>
          <p:nvPr>
            <p:ph type="dt" sz="half" idx="10"/>
          </p:nvPr>
        </p:nvSpPr>
        <p:spPr>
          <a:ln/>
        </p:spPr>
        <p:txBody>
          <a:bodyPr/>
          <a:lstStyle>
            <a:lvl1pPr>
              <a:defRPr/>
            </a:lvl1pPr>
          </a:lstStyle>
          <a:p>
            <a:pPr>
              <a:defRPr/>
            </a:pPr>
            <a:fld id="{AB91290C-C689-4916-8B07-AB3EA0074424}" type="datetimeFigureOut">
              <a:rPr lang="zh-CN" altLang="en-US"/>
              <a:pPr>
                <a:defRPr/>
              </a:pPr>
              <a:t>17/4/14</a:t>
            </a:fld>
            <a:endParaRPr lang="zh-CN" altLang="en-US"/>
          </a:p>
        </p:txBody>
      </p:sp>
      <p:sp>
        <p:nvSpPr>
          <p:cNvPr id="5"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5"/>
          <p:cNvSpPr>
            <a:spLocks noGrp="1" noChangeArrowheads="1"/>
          </p:cNvSpPr>
          <p:nvPr>
            <p:ph type="sldNum" sz="quarter" idx="12"/>
          </p:nvPr>
        </p:nvSpPr>
        <p:spPr>
          <a:ln/>
        </p:spPr>
        <p:txBody>
          <a:bodyPr/>
          <a:lstStyle>
            <a:lvl1pPr>
              <a:defRPr/>
            </a:lvl1pPr>
          </a:lstStyle>
          <a:p>
            <a:fld id="{C9948241-5A56-475F-908D-7B2625353AF8}" type="slidenum">
              <a:rPr lang="zh-CN" altLang="en-US"/>
              <a:pPr/>
              <a:t>‹#›</a:t>
            </a:fld>
            <a:endParaRPr lang="zh-CN" altLang="en-US"/>
          </a:p>
        </p:txBody>
      </p:sp>
    </p:spTree>
    <p:extLst>
      <p:ext uri="{BB962C8B-B14F-4D97-AF65-F5344CB8AC3E}">
        <p14:creationId xmlns:p14="http://schemas.microsoft.com/office/powerpoint/2010/main" val="128273627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54CDE261-E4AF-421F-BF18-90930ACEB76B}"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7EC627F3-E955-4E8F-9D67-D18623D9AA6C}" type="slidenum">
              <a:rPr lang="zh-CN" altLang="en-US"/>
              <a:pPr/>
              <a:t>‹#›</a:t>
            </a:fld>
            <a:endParaRPr lang="zh-CN" altLang="en-US"/>
          </a:p>
        </p:txBody>
      </p:sp>
    </p:spTree>
    <p:extLst>
      <p:ext uri="{BB962C8B-B14F-4D97-AF65-F5344CB8AC3E}">
        <p14:creationId xmlns:p14="http://schemas.microsoft.com/office/powerpoint/2010/main" val="26845054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7C0F3B1E-DC0B-4D06-9845-8052ABF64021}"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E5FA5F4F-CD84-49CD-9B90-2DD5585CDA7A}" type="slidenum">
              <a:rPr lang="zh-CN" altLang="en-US"/>
              <a:pPr/>
              <a:t>‹#›</a:t>
            </a:fld>
            <a:endParaRPr lang="zh-CN" altLang="en-US"/>
          </a:p>
        </p:txBody>
      </p:sp>
    </p:spTree>
    <p:extLst>
      <p:ext uri="{BB962C8B-B14F-4D97-AF65-F5344CB8AC3E}">
        <p14:creationId xmlns:p14="http://schemas.microsoft.com/office/powerpoint/2010/main" val="35996323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4"/>
          <p:cNvSpPr>
            <a:spLocks noGrp="1" noChangeArrowheads="1"/>
          </p:cNvSpPr>
          <p:nvPr>
            <p:ph type="dt" sz="half" idx="10"/>
          </p:nvPr>
        </p:nvSpPr>
        <p:spPr>
          <a:ln/>
        </p:spPr>
        <p:txBody>
          <a:bodyPr/>
          <a:lstStyle>
            <a:lvl1pPr>
              <a:defRPr/>
            </a:lvl1pPr>
          </a:lstStyle>
          <a:p>
            <a:pPr>
              <a:defRPr/>
            </a:pPr>
            <a:fld id="{789EF8AF-1622-4689-B14B-D214FDC45B8F}"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CF475801-916C-4F3E-9342-82B7FC2A3A74}" type="slidenum">
              <a:rPr lang="zh-CN" altLang="en-US"/>
              <a:pPr/>
              <a:t>‹#›</a:t>
            </a:fld>
            <a:endParaRPr lang="zh-CN" altLang="en-US"/>
          </a:p>
        </p:txBody>
      </p:sp>
    </p:spTree>
    <p:extLst>
      <p:ext uri="{BB962C8B-B14F-4D97-AF65-F5344CB8AC3E}">
        <p14:creationId xmlns:p14="http://schemas.microsoft.com/office/powerpoint/2010/main" val="245877673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noChangeArrowheads="1"/>
          </p:cNvSpPr>
          <p:nvPr>
            <p:ph type="dt" sz="half" idx="10"/>
          </p:nvPr>
        </p:nvSpPr>
        <p:spPr>
          <a:ln/>
        </p:spPr>
        <p:txBody>
          <a:bodyPr/>
          <a:lstStyle>
            <a:lvl1pPr>
              <a:defRPr/>
            </a:lvl1pPr>
          </a:lstStyle>
          <a:p>
            <a:pPr>
              <a:defRPr/>
            </a:pPr>
            <a:fld id="{7745DC22-B176-4BF1-95DD-C79287AAC544}" type="datetimeFigureOut">
              <a:rPr lang="zh-CN" altLang="en-US"/>
              <a:pPr>
                <a:defRPr/>
              </a:pPr>
              <a:t>17/4/14</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fld id="{77A82497-33CC-44A0-9B11-A18FC36B2086}" type="slidenum">
              <a:rPr lang="zh-CN" altLang="en-US"/>
              <a:pPr/>
              <a:t>‹#›</a:t>
            </a:fld>
            <a:endParaRPr lang="zh-CN" altLang="en-US"/>
          </a:p>
        </p:txBody>
      </p:sp>
    </p:spTree>
    <p:extLst>
      <p:ext uri="{BB962C8B-B14F-4D97-AF65-F5344CB8AC3E}">
        <p14:creationId xmlns:p14="http://schemas.microsoft.com/office/powerpoint/2010/main" val="370109321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4"/>
          <p:cNvSpPr>
            <a:spLocks noGrp="1" noChangeArrowheads="1"/>
          </p:cNvSpPr>
          <p:nvPr>
            <p:ph type="dt" sz="half" idx="10"/>
          </p:nvPr>
        </p:nvSpPr>
        <p:spPr>
          <a:ln/>
        </p:spPr>
        <p:txBody>
          <a:bodyPr/>
          <a:lstStyle>
            <a:lvl1pPr>
              <a:defRPr/>
            </a:lvl1pPr>
          </a:lstStyle>
          <a:p>
            <a:pPr>
              <a:defRPr/>
            </a:pPr>
            <a:fld id="{F91A33DE-D9E5-49D2-B307-B285B014DCCE}" type="datetimeFigureOut">
              <a:rPr lang="zh-CN" altLang="en-US"/>
              <a:pPr>
                <a:defRPr/>
              </a:pPr>
              <a:t>17/4/14</a:t>
            </a:fld>
            <a:endParaRPr lang="zh-CN" altLang="en-US"/>
          </a:p>
        </p:txBody>
      </p:sp>
      <p:sp>
        <p:nvSpPr>
          <p:cNvPr id="8"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a:ln/>
        </p:spPr>
        <p:txBody>
          <a:bodyPr/>
          <a:lstStyle>
            <a:lvl1pPr>
              <a:defRPr/>
            </a:lvl1pPr>
          </a:lstStyle>
          <a:p>
            <a:fld id="{7B3CC00F-4DD5-4E03-8A2A-2DA4C5DA7338}" type="slidenum">
              <a:rPr lang="zh-CN" altLang="en-US"/>
              <a:pPr/>
              <a:t>‹#›</a:t>
            </a:fld>
            <a:endParaRPr lang="zh-CN" altLang="en-US"/>
          </a:p>
        </p:txBody>
      </p:sp>
    </p:spTree>
    <p:extLst>
      <p:ext uri="{BB962C8B-B14F-4D97-AF65-F5344CB8AC3E}">
        <p14:creationId xmlns:p14="http://schemas.microsoft.com/office/powerpoint/2010/main" val="999619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noChangeArrowheads="1"/>
          </p:cNvSpPr>
          <p:nvPr>
            <p:ph type="dt" sz="half" idx="10"/>
          </p:nvPr>
        </p:nvSpPr>
        <p:spPr>
          <a:ln/>
        </p:spPr>
        <p:txBody>
          <a:bodyPr/>
          <a:lstStyle>
            <a:lvl1pPr>
              <a:defRPr/>
            </a:lvl1pPr>
          </a:lstStyle>
          <a:p>
            <a:pPr>
              <a:defRPr/>
            </a:pPr>
            <a:fld id="{153CCA1F-03FB-44F5-8D91-B852A1F1A711}" type="datetimeFigureOut">
              <a:rPr lang="zh-CN" altLang="en-US"/>
              <a:pPr>
                <a:defRPr/>
              </a:pPr>
              <a:t>17/4/14</a:t>
            </a:fld>
            <a:endParaRPr lang="zh-CN" altLang="en-US"/>
          </a:p>
        </p:txBody>
      </p:sp>
      <p:sp>
        <p:nvSpPr>
          <p:cNvPr id="8"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5"/>
          <p:cNvSpPr>
            <a:spLocks noGrp="1" noChangeArrowheads="1"/>
          </p:cNvSpPr>
          <p:nvPr>
            <p:ph type="sldNum" sz="quarter" idx="12"/>
          </p:nvPr>
        </p:nvSpPr>
        <p:spPr>
          <a:ln/>
        </p:spPr>
        <p:txBody>
          <a:bodyPr/>
          <a:lstStyle>
            <a:lvl1pPr>
              <a:defRPr/>
            </a:lvl1pPr>
          </a:lstStyle>
          <a:p>
            <a:fld id="{519D26A5-0622-4A60-A6B2-244CFA72E855}" type="slidenum">
              <a:rPr lang="zh-CN" altLang="en-US"/>
              <a:pPr/>
              <a:t>‹#›</a:t>
            </a:fld>
            <a:endParaRPr lang="zh-CN" altLang="en-US"/>
          </a:p>
        </p:txBody>
      </p:sp>
    </p:spTree>
    <p:extLst>
      <p:ext uri="{BB962C8B-B14F-4D97-AF65-F5344CB8AC3E}">
        <p14:creationId xmlns:p14="http://schemas.microsoft.com/office/powerpoint/2010/main" val="104738928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4"/>
          <p:cNvSpPr>
            <a:spLocks noGrp="1" noChangeArrowheads="1"/>
          </p:cNvSpPr>
          <p:nvPr>
            <p:ph type="dt" sz="half" idx="10"/>
          </p:nvPr>
        </p:nvSpPr>
        <p:spPr>
          <a:ln/>
        </p:spPr>
        <p:txBody>
          <a:bodyPr/>
          <a:lstStyle>
            <a:lvl1pPr>
              <a:defRPr/>
            </a:lvl1pPr>
          </a:lstStyle>
          <a:p>
            <a:pPr>
              <a:defRPr/>
            </a:pPr>
            <a:fld id="{6D040DBA-10A0-4A5E-8D52-A3C1A786E6D7}" type="datetimeFigureOut">
              <a:rPr lang="zh-CN" altLang="en-US"/>
              <a:pPr>
                <a:defRPr/>
              </a:pPr>
              <a:t>17/4/14</a:t>
            </a:fld>
            <a:endParaRPr lang="zh-CN" altLang="en-US"/>
          </a:p>
        </p:txBody>
      </p:sp>
      <p:sp>
        <p:nvSpPr>
          <p:cNvPr id="4"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a:ln/>
        </p:spPr>
        <p:txBody>
          <a:bodyPr/>
          <a:lstStyle>
            <a:lvl1pPr>
              <a:defRPr/>
            </a:lvl1pPr>
          </a:lstStyle>
          <a:p>
            <a:fld id="{C1494AE9-1C44-4C94-A73D-72C5087444AB}" type="slidenum">
              <a:rPr lang="zh-CN" altLang="en-US"/>
              <a:pPr/>
              <a:t>‹#›</a:t>
            </a:fld>
            <a:endParaRPr lang="zh-CN" altLang="en-US"/>
          </a:p>
        </p:txBody>
      </p:sp>
    </p:spTree>
    <p:extLst>
      <p:ext uri="{BB962C8B-B14F-4D97-AF65-F5344CB8AC3E}">
        <p14:creationId xmlns:p14="http://schemas.microsoft.com/office/powerpoint/2010/main" val="25413632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a:ln/>
        </p:spPr>
        <p:txBody>
          <a:bodyPr/>
          <a:lstStyle>
            <a:lvl1pPr>
              <a:defRPr/>
            </a:lvl1pPr>
          </a:lstStyle>
          <a:p>
            <a:pPr>
              <a:defRPr/>
            </a:pPr>
            <a:fld id="{EF9E6CF7-F864-4C3F-B411-8808710C2D14}" type="datetimeFigureOut">
              <a:rPr lang="zh-CN" altLang="en-US"/>
              <a:pPr>
                <a:defRPr/>
              </a:pPr>
              <a:t>17/4/14</a:t>
            </a:fld>
            <a:endParaRPr lang="zh-CN" altLang="en-US"/>
          </a:p>
        </p:txBody>
      </p:sp>
      <p:sp>
        <p:nvSpPr>
          <p:cNvPr id="3"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a:ln/>
        </p:spPr>
        <p:txBody>
          <a:bodyPr/>
          <a:lstStyle>
            <a:lvl1pPr>
              <a:defRPr/>
            </a:lvl1pPr>
          </a:lstStyle>
          <a:p>
            <a:fld id="{D01ECFC3-E084-4BD6-AF75-F64970253F07}" type="slidenum">
              <a:rPr lang="zh-CN" altLang="en-US"/>
              <a:pPr/>
              <a:t>‹#›</a:t>
            </a:fld>
            <a:endParaRPr lang="zh-CN" altLang="en-US"/>
          </a:p>
        </p:txBody>
      </p:sp>
    </p:spTree>
    <p:extLst>
      <p:ext uri="{BB962C8B-B14F-4D97-AF65-F5344CB8AC3E}">
        <p14:creationId xmlns:p14="http://schemas.microsoft.com/office/powerpoint/2010/main" val="168708646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084345C8-1B7E-453D-8713-969B4834E429}" type="datetimeFigureOut">
              <a:rPr lang="zh-CN" altLang="en-US"/>
              <a:pPr>
                <a:defRPr/>
              </a:pPr>
              <a:t>17/4/14</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fld id="{07A29F11-1B25-4F90-A050-E6313AA69B08}" type="slidenum">
              <a:rPr lang="zh-CN" altLang="en-US"/>
              <a:pPr/>
              <a:t>‹#›</a:t>
            </a:fld>
            <a:endParaRPr lang="zh-CN" altLang="en-US"/>
          </a:p>
        </p:txBody>
      </p:sp>
    </p:spTree>
    <p:extLst>
      <p:ext uri="{BB962C8B-B14F-4D97-AF65-F5344CB8AC3E}">
        <p14:creationId xmlns:p14="http://schemas.microsoft.com/office/powerpoint/2010/main" val="222936413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AE2D7C9D-C9A0-487D-810B-90C89FDB1831}" type="datetimeFigureOut">
              <a:rPr lang="zh-CN" altLang="en-US"/>
              <a:pPr>
                <a:defRPr/>
              </a:pPr>
              <a:t>17/4/14</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fld id="{38543515-5259-44C0-BDF0-13CD04A7973C}" type="slidenum">
              <a:rPr lang="zh-CN" altLang="en-US"/>
              <a:pPr/>
              <a:t>‹#›</a:t>
            </a:fld>
            <a:endParaRPr lang="zh-CN" altLang="en-US"/>
          </a:p>
        </p:txBody>
      </p:sp>
    </p:spTree>
    <p:extLst>
      <p:ext uri="{BB962C8B-B14F-4D97-AF65-F5344CB8AC3E}">
        <p14:creationId xmlns:p14="http://schemas.microsoft.com/office/powerpoint/2010/main" val="268544131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334BF1A4-FC02-4AD1-9422-13DD919EC75D}"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0F3A9D73-A3D5-4498-8B66-9D1B4797D84F}" type="slidenum">
              <a:rPr lang="zh-CN" altLang="en-US"/>
              <a:pPr/>
              <a:t>‹#›</a:t>
            </a:fld>
            <a:endParaRPr lang="zh-CN" altLang="en-US"/>
          </a:p>
        </p:txBody>
      </p:sp>
    </p:spTree>
    <p:extLst>
      <p:ext uri="{BB962C8B-B14F-4D97-AF65-F5344CB8AC3E}">
        <p14:creationId xmlns:p14="http://schemas.microsoft.com/office/powerpoint/2010/main" val="167615979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FC0F61A9-8106-4407-A676-897E07F2D066}"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F72F1AB3-84EB-4112-85F1-B53D9A50AB89}" type="slidenum">
              <a:rPr lang="zh-CN" altLang="en-US"/>
              <a:pPr/>
              <a:t>‹#›</a:t>
            </a:fld>
            <a:endParaRPr lang="zh-CN" altLang="en-US"/>
          </a:p>
        </p:txBody>
      </p:sp>
    </p:spTree>
    <p:extLst>
      <p:ext uri="{BB962C8B-B14F-4D97-AF65-F5344CB8AC3E}">
        <p14:creationId xmlns:p14="http://schemas.microsoft.com/office/powerpoint/2010/main" val="75712871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6"/>
          <p:cNvSpPr>
            <a:spLocks noGrp="1" noChangeArrowheads="1"/>
          </p:cNvSpPr>
          <p:nvPr>
            <p:ph type="dt" sz="half" idx="10"/>
          </p:nvPr>
        </p:nvSpPr>
        <p:spPr>
          <a:ln/>
        </p:spPr>
        <p:txBody>
          <a:bodyPr/>
          <a:lstStyle>
            <a:lvl1pPr>
              <a:defRPr/>
            </a:lvl1pPr>
          </a:lstStyle>
          <a:p>
            <a:pPr>
              <a:defRPr/>
            </a:pPr>
            <a:fld id="{39E23834-6F7F-4B08-9AA0-7B25CEFDD4E8}" type="datetimeFigureOut">
              <a:rPr lang="zh-CN" altLang="en-US"/>
              <a:pPr>
                <a:defRPr/>
              </a:pPr>
              <a:t>17/4/14</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fld id="{413E1895-D5B3-4495-928B-1745F144581E}" type="slidenum">
              <a:rPr lang="zh-CN" altLang="en-US"/>
              <a:pPr/>
              <a:t>‹#›</a:t>
            </a:fld>
            <a:endParaRPr lang="zh-CN" altLang="en-US"/>
          </a:p>
        </p:txBody>
      </p:sp>
    </p:spTree>
    <p:extLst>
      <p:ext uri="{BB962C8B-B14F-4D97-AF65-F5344CB8AC3E}">
        <p14:creationId xmlns:p14="http://schemas.microsoft.com/office/powerpoint/2010/main" val="300814822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6"/>
          <p:cNvSpPr>
            <a:spLocks noGrp="1" noChangeArrowheads="1"/>
          </p:cNvSpPr>
          <p:nvPr>
            <p:ph type="dt" sz="half" idx="10"/>
          </p:nvPr>
        </p:nvSpPr>
        <p:spPr>
          <a:ln/>
        </p:spPr>
        <p:txBody>
          <a:bodyPr/>
          <a:lstStyle>
            <a:lvl1pPr>
              <a:defRPr/>
            </a:lvl1pPr>
          </a:lstStyle>
          <a:p>
            <a:pPr>
              <a:defRPr/>
            </a:pPr>
            <a:fld id="{71D4EC20-6456-4977-A610-3B75484B2A57}" type="datetimeFigureOut">
              <a:rPr lang="zh-CN" altLang="en-US"/>
              <a:pPr>
                <a:defRPr/>
              </a:pPr>
              <a:t>17/4/14</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fld id="{FA2C1C64-8C0B-4418-9973-BF226346FA25}" type="slidenum">
              <a:rPr lang="zh-CN" altLang="en-US"/>
              <a:pPr/>
              <a:t>‹#›</a:t>
            </a:fld>
            <a:endParaRPr lang="zh-CN" altLang="en-US"/>
          </a:p>
        </p:txBody>
      </p:sp>
    </p:spTree>
    <p:extLst>
      <p:ext uri="{BB962C8B-B14F-4D97-AF65-F5344CB8AC3E}">
        <p14:creationId xmlns:p14="http://schemas.microsoft.com/office/powerpoint/2010/main" val="267054258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6"/>
          <p:cNvSpPr>
            <a:spLocks noGrp="1" noChangeArrowheads="1"/>
          </p:cNvSpPr>
          <p:nvPr>
            <p:ph type="dt" sz="half" idx="10"/>
          </p:nvPr>
        </p:nvSpPr>
        <p:spPr>
          <a:ln/>
        </p:spPr>
        <p:txBody>
          <a:bodyPr/>
          <a:lstStyle>
            <a:lvl1pPr>
              <a:defRPr/>
            </a:lvl1pPr>
          </a:lstStyle>
          <a:p>
            <a:pPr>
              <a:defRPr/>
            </a:pPr>
            <a:fld id="{AD9CDB3B-0007-4FEE-BF65-04FDF5FF2465}" type="datetimeFigureOut">
              <a:rPr lang="zh-CN" altLang="en-US"/>
              <a:pPr>
                <a:defRPr/>
              </a:pPr>
              <a:t>17/4/14</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fld id="{465D2A6F-2384-45B2-BDF7-4AA53F40F4D6}" type="slidenum">
              <a:rPr lang="zh-CN" altLang="en-US"/>
              <a:pPr/>
              <a:t>‹#›</a:t>
            </a:fld>
            <a:endParaRPr lang="zh-CN" altLang="en-US"/>
          </a:p>
        </p:txBody>
      </p:sp>
    </p:spTree>
    <p:extLst>
      <p:ext uri="{BB962C8B-B14F-4D97-AF65-F5344CB8AC3E}">
        <p14:creationId xmlns:p14="http://schemas.microsoft.com/office/powerpoint/2010/main" val="28233402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6"/>
          <p:cNvSpPr>
            <a:spLocks noGrp="1" noChangeArrowheads="1"/>
          </p:cNvSpPr>
          <p:nvPr>
            <p:ph type="dt" sz="half" idx="10"/>
          </p:nvPr>
        </p:nvSpPr>
        <p:spPr>
          <a:ln/>
        </p:spPr>
        <p:txBody>
          <a:bodyPr/>
          <a:lstStyle>
            <a:lvl1pPr>
              <a:defRPr/>
            </a:lvl1pPr>
          </a:lstStyle>
          <a:p>
            <a:pPr>
              <a:defRPr/>
            </a:pPr>
            <a:fld id="{8B261E44-E17E-40F1-841C-E425B2F00CE6}" type="datetimeFigureOut">
              <a:rPr lang="zh-CN" altLang="en-US"/>
              <a:pPr>
                <a:defRPr/>
              </a:pPr>
              <a:t>17/4/14</a:t>
            </a:fld>
            <a:endParaRPr lang="zh-CN" altLang="en-US"/>
          </a:p>
        </p:txBody>
      </p:sp>
      <p:sp>
        <p:nvSpPr>
          <p:cNvPr id="6"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a:ln/>
        </p:spPr>
        <p:txBody>
          <a:bodyPr/>
          <a:lstStyle>
            <a:lvl1pPr>
              <a:defRPr/>
            </a:lvl1pPr>
          </a:lstStyle>
          <a:p>
            <a:fld id="{44D4C90E-5BF8-4BAF-9C27-36C823605E23}" type="slidenum">
              <a:rPr lang="zh-CN" altLang="en-US"/>
              <a:pPr/>
              <a:t>‹#›</a:t>
            </a:fld>
            <a:endParaRPr lang="zh-CN" altLang="en-US"/>
          </a:p>
        </p:txBody>
      </p:sp>
    </p:spTree>
    <p:extLst>
      <p:ext uri="{BB962C8B-B14F-4D97-AF65-F5344CB8AC3E}">
        <p14:creationId xmlns:p14="http://schemas.microsoft.com/office/powerpoint/2010/main" val="1503365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noChangeArrowheads="1"/>
          </p:cNvSpPr>
          <p:nvPr>
            <p:ph type="dt" sz="half" idx="10"/>
          </p:nvPr>
        </p:nvSpPr>
        <p:spPr>
          <a:ln/>
        </p:spPr>
        <p:txBody>
          <a:bodyPr/>
          <a:lstStyle>
            <a:lvl1pPr>
              <a:defRPr/>
            </a:lvl1pPr>
          </a:lstStyle>
          <a:p>
            <a:pPr>
              <a:defRPr/>
            </a:pPr>
            <a:fld id="{324A2840-C526-4F4A-824C-C50992FD3801}" type="datetimeFigureOut">
              <a:rPr lang="zh-CN" altLang="en-US"/>
              <a:pPr>
                <a:defRPr/>
              </a:pPr>
              <a:t>17/4/14</a:t>
            </a:fld>
            <a:endParaRPr lang="zh-CN" altLang="en-US"/>
          </a:p>
        </p:txBody>
      </p:sp>
      <p:sp>
        <p:nvSpPr>
          <p:cNvPr id="4"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5"/>
          <p:cNvSpPr>
            <a:spLocks noGrp="1" noChangeArrowheads="1"/>
          </p:cNvSpPr>
          <p:nvPr>
            <p:ph type="sldNum" sz="quarter" idx="12"/>
          </p:nvPr>
        </p:nvSpPr>
        <p:spPr>
          <a:ln/>
        </p:spPr>
        <p:txBody>
          <a:bodyPr/>
          <a:lstStyle>
            <a:lvl1pPr>
              <a:defRPr/>
            </a:lvl1pPr>
          </a:lstStyle>
          <a:p>
            <a:fld id="{14C33B2F-09DD-43F3-B09D-5C6C16AF33DE}" type="slidenum">
              <a:rPr lang="zh-CN" altLang="en-US"/>
              <a:pPr/>
              <a:t>‹#›</a:t>
            </a:fld>
            <a:endParaRPr lang="zh-CN" altLang="en-US"/>
          </a:p>
        </p:txBody>
      </p:sp>
    </p:spTree>
    <p:extLst>
      <p:ext uri="{BB962C8B-B14F-4D97-AF65-F5344CB8AC3E}">
        <p14:creationId xmlns:p14="http://schemas.microsoft.com/office/powerpoint/2010/main" val="13521344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noChangeArrowheads="1"/>
          </p:cNvSpPr>
          <p:nvPr>
            <p:ph type="dt" sz="half" idx="10"/>
          </p:nvPr>
        </p:nvSpPr>
        <p:spPr>
          <a:ln/>
        </p:spPr>
        <p:txBody>
          <a:bodyPr/>
          <a:lstStyle>
            <a:lvl1pPr>
              <a:defRPr/>
            </a:lvl1pPr>
          </a:lstStyle>
          <a:p>
            <a:pPr>
              <a:defRPr/>
            </a:pPr>
            <a:fld id="{BB9C77F6-FE39-4769-9BF0-7EB4B08F32BB}" type="datetimeFigureOut">
              <a:rPr lang="zh-CN" altLang="en-US"/>
              <a:pPr>
                <a:defRPr/>
              </a:pPr>
              <a:t>17/4/14</a:t>
            </a:fld>
            <a:endParaRPr lang="zh-CN" altLang="en-US"/>
          </a:p>
        </p:txBody>
      </p:sp>
      <p:sp>
        <p:nvSpPr>
          <p:cNvPr id="8"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8"/>
          <p:cNvSpPr>
            <a:spLocks noGrp="1" noChangeArrowheads="1"/>
          </p:cNvSpPr>
          <p:nvPr>
            <p:ph type="sldNum" sz="quarter" idx="12"/>
          </p:nvPr>
        </p:nvSpPr>
        <p:spPr>
          <a:ln/>
        </p:spPr>
        <p:txBody>
          <a:bodyPr/>
          <a:lstStyle>
            <a:lvl1pPr>
              <a:defRPr/>
            </a:lvl1pPr>
          </a:lstStyle>
          <a:p>
            <a:fld id="{90EE6416-B2C9-45D5-8E19-50D187998DE8}" type="slidenum">
              <a:rPr lang="zh-CN" altLang="en-US"/>
              <a:pPr/>
              <a:t>‹#›</a:t>
            </a:fld>
            <a:endParaRPr lang="zh-CN" altLang="en-US"/>
          </a:p>
        </p:txBody>
      </p:sp>
    </p:spTree>
    <p:extLst>
      <p:ext uri="{BB962C8B-B14F-4D97-AF65-F5344CB8AC3E}">
        <p14:creationId xmlns:p14="http://schemas.microsoft.com/office/powerpoint/2010/main" val="618198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6"/>
          <p:cNvSpPr>
            <a:spLocks noGrp="1" noChangeArrowheads="1"/>
          </p:cNvSpPr>
          <p:nvPr>
            <p:ph type="dt" sz="half" idx="10"/>
          </p:nvPr>
        </p:nvSpPr>
        <p:spPr>
          <a:ln/>
        </p:spPr>
        <p:txBody>
          <a:bodyPr/>
          <a:lstStyle>
            <a:lvl1pPr>
              <a:defRPr/>
            </a:lvl1pPr>
          </a:lstStyle>
          <a:p>
            <a:pPr>
              <a:defRPr/>
            </a:pPr>
            <a:fld id="{DF071F82-4127-44A3-AC9A-4B0A9297EB3D}" type="datetimeFigureOut">
              <a:rPr lang="zh-CN" altLang="en-US"/>
              <a:pPr>
                <a:defRPr/>
              </a:pPr>
              <a:t>17/4/14</a:t>
            </a:fld>
            <a:endParaRPr lang="zh-CN" altLang="en-US"/>
          </a:p>
        </p:txBody>
      </p:sp>
      <p:sp>
        <p:nvSpPr>
          <p:cNvPr id="4"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8"/>
          <p:cNvSpPr>
            <a:spLocks noGrp="1" noChangeArrowheads="1"/>
          </p:cNvSpPr>
          <p:nvPr>
            <p:ph type="sldNum" sz="quarter" idx="12"/>
          </p:nvPr>
        </p:nvSpPr>
        <p:spPr>
          <a:ln/>
        </p:spPr>
        <p:txBody>
          <a:bodyPr/>
          <a:lstStyle>
            <a:lvl1pPr>
              <a:defRPr/>
            </a:lvl1pPr>
          </a:lstStyle>
          <a:p>
            <a:fld id="{BA50984E-8483-4095-A3CB-7AB75F4B5AF5}" type="slidenum">
              <a:rPr lang="zh-CN" altLang="en-US"/>
              <a:pPr/>
              <a:t>‹#›</a:t>
            </a:fld>
            <a:endParaRPr lang="zh-CN" altLang="en-US"/>
          </a:p>
        </p:txBody>
      </p:sp>
    </p:spTree>
    <p:extLst>
      <p:ext uri="{BB962C8B-B14F-4D97-AF65-F5344CB8AC3E}">
        <p14:creationId xmlns:p14="http://schemas.microsoft.com/office/powerpoint/2010/main" val="43566704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6"/>
          <p:cNvSpPr>
            <a:spLocks noGrp="1" noChangeArrowheads="1"/>
          </p:cNvSpPr>
          <p:nvPr>
            <p:ph type="dt" sz="half" idx="10"/>
          </p:nvPr>
        </p:nvSpPr>
        <p:spPr>
          <a:ln/>
        </p:spPr>
        <p:txBody>
          <a:bodyPr/>
          <a:lstStyle>
            <a:lvl1pPr>
              <a:defRPr/>
            </a:lvl1pPr>
          </a:lstStyle>
          <a:p>
            <a:pPr>
              <a:defRPr/>
            </a:pPr>
            <a:fld id="{2694623E-B97D-4FD5-AE5C-7AC31A8E11E7}" type="datetimeFigureOut">
              <a:rPr lang="zh-CN" altLang="en-US"/>
              <a:pPr>
                <a:defRPr/>
              </a:pPr>
              <a:t>17/4/14</a:t>
            </a:fld>
            <a:endParaRPr lang="zh-CN" altLang="en-US"/>
          </a:p>
        </p:txBody>
      </p:sp>
      <p:sp>
        <p:nvSpPr>
          <p:cNvPr id="3"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8"/>
          <p:cNvSpPr>
            <a:spLocks noGrp="1" noChangeArrowheads="1"/>
          </p:cNvSpPr>
          <p:nvPr>
            <p:ph type="sldNum" sz="quarter" idx="12"/>
          </p:nvPr>
        </p:nvSpPr>
        <p:spPr>
          <a:ln/>
        </p:spPr>
        <p:txBody>
          <a:bodyPr/>
          <a:lstStyle>
            <a:lvl1pPr>
              <a:defRPr/>
            </a:lvl1pPr>
          </a:lstStyle>
          <a:p>
            <a:fld id="{8EE9CDB4-2708-46AE-9EC8-94FA5D7CD9D0}" type="slidenum">
              <a:rPr lang="zh-CN" altLang="en-US"/>
              <a:pPr/>
              <a:t>‹#›</a:t>
            </a:fld>
            <a:endParaRPr lang="zh-CN" altLang="en-US"/>
          </a:p>
        </p:txBody>
      </p:sp>
    </p:spTree>
    <p:extLst>
      <p:ext uri="{BB962C8B-B14F-4D97-AF65-F5344CB8AC3E}">
        <p14:creationId xmlns:p14="http://schemas.microsoft.com/office/powerpoint/2010/main" val="78594070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6"/>
          <p:cNvSpPr>
            <a:spLocks noGrp="1" noChangeArrowheads="1"/>
          </p:cNvSpPr>
          <p:nvPr>
            <p:ph type="dt" sz="half" idx="10"/>
          </p:nvPr>
        </p:nvSpPr>
        <p:spPr>
          <a:ln/>
        </p:spPr>
        <p:txBody>
          <a:bodyPr/>
          <a:lstStyle>
            <a:lvl1pPr>
              <a:defRPr/>
            </a:lvl1pPr>
          </a:lstStyle>
          <a:p>
            <a:pPr>
              <a:defRPr/>
            </a:pPr>
            <a:fld id="{CFDEB684-DD38-4953-920C-E8C335C991A2}" type="datetimeFigureOut">
              <a:rPr lang="zh-CN" altLang="en-US"/>
              <a:pPr>
                <a:defRPr/>
              </a:pPr>
              <a:t>17/4/14</a:t>
            </a:fld>
            <a:endParaRPr lang="zh-CN" altLang="en-US"/>
          </a:p>
        </p:txBody>
      </p:sp>
      <p:sp>
        <p:nvSpPr>
          <p:cNvPr id="6"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a:ln/>
        </p:spPr>
        <p:txBody>
          <a:bodyPr/>
          <a:lstStyle>
            <a:lvl1pPr>
              <a:defRPr/>
            </a:lvl1pPr>
          </a:lstStyle>
          <a:p>
            <a:fld id="{205D762E-82AC-4126-8F48-F60696CE5A47}" type="slidenum">
              <a:rPr lang="zh-CN" altLang="en-US"/>
              <a:pPr/>
              <a:t>‹#›</a:t>
            </a:fld>
            <a:endParaRPr lang="zh-CN" altLang="en-US"/>
          </a:p>
        </p:txBody>
      </p:sp>
    </p:spTree>
    <p:extLst>
      <p:ext uri="{BB962C8B-B14F-4D97-AF65-F5344CB8AC3E}">
        <p14:creationId xmlns:p14="http://schemas.microsoft.com/office/powerpoint/2010/main" val="45974465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6"/>
          <p:cNvSpPr>
            <a:spLocks noGrp="1" noChangeArrowheads="1"/>
          </p:cNvSpPr>
          <p:nvPr>
            <p:ph type="dt" sz="half" idx="10"/>
          </p:nvPr>
        </p:nvSpPr>
        <p:spPr>
          <a:ln/>
        </p:spPr>
        <p:txBody>
          <a:bodyPr/>
          <a:lstStyle>
            <a:lvl1pPr>
              <a:defRPr/>
            </a:lvl1pPr>
          </a:lstStyle>
          <a:p>
            <a:pPr>
              <a:defRPr/>
            </a:pPr>
            <a:fld id="{0CC2FD1B-AD85-4C33-A50B-E0DBCD0E22FA}" type="datetimeFigureOut">
              <a:rPr lang="zh-CN" altLang="en-US"/>
              <a:pPr>
                <a:defRPr/>
              </a:pPr>
              <a:t>17/4/14</a:t>
            </a:fld>
            <a:endParaRPr lang="zh-CN" altLang="en-US"/>
          </a:p>
        </p:txBody>
      </p:sp>
      <p:sp>
        <p:nvSpPr>
          <p:cNvPr id="6"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8"/>
          <p:cNvSpPr>
            <a:spLocks noGrp="1" noChangeArrowheads="1"/>
          </p:cNvSpPr>
          <p:nvPr>
            <p:ph type="sldNum" sz="quarter" idx="12"/>
          </p:nvPr>
        </p:nvSpPr>
        <p:spPr>
          <a:ln/>
        </p:spPr>
        <p:txBody>
          <a:bodyPr/>
          <a:lstStyle>
            <a:lvl1pPr>
              <a:defRPr/>
            </a:lvl1pPr>
          </a:lstStyle>
          <a:p>
            <a:fld id="{7039BDB4-AAA3-476B-B7BD-6453F4C10921}" type="slidenum">
              <a:rPr lang="zh-CN" altLang="en-US"/>
              <a:pPr/>
              <a:t>‹#›</a:t>
            </a:fld>
            <a:endParaRPr lang="zh-CN" altLang="en-US"/>
          </a:p>
        </p:txBody>
      </p:sp>
    </p:spTree>
    <p:extLst>
      <p:ext uri="{BB962C8B-B14F-4D97-AF65-F5344CB8AC3E}">
        <p14:creationId xmlns:p14="http://schemas.microsoft.com/office/powerpoint/2010/main" val="156976967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6"/>
          <p:cNvSpPr>
            <a:spLocks noGrp="1" noChangeArrowheads="1"/>
          </p:cNvSpPr>
          <p:nvPr>
            <p:ph type="dt" sz="half" idx="10"/>
          </p:nvPr>
        </p:nvSpPr>
        <p:spPr>
          <a:ln/>
        </p:spPr>
        <p:txBody>
          <a:bodyPr/>
          <a:lstStyle>
            <a:lvl1pPr>
              <a:defRPr/>
            </a:lvl1pPr>
          </a:lstStyle>
          <a:p>
            <a:pPr>
              <a:defRPr/>
            </a:pPr>
            <a:fld id="{23FAE2EA-1E1D-44BF-B066-29666C1C93D7}" type="datetimeFigureOut">
              <a:rPr lang="zh-CN" altLang="en-US"/>
              <a:pPr>
                <a:defRPr/>
              </a:pPr>
              <a:t>17/4/14</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fld id="{DB4A1B88-40A2-4780-8442-FA0D79BAD1EE}" type="slidenum">
              <a:rPr lang="zh-CN" altLang="en-US"/>
              <a:pPr/>
              <a:t>‹#›</a:t>
            </a:fld>
            <a:endParaRPr lang="zh-CN" altLang="en-US"/>
          </a:p>
        </p:txBody>
      </p:sp>
    </p:spTree>
    <p:extLst>
      <p:ext uri="{BB962C8B-B14F-4D97-AF65-F5344CB8AC3E}">
        <p14:creationId xmlns:p14="http://schemas.microsoft.com/office/powerpoint/2010/main" val="77359243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6"/>
          <p:cNvSpPr>
            <a:spLocks noGrp="1" noChangeArrowheads="1"/>
          </p:cNvSpPr>
          <p:nvPr>
            <p:ph type="dt" sz="half" idx="10"/>
          </p:nvPr>
        </p:nvSpPr>
        <p:spPr>
          <a:ln/>
        </p:spPr>
        <p:txBody>
          <a:bodyPr/>
          <a:lstStyle>
            <a:lvl1pPr>
              <a:defRPr/>
            </a:lvl1pPr>
          </a:lstStyle>
          <a:p>
            <a:pPr>
              <a:defRPr/>
            </a:pPr>
            <a:fld id="{798A506A-25C8-4EDE-81E9-F6CA96CD177B}" type="datetimeFigureOut">
              <a:rPr lang="zh-CN" altLang="en-US"/>
              <a:pPr>
                <a:defRPr/>
              </a:pPr>
              <a:t>17/4/14</a:t>
            </a:fld>
            <a:endParaRPr lang="zh-CN" altLang="en-US"/>
          </a:p>
        </p:txBody>
      </p:sp>
      <p:sp>
        <p:nvSpPr>
          <p:cNvPr id="5" name="页脚占位符 7"/>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8"/>
          <p:cNvSpPr>
            <a:spLocks noGrp="1" noChangeArrowheads="1"/>
          </p:cNvSpPr>
          <p:nvPr>
            <p:ph type="sldNum" sz="quarter" idx="12"/>
          </p:nvPr>
        </p:nvSpPr>
        <p:spPr>
          <a:ln/>
        </p:spPr>
        <p:txBody>
          <a:bodyPr/>
          <a:lstStyle>
            <a:lvl1pPr>
              <a:defRPr/>
            </a:lvl1pPr>
          </a:lstStyle>
          <a:p>
            <a:fld id="{5D1C2289-FDB4-4E50-AB45-96C3CEC98808}" type="slidenum">
              <a:rPr lang="zh-CN" altLang="en-US"/>
              <a:pPr/>
              <a:t>‹#›</a:t>
            </a:fld>
            <a:endParaRPr lang="zh-CN" altLang="en-US"/>
          </a:p>
        </p:txBody>
      </p:sp>
    </p:spTree>
    <p:extLst>
      <p:ext uri="{BB962C8B-B14F-4D97-AF65-F5344CB8AC3E}">
        <p14:creationId xmlns:p14="http://schemas.microsoft.com/office/powerpoint/2010/main" val="313975620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2"/>
          <p:cNvSpPr>
            <a:spLocks noGrp="1" noChangeArrowheads="1"/>
          </p:cNvSpPr>
          <p:nvPr>
            <p:ph type="dt" sz="half" idx="10"/>
          </p:nvPr>
        </p:nvSpPr>
        <p:spPr>
          <a:ln/>
        </p:spPr>
        <p:txBody>
          <a:bodyPr/>
          <a:lstStyle>
            <a:lvl1pPr>
              <a:defRPr/>
            </a:lvl1pPr>
          </a:lstStyle>
          <a:p>
            <a:pPr>
              <a:defRPr/>
            </a:pPr>
            <a:fld id="{727BF32D-2A5F-4267-9B57-5DEEB46031DE}" type="datetimeFigureOut">
              <a:rPr lang="zh-CN" altLang="en-US"/>
              <a:pPr>
                <a:defRPr/>
              </a:pPr>
              <a:t>17/4/14</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fld id="{04575E82-876A-4D3D-9A3B-0228638B28A5}" type="slidenum">
              <a:rPr lang="zh-CN" altLang="en-US"/>
              <a:pPr/>
              <a:t>‹#›</a:t>
            </a:fld>
            <a:endParaRPr lang="zh-CN" altLang="en-US"/>
          </a:p>
        </p:txBody>
      </p:sp>
    </p:spTree>
    <p:extLst>
      <p:ext uri="{BB962C8B-B14F-4D97-AF65-F5344CB8AC3E}">
        <p14:creationId xmlns:p14="http://schemas.microsoft.com/office/powerpoint/2010/main" val="7895684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2"/>
          <p:cNvSpPr>
            <a:spLocks noGrp="1" noChangeArrowheads="1"/>
          </p:cNvSpPr>
          <p:nvPr>
            <p:ph type="dt" sz="half" idx="10"/>
          </p:nvPr>
        </p:nvSpPr>
        <p:spPr>
          <a:ln/>
        </p:spPr>
        <p:txBody>
          <a:bodyPr/>
          <a:lstStyle>
            <a:lvl1pPr>
              <a:defRPr/>
            </a:lvl1pPr>
          </a:lstStyle>
          <a:p>
            <a:pPr>
              <a:defRPr/>
            </a:pPr>
            <a:fld id="{76FA86C0-7F57-4504-BCA4-34B4B9ADE3EB}" type="datetimeFigureOut">
              <a:rPr lang="zh-CN" altLang="en-US"/>
              <a:pPr>
                <a:defRPr/>
              </a:pPr>
              <a:t>17/4/14</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fld id="{44D87EA3-FA26-48CE-802D-13D1E6D2F616}" type="slidenum">
              <a:rPr lang="zh-CN" altLang="en-US"/>
              <a:pPr/>
              <a:t>‹#›</a:t>
            </a:fld>
            <a:endParaRPr lang="zh-CN" altLang="en-US"/>
          </a:p>
        </p:txBody>
      </p:sp>
    </p:spTree>
    <p:extLst>
      <p:ext uri="{BB962C8B-B14F-4D97-AF65-F5344CB8AC3E}">
        <p14:creationId xmlns:p14="http://schemas.microsoft.com/office/powerpoint/2010/main" val="224174159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2"/>
          <p:cNvSpPr>
            <a:spLocks noGrp="1" noChangeArrowheads="1"/>
          </p:cNvSpPr>
          <p:nvPr>
            <p:ph type="dt" sz="half" idx="10"/>
          </p:nvPr>
        </p:nvSpPr>
        <p:spPr>
          <a:ln/>
        </p:spPr>
        <p:txBody>
          <a:bodyPr/>
          <a:lstStyle>
            <a:lvl1pPr>
              <a:defRPr/>
            </a:lvl1pPr>
          </a:lstStyle>
          <a:p>
            <a:pPr>
              <a:defRPr/>
            </a:pPr>
            <a:fld id="{DF42E9A9-87CC-4CDF-9DCD-A237FAC47486}" type="datetimeFigureOut">
              <a:rPr lang="zh-CN" altLang="en-US"/>
              <a:pPr>
                <a:defRPr/>
              </a:pPr>
              <a:t>17/4/14</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fld id="{66828252-1618-4B0E-B0AD-8E42779249D4}" type="slidenum">
              <a:rPr lang="zh-CN" altLang="en-US"/>
              <a:pPr/>
              <a:t>‹#›</a:t>
            </a:fld>
            <a:endParaRPr lang="zh-CN" altLang="en-US"/>
          </a:p>
        </p:txBody>
      </p:sp>
    </p:spTree>
    <p:extLst>
      <p:ext uri="{BB962C8B-B14F-4D97-AF65-F5344CB8AC3E}">
        <p14:creationId xmlns:p14="http://schemas.microsoft.com/office/powerpoint/2010/main" val="41626283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noChangeArrowheads="1"/>
          </p:cNvSpPr>
          <p:nvPr>
            <p:ph type="dt" sz="half" idx="10"/>
          </p:nvPr>
        </p:nvSpPr>
        <p:spPr>
          <a:ln/>
        </p:spPr>
        <p:txBody>
          <a:bodyPr/>
          <a:lstStyle>
            <a:lvl1pPr>
              <a:defRPr/>
            </a:lvl1pPr>
          </a:lstStyle>
          <a:p>
            <a:pPr>
              <a:defRPr/>
            </a:pPr>
            <a:fld id="{8A5C2B8A-910F-425F-A285-75E0B559544B}" type="datetimeFigureOut">
              <a:rPr lang="zh-CN" altLang="en-US"/>
              <a:pPr>
                <a:defRPr/>
              </a:pPr>
              <a:t>17/4/14</a:t>
            </a:fld>
            <a:endParaRPr lang="zh-CN" altLang="en-US"/>
          </a:p>
        </p:txBody>
      </p:sp>
      <p:sp>
        <p:nvSpPr>
          <p:cNvPr id="3"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5"/>
          <p:cNvSpPr>
            <a:spLocks noGrp="1" noChangeArrowheads="1"/>
          </p:cNvSpPr>
          <p:nvPr>
            <p:ph type="sldNum" sz="quarter" idx="12"/>
          </p:nvPr>
        </p:nvSpPr>
        <p:spPr>
          <a:ln/>
        </p:spPr>
        <p:txBody>
          <a:bodyPr/>
          <a:lstStyle>
            <a:lvl1pPr>
              <a:defRPr/>
            </a:lvl1pPr>
          </a:lstStyle>
          <a:p>
            <a:fld id="{BC422C69-CEF2-4021-BF29-946F8E6F428F}" type="slidenum">
              <a:rPr lang="zh-CN" altLang="en-US"/>
              <a:pPr/>
              <a:t>‹#›</a:t>
            </a:fld>
            <a:endParaRPr lang="zh-CN" altLang="en-US"/>
          </a:p>
        </p:txBody>
      </p:sp>
    </p:spTree>
    <p:extLst>
      <p:ext uri="{BB962C8B-B14F-4D97-AF65-F5344CB8AC3E}">
        <p14:creationId xmlns:p14="http://schemas.microsoft.com/office/powerpoint/2010/main" val="72983113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2"/>
          <p:cNvSpPr>
            <a:spLocks noGrp="1" noChangeArrowheads="1"/>
          </p:cNvSpPr>
          <p:nvPr>
            <p:ph type="dt" sz="half" idx="10"/>
          </p:nvPr>
        </p:nvSpPr>
        <p:spPr>
          <a:ln/>
        </p:spPr>
        <p:txBody>
          <a:bodyPr/>
          <a:lstStyle>
            <a:lvl1pPr>
              <a:defRPr/>
            </a:lvl1pPr>
          </a:lstStyle>
          <a:p>
            <a:pPr>
              <a:defRPr/>
            </a:pPr>
            <a:fld id="{9291E42C-66A8-43A1-B0FA-A1F7D37876EB}" type="datetimeFigureOut">
              <a:rPr lang="zh-CN" altLang="en-US"/>
              <a:pPr>
                <a:defRPr/>
              </a:pPr>
              <a:t>17/4/14</a:t>
            </a:fld>
            <a:endParaRPr lang="zh-CN" altLang="en-US"/>
          </a:p>
        </p:txBody>
      </p:sp>
      <p:sp>
        <p:nvSpPr>
          <p:cNvPr id="6"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a:ln/>
        </p:spPr>
        <p:txBody>
          <a:bodyPr/>
          <a:lstStyle>
            <a:lvl1pPr>
              <a:defRPr/>
            </a:lvl1pPr>
          </a:lstStyle>
          <a:p>
            <a:fld id="{ECC8661C-0029-4283-BD4D-F2E57A2BF4FC}" type="slidenum">
              <a:rPr lang="zh-CN" altLang="en-US"/>
              <a:pPr/>
              <a:t>‹#›</a:t>
            </a:fld>
            <a:endParaRPr lang="zh-CN" altLang="en-US"/>
          </a:p>
        </p:txBody>
      </p:sp>
    </p:spTree>
    <p:extLst>
      <p:ext uri="{BB962C8B-B14F-4D97-AF65-F5344CB8AC3E}">
        <p14:creationId xmlns:p14="http://schemas.microsoft.com/office/powerpoint/2010/main" val="23882759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2"/>
          <p:cNvSpPr>
            <a:spLocks noGrp="1" noChangeArrowheads="1"/>
          </p:cNvSpPr>
          <p:nvPr>
            <p:ph type="dt" sz="half" idx="10"/>
          </p:nvPr>
        </p:nvSpPr>
        <p:spPr>
          <a:ln/>
        </p:spPr>
        <p:txBody>
          <a:bodyPr/>
          <a:lstStyle>
            <a:lvl1pPr>
              <a:defRPr/>
            </a:lvl1pPr>
          </a:lstStyle>
          <a:p>
            <a:pPr>
              <a:defRPr/>
            </a:pPr>
            <a:fld id="{09D1CE06-156E-4481-841A-A7EEA457CADE}" type="datetimeFigureOut">
              <a:rPr lang="zh-CN" altLang="en-US"/>
              <a:pPr>
                <a:defRPr/>
              </a:pPr>
              <a:t>17/4/14</a:t>
            </a:fld>
            <a:endParaRPr lang="zh-CN" altLang="en-US"/>
          </a:p>
        </p:txBody>
      </p:sp>
      <p:sp>
        <p:nvSpPr>
          <p:cNvPr id="8"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4"/>
          <p:cNvSpPr>
            <a:spLocks noGrp="1" noChangeArrowheads="1"/>
          </p:cNvSpPr>
          <p:nvPr>
            <p:ph type="sldNum" sz="quarter" idx="12"/>
          </p:nvPr>
        </p:nvSpPr>
        <p:spPr>
          <a:ln/>
        </p:spPr>
        <p:txBody>
          <a:bodyPr/>
          <a:lstStyle>
            <a:lvl1pPr>
              <a:defRPr/>
            </a:lvl1pPr>
          </a:lstStyle>
          <a:p>
            <a:fld id="{675A1CDA-9500-4A9C-BE1A-BBD912F35870}" type="slidenum">
              <a:rPr lang="zh-CN" altLang="en-US"/>
              <a:pPr/>
              <a:t>‹#›</a:t>
            </a:fld>
            <a:endParaRPr lang="zh-CN" altLang="en-US"/>
          </a:p>
        </p:txBody>
      </p:sp>
    </p:spTree>
    <p:extLst>
      <p:ext uri="{BB962C8B-B14F-4D97-AF65-F5344CB8AC3E}">
        <p14:creationId xmlns:p14="http://schemas.microsoft.com/office/powerpoint/2010/main" val="161120627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noChangeArrowheads="1"/>
          </p:cNvSpPr>
          <p:nvPr>
            <p:ph type="dt" sz="half" idx="10"/>
          </p:nvPr>
        </p:nvSpPr>
        <p:spPr>
          <a:ln/>
        </p:spPr>
        <p:txBody>
          <a:bodyPr/>
          <a:lstStyle>
            <a:lvl1pPr>
              <a:defRPr/>
            </a:lvl1pPr>
          </a:lstStyle>
          <a:p>
            <a:pPr>
              <a:defRPr/>
            </a:pPr>
            <a:fld id="{4EA10844-0C40-406B-8D67-76C923CD9DCD}" type="datetimeFigureOut">
              <a:rPr lang="zh-CN" altLang="en-US"/>
              <a:pPr>
                <a:defRPr/>
              </a:pPr>
              <a:t>17/4/14</a:t>
            </a:fld>
            <a:endParaRPr lang="zh-CN" altLang="en-US"/>
          </a:p>
        </p:txBody>
      </p:sp>
      <p:sp>
        <p:nvSpPr>
          <p:cNvPr id="4"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4"/>
          <p:cNvSpPr>
            <a:spLocks noGrp="1" noChangeArrowheads="1"/>
          </p:cNvSpPr>
          <p:nvPr>
            <p:ph type="sldNum" sz="quarter" idx="12"/>
          </p:nvPr>
        </p:nvSpPr>
        <p:spPr>
          <a:ln/>
        </p:spPr>
        <p:txBody>
          <a:bodyPr/>
          <a:lstStyle>
            <a:lvl1pPr>
              <a:defRPr/>
            </a:lvl1pPr>
          </a:lstStyle>
          <a:p>
            <a:fld id="{C1E5AA8B-0EF3-4582-AFF9-E7FA9DABEA2B}" type="slidenum">
              <a:rPr lang="zh-CN" altLang="en-US"/>
              <a:pPr/>
              <a:t>‹#›</a:t>
            </a:fld>
            <a:endParaRPr lang="zh-CN" altLang="en-US"/>
          </a:p>
        </p:txBody>
      </p:sp>
    </p:spTree>
    <p:extLst>
      <p:ext uri="{BB962C8B-B14F-4D97-AF65-F5344CB8AC3E}">
        <p14:creationId xmlns:p14="http://schemas.microsoft.com/office/powerpoint/2010/main" val="3940470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2"/>
          <p:cNvSpPr>
            <a:spLocks noGrp="1" noChangeArrowheads="1"/>
          </p:cNvSpPr>
          <p:nvPr>
            <p:ph type="dt" sz="half" idx="10"/>
          </p:nvPr>
        </p:nvSpPr>
        <p:spPr>
          <a:ln/>
        </p:spPr>
        <p:txBody>
          <a:bodyPr/>
          <a:lstStyle>
            <a:lvl1pPr>
              <a:defRPr/>
            </a:lvl1pPr>
          </a:lstStyle>
          <a:p>
            <a:pPr>
              <a:defRPr/>
            </a:pPr>
            <a:fld id="{1D1CBD5E-D6C3-40EE-A0F9-ABB920C130B8}" type="datetimeFigureOut">
              <a:rPr lang="zh-CN" altLang="en-US"/>
              <a:pPr>
                <a:defRPr/>
              </a:pPr>
              <a:t>17/4/14</a:t>
            </a:fld>
            <a:endParaRPr lang="zh-CN" altLang="en-US"/>
          </a:p>
        </p:txBody>
      </p:sp>
      <p:sp>
        <p:nvSpPr>
          <p:cNvPr id="3"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4"/>
          <p:cNvSpPr>
            <a:spLocks noGrp="1" noChangeArrowheads="1"/>
          </p:cNvSpPr>
          <p:nvPr>
            <p:ph type="sldNum" sz="quarter" idx="12"/>
          </p:nvPr>
        </p:nvSpPr>
        <p:spPr>
          <a:ln/>
        </p:spPr>
        <p:txBody>
          <a:bodyPr/>
          <a:lstStyle>
            <a:lvl1pPr>
              <a:defRPr/>
            </a:lvl1pPr>
          </a:lstStyle>
          <a:p>
            <a:fld id="{7FD58A9C-07C2-4AF5-89C8-49C6D985B0C9}" type="slidenum">
              <a:rPr lang="zh-CN" altLang="en-US"/>
              <a:pPr/>
              <a:t>‹#›</a:t>
            </a:fld>
            <a:endParaRPr lang="zh-CN" altLang="en-US"/>
          </a:p>
        </p:txBody>
      </p:sp>
    </p:spTree>
    <p:extLst>
      <p:ext uri="{BB962C8B-B14F-4D97-AF65-F5344CB8AC3E}">
        <p14:creationId xmlns:p14="http://schemas.microsoft.com/office/powerpoint/2010/main" val="322359717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2"/>
          <p:cNvSpPr>
            <a:spLocks noGrp="1" noChangeArrowheads="1"/>
          </p:cNvSpPr>
          <p:nvPr>
            <p:ph type="dt" sz="half" idx="10"/>
          </p:nvPr>
        </p:nvSpPr>
        <p:spPr>
          <a:ln/>
        </p:spPr>
        <p:txBody>
          <a:bodyPr/>
          <a:lstStyle>
            <a:lvl1pPr>
              <a:defRPr/>
            </a:lvl1pPr>
          </a:lstStyle>
          <a:p>
            <a:pPr>
              <a:defRPr/>
            </a:pPr>
            <a:fld id="{F075BF2D-CE22-4DD1-B6EF-CB1CAE0EDC1F}" type="datetimeFigureOut">
              <a:rPr lang="zh-CN" altLang="en-US"/>
              <a:pPr>
                <a:defRPr/>
              </a:pPr>
              <a:t>17/4/14</a:t>
            </a:fld>
            <a:endParaRPr lang="zh-CN" altLang="en-US"/>
          </a:p>
        </p:txBody>
      </p:sp>
      <p:sp>
        <p:nvSpPr>
          <p:cNvPr id="6"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a:ln/>
        </p:spPr>
        <p:txBody>
          <a:bodyPr/>
          <a:lstStyle>
            <a:lvl1pPr>
              <a:defRPr/>
            </a:lvl1pPr>
          </a:lstStyle>
          <a:p>
            <a:fld id="{83E309B7-39E4-4793-AA7B-D15E0CCFA16F}" type="slidenum">
              <a:rPr lang="zh-CN" altLang="en-US"/>
              <a:pPr/>
              <a:t>‹#›</a:t>
            </a:fld>
            <a:endParaRPr lang="zh-CN" altLang="en-US"/>
          </a:p>
        </p:txBody>
      </p:sp>
    </p:spTree>
    <p:extLst>
      <p:ext uri="{BB962C8B-B14F-4D97-AF65-F5344CB8AC3E}">
        <p14:creationId xmlns:p14="http://schemas.microsoft.com/office/powerpoint/2010/main" val="249041229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2"/>
          <p:cNvSpPr>
            <a:spLocks noGrp="1" noChangeArrowheads="1"/>
          </p:cNvSpPr>
          <p:nvPr>
            <p:ph type="dt" sz="half" idx="10"/>
          </p:nvPr>
        </p:nvSpPr>
        <p:spPr>
          <a:ln/>
        </p:spPr>
        <p:txBody>
          <a:bodyPr/>
          <a:lstStyle>
            <a:lvl1pPr>
              <a:defRPr/>
            </a:lvl1pPr>
          </a:lstStyle>
          <a:p>
            <a:pPr>
              <a:defRPr/>
            </a:pPr>
            <a:fld id="{5FAC48EB-6E13-418B-A5C5-57FE716EA12D}" type="datetimeFigureOut">
              <a:rPr lang="zh-CN" altLang="en-US"/>
              <a:pPr>
                <a:defRPr/>
              </a:pPr>
              <a:t>17/4/14</a:t>
            </a:fld>
            <a:endParaRPr lang="zh-CN" altLang="en-US"/>
          </a:p>
        </p:txBody>
      </p:sp>
      <p:sp>
        <p:nvSpPr>
          <p:cNvPr id="6"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4"/>
          <p:cNvSpPr>
            <a:spLocks noGrp="1" noChangeArrowheads="1"/>
          </p:cNvSpPr>
          <p:nvPr>
            <p:ph type="sldNum" sz="quarter" idx="12"/>
          </p:nvPr>
        </p:nvSpPr>
        <p:spPr>
          <a:ln/>
        </p:spPr>
        <p:txBody>
          <a:bodyPr/>
          <a:lstStyle>
            <a:lvl1pPr>
              <a:defRPr/>
            </a:lvl1pPr>
          </a:lstStyle>
          <a:p>
            <a:fld id="{D116F4B4-0ADC-4E7D-AC22-419448C510BE}" type="slidenum">
              <a:rPr lang="zh-CN" altLang="en-US"/>
              <a:pPr/>
              <a:t>‹#›</a:t>
            </a:fld>
            <a:endParaRPr lang="zh-CN" altLang="en-US"/>
          </a:p>
        </p:txBody>
      </p:sp>
    </p:spTree>
    <p:extLst>
      <p:ext uri="{BB962C8B-B14F-4D97-AF65-F5344CB8AC3E}">
        <p14:creationId xmlns:p14="http://schemas.microsoft.com/office/powerpoint/2010/main" val="37121660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2"/>
          <p:cNvSpPr>
            <a:spLocks noGrp="1" noChangeArrowheads="1"/>
          </p:cNvSpPr>
          <p:nvPr>
            <p:ph type="dt" sz="half" idx="10"/>
          </p:nvPr>
        </p:nvSpPr>
        <p:spPr>
          <a:ln/>
        </p:spPr>
        <p:txBody>
          <a:bodyPr/>
          <a:lstStyle>
            <a:lvl1pPr>
              <a:defRPr/>
            </a:lvl1pPr>
          </a:lstStyle>
          <a:p>
            <a:pPr>
              <a:defRPr/>
            </a:pPr>
            <a:fld id="{749F1B2D-1D8F-4826-9CE1-A4E1FAEE5BDA}" type="datetimeFigureOut">
              <a:rPr lang="zh-CN" altLang="en-US"/>
              <a:pPr>
                <a:defRPr/>
              </a:pPr>
              <a:t>17/4/14</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fld id="{815509C7-02DA-4566-A0B6-30BD7DB838D3}" type="slidenum">
              <a:rPr lang="zh-CN" altLang="en-US"/>
              <a:pPr/>
              <a:t>‹#›</a:t>
            </a:fld>
            <a:endParaRPr lang="zh-CN" altLang="en-US"/>
          </a:p>
        </p:txBody>
      </p:sp>
    </p:spTree>
    <p:extLst>
      <p:ext uri="{BB962C8B-B14F-4D97-AF65-F5344CB8AC3E}">
        <p14:creationId xmlns:p14="http://schemas.microsoft.com/office/powerpoint/2010/main" val="408490149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2"/>
          <p:cNvSpPr>
            <a:spLocks noGrp="1" noChangeArrowheads="1"/>
          </p:cNvSpPr>
          <p:nvPr>
            <p:ph type="dt" sz="half" idx="10"/>
          </p:nvPr>
        </p:nvSpPr>
        <p:spPr>
          <a:ln/>
        </p:spPr>
        <p:txBody>
          <a:bodyPr/>
          <a:lstStyle>
            <a:lvl1pPr>
              <a:defRPr/>
            </a:lvl1pPr>
          </a:lstStyle>
          <a:p>
            <a:pPr>
              <a:defRPr/>
            </a:pPr>
            <a:fld id="{24A7F4CF-BD1D-4803-AA03-F0D909AB6B1E}" type="datetimeFigureOut">
              <a:rPr lang="zh-CN" altLang="en-US"/>
              <a:pPr>
                <a:defRPr/>
              </a:pPr>
              <a:t>17/4/14</a:t>
            </a:fld>
            <a:endParaRPr lang="zh-CN" altLang="en-US"/>
          </a:p>
        </p:txBody>
      </p:sp>
      <p:sp>
        <p:nvSpPr>
          <p:cNvPr id="5" name="页脚占位符 3"/>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4"/>
          <p:cNvSpPr>
            <a:spLocks noGrp="1" noChangeArrowheads="1"/>
          </p:cNvSpPr>
          <p:nvPr>
            <p:ph type="sldNum" sz="quarter" idx="12"/>
          </p:nvPr>
        </p:nvSpPr>
        <p:spPr>
          <a:ln/>
        </p:spPr>
        <p:txBody>
          <a:bodyPr/>
          <a:lstStyle>
            <a:lvl1pPr>
              <a:defRPr/>
            </a:lvl1pPr>
          </a:lstStyle>
          <a:p>
            <a:fld id="{F6A3A384-C1C8-4881-B2E4-C85DF1226B9A}" type="slidenum">
              <a:rPr lang="zh-CN" altLang="en-US"/>
              <a:pPr/>
              <a:t>‹#›</a:t>
            </a:fld>
            <a:endParaRPr lang="zh-CN" altLang="en-US"/>
          </a:p>
        </p:txBody>
      </p:sp>
    </p:spTree>
    <p:extLst>
      <p:ext uri="{BB962C8B-B14F-4D97-AF65-F5344CB8AC3E}">
        <p14:creationId xmlns:p14="http://schemas.microsoft.com/office/powerpoint/2010/main" val="194189009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1"/>
          <p:cNvSpPr>
            <a:spLocks noGrp="1" noChangeArrowheads="1"/>
          </p:cNvSpPr>
          <p:nvPr>
            <p:ph type="dt" sz="half" idx="10"/>
          </p:nvPr>
        </p:nvSpPr>
        <p:spPr>
          <a:ln/>
        </p:spPr>
        <p:txBody>
          <a:bodyPr/>
          <a:lstStyle>
            <a:lvl1pPr>
              <a:defRPr/>
            </a:lvl1pPr>
          </a:lstStyle>
          <a:p>
            <a:pPr>
              <a:defRPr/>
            </a:pPr>
            <a:fld id="{DD0963A5-B25D-40AE-93DE-FB8988E13AFA}" type="datetimeFigureOut">
              <a:rPr lang="zh-CN" altLang="en-US"/>
              <a:pPr>
                <a:defRPr/>
              </a:pPr>
              <a:t>17/4/14</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fld id="{E507E237-6C23-4B54-A712-C8A55E2B0C3A}" type="slidenum">
              <a:rPr lang="zh-CN" altLang="en-US"/>
              <a:pPr/>
              <a:t>‹#›</a:t>
            </a:fld>
            <a:endParaRPr lang="zh-CN" altLang="en-US"/>
          </a:p>
        </p:txBody>
      </p:sp>
    </p:spTree>
    <p:extLst>
      <p:ext uri="{BB962C8B-B14F-4D97-AF65-F5344CB8AC3E}">
        <p14:creationId xmlns:p14="http://schemas.microsoft.com/office/powerpoint/2010/main" val="207621862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1"/>
          <p:cNvSpPr>
            <a:spLocks noGrp="1" noChangeArrowheads="1"/>
          </p:cNvSpPr>
          <p:nvPr>
            <p:ph type="dt" sz="half" idx="10"/>
          </p:nvPr>
        </p:nvSpPr>
        <p:spPr>
          <a:ln/>
        </p:spPr>
        <p:txBody>
          <a:bodyPr/>
          <a:lstStyle>
            <a:lvl1pPr>
              <a:defRPr/>
            </a:lvl1pPr>
          </a:lstStyle>
          <a:p>
            <a:pPr>
              <a:defRPr/>
            </a:pPr>
            <a:fld id="{2376AD59-5754-4566-B226-6A61CC01C348}" type="datetimeFigureOut">
              <a:rPr lang="zh-CN" altLang="en-US"/>
              <a:pPr>
                <a:defRPr/>
              </a:pPr>
              <a:t>17/4/14</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fld id="{6F0D17EB-431F-4B4F-A6B0-CE802977C6A0}" type="slidenum">
              <a:rPr lang="zh-CN" altLang="en-US"/>
              <a:pPr/>
              <a:t>‹#›</a:t>
            </a:fld>
            <a:endParaRPr lang="zh-CN" altLang="en-US"/>
          </a:p>
        </p:txBody>
      </p:sp>
    </p:spTree>
    <p:extLst>
      <p:ext uri="{BB962C8B-B14F-4D97-AF65-F5344CB8AC3E}">
        <p14:creationId xmlns:p14="http://schemas.microsoft.com/office/powerpoint/2010/main" val="27844835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6AC4F445-7E7B-4593-ACEA-5BCDEA5703B3}"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F6A53EBD-4FC9-410E-B4CD-D37DE4BA79D6}" type="slidenum">
              <a:rPr lang="zh-CN" altLang="en-US"/>
              <a:pPr/>
              <a:t>‹#›</a:t>
            </a:fld>
            <a:endParaRPr lang="zh-CN" altLang="en-US"/>
          </a:p>
        </p:txBody>
      </p:sp>
    </p:spTree>
    <p:extLst>
      <p:ext uri="{BB962C8B-B14F-4D97-AF65-F5344CB8AC3E}">
        <p14:creationId xmlns:p14="http://schemas.microsoft.com/office/powerpoint/2010/main" val="1913865626"/>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1"/>
          <p:cNvSpPr>
            <a:spLocks noGrp="1" noChangeArrowheads="1"/>
          </p:cNvSpPr>
          <p:nvPr>
            <p:ph type="dt" sz="half" idx="10"/>
          </p:nvPr>
        </p:nvSpPr>
        <p:spPr>
          <a:ln/>
        </p:spPr>
        <p:txBody>
          <a:bodyPr/>
          <a:lstStyle>
            <a:lvl1pPr>
              <a:defRPr/>
            </a:lvl1pPr>
          </a:lstStyle>
          <a:p>
            <a:pPr>
              <a:defRPr/>
            </a:pPr>
            <a:fld id="{5DD2D56E-AEC6-4040-83EF-112827FBAF05}" type="datetimeFigureOut">
              <a:rPr lang="zh-CN" altLang="en-US"/>
              <a:pPr>
                <a:defRPr/>
              </a:pPr>
              <a:t>17/4/14</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fld id="{FB7D778F-31EB-4699-9B7C-986A6B3C6BC2}" type="slidenum">
              <a:rPr lang="zh-CN" altLang="en-US"/>
              <a:pPr/>
              <a:t>‹#›</a:t>
            </a:fld>
            <a:endParaRPr lang="zh-CN" altLang="en-US"/>
          </a:p>
        </p:txBody>
      </p:sp>
    </p:spTree>
    <p:extLst>
      <p:ext uri="{BB962C8B-B14F-4D97-AF65-F5344CB8AC3E}">
        <p14:creationId xmlns:p14="http://schemas.microsoft.com/office/powerpoint/2010/main" val="229258317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1"/>
          <p:cNvSpPr>
            <a:spLocks noGrp="1" noChangeArrowheads="1"/>
          </p:cNvSpPr>
          <p:nvPr>
            <p:ph type="dt" sz="half" idx="10"/>
          </p:nvPr>
        </p:nvSpPr>
        <p:spPr>
          <a:ln/>
        </p:spPr>
        <p:txBody>
          <a:bodyPr/>
          <a:lstStyle>
            <a:lvl1pPr>
              <a:defRPr/>
            </a:lvl1pPr>
          </a:lstStyle>
          <a:p>
            <a:pPr>
              <a:defRPr/>
            </a:pPr>
            <a:fld id="{90D47203-6B43-4EBC-B5DC-41E92E5722FC}" type="datetimeFigureOut">
              <a:rPr lang="zh-CN" altLang="en-US"/>
              <a:pPr>
                <a:defRPr/>
              </a:pPr>
              <a:t>17/4/14</a:t>
            </a:fld>
            <a:endParaRPr lang="zh-CN" altLang="en-US"/>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a:ln/>
        </p:spPr>
        <p:txBody>
          <a:bodyPr/>
          <a:lstStyle>
            <a:lvl1pPr>
              <a:defRPr/>
            </a:lvl1pPr>
          </a:lstStyle>
          <a:p>
            <a:fld id="{8BF7B2D0-66E3-4067-A959-E8A68F6B3E6E}" type="slidenum">
              <a:rPr lang="zh-CN" altLang="en-US"/>
              <a:pPr/>
              <a:t>‹#›</a:t>
            </a:fld>
            <a:endParaRPr lang="zh-CN" altLang="en-US"/>
          </a:p>
        </p:txBody>
      </p:sp>
    </p:spTree>
    <p:extLst>
      <p:ext uri="{BB962C8B-B14F-4D97-AF65-F5344CB8AC3E}">
        <p14:creationId xmlns:p14="http://schemas.microsoft.com/office/powerpoint/2010/main" val="168438497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1"/>
          <p:cNvSpPr>
            <a:spLocks noGrp="1" noChangeArrowheads="1"/>
          </p:cNvSpPr>
          <p:nvPr>
            <p:ph type="dt" sz="half" idx="10"/>
          </p:nvPr>
        </p:nvSpPr>
        <p:spPr>
          <a:ln/>
        </p:spPr>
        <p:txBody>
          <a:bodyPr/>
          <a:lstStyle>
            <a:lvl1pPr>
              <a:defRPr/>
            </a:lvl1pPr>
          </a:lstStyle>
          <a:p>
            <a:pPr>
              <a:defRPr/>
            </a:pPr>
            <a:fld id="{B399A97F-C5BC-4CE6-AC40-4573F7799FE1}" type="datetimeFigureOut">
              <a:rPr lang="zh-CN" altLang="en-US"/>
              <a:pPr>
                <a:defRPr/>
              </a:pPr>
              <a:t>17/4/14</a:t>
            </a:fld>
            <a:endParaRPr lang="zh-CN" altLang="en-US"/>
          </a:p>
        </p:txBody>
      </p:sp>
      <p:sp>
        <p:nvSpPr>
          <p:cNvPr id="8"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3"/>
          <p:cNvSpPr>
            <a:spLocks noGrp="1" noChangeArrowheads="1"/>
          </p:cNvSpPr>
          <p:nvPr>
            <p:ph type="sldNum" sz="quarter" idx="12"/>
          </p:nvPr>
        </p:nvSpPr>
        <p:spPr>
          <a:ln/>
        </p:spPr>
        <p:txBody>
          <a:bodyPr/>
          <a:lstStyle>
            <a:lvl1pPr>
              <a:defRPr/>
            </a:lvl1pPr>
          </a:lstStyle>
          <a:p>
            <a:fld id="{262387C2-3884-4AF3-871D-B83B1CABFCE2}" type="slidenum">
              <a:rPr lang="zh-CN" altLang="en-US"/>
              <a:pPr/>
              <a:t>‹#›</a:t>
            </a:fld>
            <a:endParaRPr lang="zh-CN" altLang="en-US"/>
          </a:p>
        </p:txBody>
      </p:sp>
    </p:spTree>
    <p:extLst>
      <p:ext uri="{BB962C8B-B14F-4D97-AF65-F5344CB8AC3E}">
        <p14:creationId xmlns:p14="http://schemas.microsoft.com/office/powerpoint/2010/main" val="425562802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1"/>
          <p:cNvSpPr>
            <a:spLocks noGrp="1" noChangeArrowheads="1"/>
          </p:cNvSpPr>
          <p:nvPr>
            <p:ph type="dt" sz="half" idx="10"/>
          </p:nvPr>
        </p:nvSpPr>
        <p:spPr>
          <a:ln/>
        </p:spPr>
        <p:txBody>
          <a:bodyPr/>
          <a:lstStyle>
            <a:lvl1pPr>
              <a:defRPr/>
            </a:lvl1pPr>
          </a:lstStyle>
          <a:p>
            <a:pPr>
              <a:defRPr/>
            </a:pPr>
            <a:fld id="{DE6FDF7B-14EC-4584-80BF-25D5C358F824}" type="datetimeFigureOut">
              <a:rPr lang="zh-CN" altLang="en-US"/>
              <a:pPr>
                <a:defRPr/>
              </a:pPr>
              <a:t>17/4/14</a:t>
            </a:fld>
            <a:endParaRPr lang="zh-CN" altLang="en-US"/>
          </a:p>
        </p:txBody>
      </p:sp>
      <p:sp>
        <p:nvSpPr>
          <p:cNvPr id="4"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3"/>
          <p:cNvSpPr>
            <a:spLocks noGrp="1" noChangeArrowheads="1"/>
          </p:cNvSpPr>
          <p:nvPr>
            <p:ph type="sldNum" sz="quarter" idx="12"/>
          </p:nvPr>
        </p:nvSpPr>
        <p:spPr>
          <a:ln/>
        </p:spPr>
        <p:txBody>
          <a:bodyPr/>
          <a:lstStyle>
            <a:lvl1pPr>
              <a:defRPr/>
            </a:lvl1pPr>
          </a:lstStyle>
          <a:p>
            <a:fld id="{5BA692B6-DF3B-4AB8-850E-0BBA2727C635}" type="slidenum">
              <a:rPr lang="zh-CN" altLang="en-US"/>
              <a:pPr/>
              <a:t>‹#›</a:t>
            </a:fld>
            <a:endParaRPr lang="zh-CN" altLang="en-US"/>
          </a:p>
        </p:txBody>
      </p:sp>
    </p:spTree>
    <p:extLst>
      <p:ext uri="{BB962C8B-B14F-4D97-AF65-F5344CB8AC3E}">
        <p14:creationId xmlns:p14="http://schemas.microsoft.com/office/powerpoint/2010/main" val="12177567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noChangeArrowheads="1"/>
          </p:cNvSpPr>
          <p:nvPr>
            <p:ph type="dt" sz="half" idx="10"/>
          </p:nvPr>
        </p:nvSpPr>
        <p:spPr>
          <a:ln/>
        </p:spPr>
        <p:txBody>
          <a:bodyPr/>
          <a:lstStyle>
            <a:lvl1pPr>
              <a:defRPr/>
            </a:lvl1pPr>
          </a:lstStyle>
          <a:p>
            <a:pPr>
              <a:defRPr/>
            </a:pPr>
            <a:fld id="{8A9564A0-41B9-4738-90BE-8833B85977EB}" type="datetimeFigureOut">
              <a:rPr lang="zh-CN" altLang="en-US"/>
              <a:pPr>
                <a:defRPr/>
              </a:pPr>
              <a:t>17/4/14</a:t>
            </a:fld>
            <a:endParaRPr lang="zh-CN" altLang="en-US"/>
          </a:p>
        </p:txBody>
      </p:sp>
      <p:sp>
        <p:nvSpPr>
          <p:cNvPr id="3"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3"/>
          <p:cNvSpPr>
            <a:spLocks noGrp="1" noChangeArrowheads="1"/>
          </p:cNvSpPr>
          <p:nvPr>
            <p:ph type="sldNum" sz="quarter" idx="12"/>
          </p:nvPr>
        </p:nvSpPr>
        <p:spPr>
          <a:ln/>
        </p:spPr>
        <p:txBody>
          <a:bodyPr/>
          <a:lstStyle>
            <a:lvl1pPr>
              <a:defRPr/>
            </a:lvl1pPr>
          </a:lstStyle>
          <a:p>
            <a:fld id="{9BC2BE49-FE15-487D-BC55-0E9890CD01F5}" type="slidenum">
              <a:rPr lang="zh-CN" altLang="en-US"/>
              <a:pPr/>
              <a:t>‹#›</a:t>
            </a:fld>
            <a:endParaRPr lang="zh-CN" altLang="en-US"/>
          </a:p>
        </p:txBody>
      </p:sp>
    </p:spTree>
    <p:extLst>
      <p:ext uri="{BB962C8B-B14F-4D97-AF65-F5344CB8AC3E}">
        <p14:creationId xmlns:p14="http://schemas.microsoft.com/office/powerpoint/2010/main" val="168709582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1"/>
          <p:cNvSpPr>
            <a:spLocks noGrp="1" noChangeArrowheads="1"/>
          </p:cNvSpPr>
          <p:nvPr>
            <p:ph type="dt" sz="half" idx="10"/>
          </p:nvPr>
        </p:nvSpPr>
        <p:spPr>
          <a:ln/>
        </p:spPr>
        <p:txBody>
          <a:bodyPr/>
          <a:lstStyle>
            <a:lvl1pPr>
              <a:defRPr/>
            </a:lvl1pPr>
          </a:lstStyle>
          <a:p>
            <a:pPr>
              <a:defRPr/>
            </a:pPr>
            <a:fld id="{9B0959C7-124E-45B0-BF88-66125EFDEC95}" type="datetimeFigureOut">
              <a:rPr lang="zh-CN" altLang="en-US"/>
              <a:pPr>
                <a:defRPr/>
              </a:pPr>
              <a:t>17/4/14</a:t>
            </a:fld>
            <a:endParaRPr lang="zh-CN" altLang="en-US"/>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a:ln/>
        </p:spPr>
        <p:txBody>
          <a:bodyPr/>
          <a:lstStyle>
            <a:lvl1pPr>
              <a:defRPr/>
            </a:lvl1pPr>
          </a:lstStyle>
          <a:p>
            <a:fld id="{88F02AF7-D2ED-4666-B6F5-48BCE0348D3A}" type="slidenum">
              <a:rPr lang="zh-CN" altLang="en-US"/>
              <a:pPr/>
              <a:t>‹#›</a:t>
            </a:fld>
            <a:endParaRPr lang="zh-CN" altLang="en-US"/>
          </a:p>
        </p:txBody>
      </p:sp>
    </p:spTree>
    <p:extLst>
      <p:ext uri="{BB962C8B-B14F-4D97-AF65-F5344CB8AC3E}">
        <p14:creationId xmlns:p14="http://schemas.microsoft.com/office/powerpoint/2010/main" val="27365421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1"/>
          <p:cNvSpPr>
            <a:spLocks noGrp="1" noChangeArrowheads="1"/>
          </p:cNvSpPr>
          <p:nvPr>
            <p:ph type="dt" sz="half" idx="10"/>
          </p:nvPr>
        </p:nvSpPr>
        <p:spPr>
          <a:ln/>
        </p:spPr>
        <p:txBody>
          <a:bodyPr/>
          <a:lstStyle>
            <a:lvl1pPr>
              <a:defRPr/>
            </a:lvl1pPr>
          </a:lstStyle>
          <a:p>
            <a:pPr>
              <a:defRPr/>
            </a:pPr>
            <a:fld id="{79298B1D-1BE3-4C10-A66B-0E8F3C15DA1A}" type="datetimeFigureOut">
              <a:rPr lang="zh-CN" altLang="en-US"/>
              <a:pPr>
                <a:defRPr/>
              </a:pPr>
              <a:t>17/4/14</a:t>
            </a:fld>
            <a:endParaRPr lang="zh-CN" altLang="en-US"/>
          </a:p>
        </p:txBody>
      </p:sp>
      <p:sp>
        <p:nvSpPr>
          <p:cNvPr id="6"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3"/>
          <p:cNvSpPr>
            <a:spLocks noGrp="1" noChangeArrowheads="1"/>
          </p:cNvSpPr>
          <p:nvPr>
            <p:ph type="sldNum" sz="quarter" idx="12"/>
          </p:nvPr>
        </p:nvSpPr>
        <p:spPr>
          <a:ln/>
        </p:spPr>
        <p:txBody>
          <a:bodyPr/>
          <a:lstStyle>
            <a:lvl1pPr>
              <a:defRPr/>
            </a:lvl1pPr>
          </a:lstStyle>
          <a:p>
            <a:fld id="{AC6C4F2D-E74A-447A-A942-196F66750A62}" type="slidenum">
              <a:rPr lang="zh-CN" altLang="en-US"/>
              <a:pPr/>
              <a:t>‹#›</a:t>
            </a:fld>
            <a:endParaRPr lang="zh-CN" altLang="en-US"/>
          </a:p>
        </p:txBody>
      </p:sp>
    </p:spTree>
    <p:extLst>
      <p:ext uri="{BB962C8B-B14F-4D97-AF65-F5344CB8AC3E}">
        <p14:creationId xmlns:p14="http://schemas.microsoft.com/office/powerpoint/2010/main" val="2732484521"/>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1"/>
          <p:cNvSpPr>
            <a:spLocks noGrp="1" noChangeArrowheads="1"/>
          </p:cNvSpPr>
          <p:nvPr>
            <p:ph type="dt" sz="half" idx="10"/>
          </p:nvPr>
        </p:nvSpPr>
        <p:spPr>
          <a:ln/>
        </p:spPr>
        <p:txBody>
          <a:bodyPr/>
          <a:lstStyle>
            <a:lvl1pPr>
              <a:defRPr/>
            </a:lvl1pPr>
          </a:lstStyle>
          <a:p>
            <a:pPr>
              <a:defRPr/>
            </a:pPr>
            <a:fld id="{03C4EC5D-8997-445A-9C4D-7335FD9DB168}" type="datetimeFigureOut">
              <a:rPr lang="zh-CN" altLang="en-US"/>
              <a:pPr>
                <a:defRPr/>
              </a:pPr>
              <a:t>17/4/14</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fld id="{B6CB21A0-F139-4955-8F2C-DE98B7DAD4E1}" type="slidenum">
              <a:rPr lang="zh-CN" altLang="en-US"/>
              <a:pPr/>
              <a:t>‹#›</a:t>
            </a:fld>
            <a:endParaRPr lang="zh-CN" altLang="en-US"/>
          </a:p>
        </p:txBody>
      </p:sp>
    </p:spTree>
    <p:extLst>
      <p:ext uri="{BB962C8B-B14F-4D97-AF65-F5344CB8AC3E}">
        <p14:creationId xmlns:p14="http://schemas.microsoft.com/office/powerpoint/2010/main" val="66793537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1"/>
          <p:cNvSpPr>
            <a:spLocks noGrp="1" noChangeArrowheads="1"/>
          </p:cNvSpPr>
          <p:nvPr>
            <p:ph type="dt" sz="half" idx="10"/>
          </p:nvPr>
        </p:nvSpPr>
        <p:spPr>
          <a:ln/>
        </p:spPr>
        <p:txBody>
          <a:bodyPr/>
          <a:lstStyle>
            <a:lvl1pPr>
              <a:defRPr/>
            </a:lvl1pPr>
          </a:lstStyle>
          <a:p>
            <a:pPr>
              <a:defRPr/>
            </a:pPr>
            <a:fld id="{204D40E0-56B0-42B2-B6B8-06D2F2DE49BB}" type="datetimeFigureOut">
              <a:rPr lang="zh-CN" altLang="en-US"/>
              <a:pPr>
                <a:defRPr/>
              </a:pPr>
              <a:t>17/4/14</a:t>
            </a:fld>
            <a:endParaRPr lang="zh-CN" altLang="en-US"/>
          </a:p>
        </p:txBody>
      </p:sp>
      <p:sp>
        <p:nvSpPr>
          <p:cNvPr id="5" name="页脚占位符 2"/>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3"/>
          <p:cNvSpPr>
            <a:spLocks noGrp="1" noChangeArrowheads="1"/>
          </p:cNvSpPr>
          <p:nvPr>
            <p:ph type="sldNum" sz="quarter" idx="12"/>
          </p:nvPr>
        </p:nvSpPr>
        <p:spPr>
          <a:ln/>
        </p:spPr>
        <p:txBody>
          <a:bodyPr/>
          <a:lstStyle>
            <a:lvl1pPr>
              <a:defRPr/>
            </a:lvl1pPr>
          </a:lstStyle>
          <a:p>
            <a:fld id="{37535CB3-1F9C-4884-9F27-6E08E1AE9C45}" type="slidenum">
              <a:rPr lang="zh-CN" altLang="en-US"/>
              <a:pPr/>
              <a:t>‹#›</a:t>
            </a:fld>
            <a:endParaRPr lang="zh-CN" altLang="en-US"/>
          </a:p>
        </p:txBody>
      </p:sp>
    </p:spTree>
    <p:extLst>
      <p:ext uri="{BB962C8B-B14F-4D97-AF65-F5344CB8AC3E}">
        <p14:creationId xmlns:p14="http://schemas.microsoft.com/office/powerpoint/2010/main" val="83036168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06E377CD-F465-4E3C-837C-3F07828C84E2}"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9CB07FBC-9864-4114-9587-851C46D84D6E}" type="slidenum">
              <a:rPr lang="zh-CN" altLang="en-US"/>
              <a:pPr/>
              <a:t>‹#›</a:t>
            </a:fld>
            <a:endParaRPr lang="zh-CN" altLang="en-US"/>
          </a:p>
        </p:txBody>
      </p:sp>
    </p:spTree>
    <p:extLst>
      <p:ext uri="{BB962C8B-B14F-4D97-AF65-F5344CB8AC3E}">
        <p14:creationId xmlns:p14="http://schemas.microsoft.com/office/powerpoint/2010/main" val="1115573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noChangeArrowheads="1"/>
          </p:cNvSpPr>
          <p:nvPr>
            <p:ph type="dt" sz="half" idx="10"/>
          </p:nvPr>
        </p:nvSpPr>
        <p:spPr>
          <a:ln/>
        </p:spPr>
        <p:txBody>
          <a:bodyPr/>
          <a:lstStyle>
            <a:lvl1pPr>
              <a:defRPr/>
            </a:lvl1pPr>
          </a:lstStyle>
          <a:p>
            <a:pPr>
              <a:defRPr/>
            </a:pPr>
            <a:fld id="{B04A0C20-9434-4D06-B93C-B992F36BFF77}" type="datetimeFigureOut">
              <a:rPr lang="zh-CN" altLang="en-US"/>
              <a:pPr>
                <a:defRPr/>
              </a:pPr>
              <a:t>17/4/14</a:t>
            </a:fld>
            <a:endParaRPr lang="zh-CN" altLang="en-US"/>
          </a:p>
        </p:txBody>
      </p:sp>
      <p:sp>
        <p:nvSpPr>
          <p:cNvPr id="6" name="页脚占位符 4"/>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5"/>
          <p:cNvSpPr>
            <a:spLocks noGrp="1" noChangeArrowheads="1"/>
          </p:cNvSpPr>
          <p:nvPr>
            <p:ph type="sldNum" sz="quarter" idx="12"/>
          </p:nvPr>
        </p:nvSpPr>
        <p:spPr>
          <a:ln/>
        </p:spPr>
        <p:txBody>
          <a:bodyPr/>
          <a:lstStyle>
            <a:lvl1pPr>
              <a:defRPr/>
            </a:lvl1pPr>
          </a:lstStyle>
          <a:p>
            <a:fld id="{76DF6451-E1B9-4230-A533-330ED0140886}" type="slidenum">
              <a:rPr lang="zh-CN" altLang="en-US"/>
              <a:pPr/>
              <a:t>‹#›</a:t>
            </a:fld>
            <a:endParaRPr lang="zh-CN" altLang="en-US"/>
          </a:p>
        </p:txBody>
      </p:sp>
    </p:spTree>
    <p:extLst>
      <p:ext uri="{BB962C8B-B14F-4D97-AF65-F5344CB8AC3E}">
        <p14:creationId xmlns:p14="http://schemas.microsoft.com/office/powerpoint/2010/main" val="670694095"/>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310040A9-DCB6-4757-83D8-99E59F447DD5}"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265A6B30-82E4-4416-B6CA-DC43F8E6689A}" type="slidenum">
              <a:rPr lang="zh-CN" altLang="en-US"/>
              <a:pPr/>
              <a:t>‹#›</a:t>
            </a:fld>
            <a:endParaRPr lang="zh-CN" altLang="en-US"/>
          </a:p>
        </p:txBody>
      </p:sp>
    </p:spTree>
    <p:extLst>
      <p:ext uri="{BB962C8B-B14F-4D97-AF65-F5344CB8AC3E}">
        <p14:creationId xmlns:p14="http://schemas.microsoft.com/office/powerpoint/2010/main" val="287553945"/>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6900"/>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4"/>
          <p:cNvSpPr>
            <a:spLocks noGrp="1" noChangeArrowheads="1"/>
          </p:cNvSpPr>
          <p:nvPr>
            <p:ph type="dt" sz="half" idx="10"/>
          </p:nvPr>
        </p:nvSpPr>
        <p:spPr>
          <a:ln/>
        </p:spPr>
        <p:txBody>
          <a:bodyPr/>
          <a:lstStyle>
            <a:lvl1pPr>
              <a:defRPr/>
            </a:lvl1pPr>
          </a:lstStyle>
          <a:p>
            <a:pPr>
              <a:defRPr/>
            </a:pPr>
            <a:fld id="{1CCD5B1D-9EEE-42D0-925C-C8B6A0D3E28A}"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0BDA238F-B65D-4086-9A3F-800291C60E5F}" type="slidenum">
              <a:rPr lang="zh-CN" altLang="en-US"/>
              <a:pPr/>
              <a:t>‹#›</a:t>
            </a:fld>
            <a:endParaRPr lang="zh-CN" altLang="en-US"/>
          </a:p>
        </p:txBody>
      </p:sp>
    </p:spTree>
    <p:extLst>
      <p:ext uri="{BB962C8B-B14F-4D97-AF65-F5344CB8AC3E}">
        <p14:creationId xmlns:p14="http://schemas.microsoft.com/office/powerpoint/2010/main" val="316691782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noChangeArrowheads="1"/>
          </p:cNvSpPr>
          <p:nvPr>
            <p:ph type="dt" sz="half" idx="10"/>
          </p:nvPr>
        </p:nvSpPr>
        <p:spPr>
          <a:ln/>
        </p:spPr>
        <p:txBody>
          <a:bodyPr/>
          <a:lstStyle>
            <a:lvl1pPr>
              <a:defRPr/>
            </a:lvl1pPr>
          </a:lstStyle>
          <a:p>
            <a:pPr>
              <a:defRPr/>
            </a:pPr>
            <a:fld id="{74F6AF93-E733-4E48-B685-3BB847135F62}" type="datetimeFigureOut">
              <a:rPr lang="zh-CN" altLang="en-US"/>
              <a:pPr>
                <a:defRPr/>
              </a:pPr>
              <a:t>17/4/14</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fld id="{2FA4AE1A-4093-40D4-9CBD-61212FF7314C}" type="slidenum">
              <a:rPr lang="zh-CN" altLang="en-US"/>
              <a:pPr/>
              <a:t>‹#›</a:t>
            </a:fld>
            <a:endParaRPr lang="zh-CN" altLang="en-US"/>
          </a:p>
        </p:txBody>
      </p:sp>
    </p:spTree>
    <p:extLst>
      <p:ext uri="{BB962C8B-B14F-4D97-AF65-F5344CB8AC3E}">
        <p14:creationId xmlns:p14="http://schemas.microsoft.com/office/powerpoint/2010/main" val="175665691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4"/>
          <p:cNvSpPr>
            <a:spLocks noGrp="1" noChangeArrowheads="1"/>
          </p:cNvSpPr>
          <p:nvPr>
            <p:ph type="dt" sz="half" idx="10"/>
          </p:nvPr>
        </p:nvSpPr>
        <p:spPr>
          <a:ln/>
        </p:spPr>
        <p:txBody>
          <a:bodyPr/>
          <a:lstStyle>
            <a:lvl1pPr>
              <a:defRPr/>
            </a:lvl1pPr>
          </a:lstStyle>
          <a:p>
            <a:pPr>
              <a:defRPr/>
            </a:pPr>
            <a:fld id="{10648C09-DEBB-4EC5-BC37-A3BCD52874A1}" type="datetimeFigureOut">
              <a:rPr lang="zh-CN" altLang="en-US"/>
              <a:pPr>
                <a:defRPr/>
              </a:pPr>
              <a:t>17/4/14</a:t>
            </a:fld>
            <a:endParaRPr lang="zh-CN" altLang="en-US"/>
          </a:p>
        </p:txBody>
      </p:sp>
      <p:sp>
        <p:nvSpPr>
          <p:cNvPr id="8"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9" name="灯片编号占位符 6"/>
          <p:cNvSpPr>
            <a:spLocks noGrp="1" noChangeArrowheads="1"/>
          </p:cNvSpPr>
          <p:nvPr>
            <p:ph type="sldNum" sz="quarter" idx="12"/>
          </p:nvPr>
        </p:nvSpPr>
        <p:spPr>
          <a:ln/>
        </p:spPr>
        <p:txBody>
          <a:bodyPr/>
          <a:lstStyle>
            <a:lvl1pPr>
              <a:defRPr/>
            </a:lvl1pPr>
          </a:lstStyle>
          <a:p>
            <a:fld id="{A7B0AE23-DE54-4465-92E9-A687E5A57935}" type="slidenum">
              <a:rPr lang="zh-CN" altLang="en-US"/>
              <a:pPr/>
              <a:t>‹#›</a:t>
            </a:fld>
            <a:endParaRPr lang="zh-CN" altLang="en-US"/>
          </a:p>
        </p:txBody>
      </p:sp>
    </p:spTree>
    <p:extLst>
      <p:ext uri="{BB962C8B-B14F-4D97-AF65-F5344CB8AC3E}">
        <p14:creationId xmlns:p14="http://schemas.microsoft.com/office/powerpoint/2010/main" val="1957739091"/>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4"/>
          <p:cNvSpPr>
            <a:spLocks noGrp="1" noChangeArrowheads="1"/>
          </p:cNvSpPr>
          <p:nvPr>
            <p:ph type="dt" sz="half" idx="10"/>
          </p:nvPr>
        </p:nvSpPr>
        <p:spPr>
          <a:ln/>
        </p:spPr>
        <p:txBody>
          <a:bodyPr/>
          <a:lstStyle>
            <a:lvl1pPr>
              <a:defRPr/>
            </a:lvl1pPr>
          </a:lstStyle>
          <a:p>
            <a:pPr>
              <a:defRPr/>
            </a:pPr>
            <a:fld id="{A3F40FD1-EEB8-4455-AB47-3767419C29CF}" type="datetimeFigureOut">
              <a:rPr lang="zh-CN" altLang="en-US"/>
              <a:pPr>
                <a:defRPr/>
              </a:pPr>
              <a:t>17/4/14</a:t>
            </a:fld>
            <a:endParaRPr lang="zh-CN" altLang="en-US"/>
          </a:p>
        </p:txBody>
      </p:sp>
      <p:sp>
        <p:nvSpPr>
          <p:cNvPr id="4"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5" name="灯片编号占位符 6"/>
          <p:cNvSpPr>
            <a:spLocks noGrp="1" noChangeArrowheads="1"/>
          </p:cNvSpPr>
          <p:nvPr>
            <p:ph type="sldNum" sz="quarter" idx="12"/>
          </p:nvPr>
        </p:nvSpPr>
        <p:spPr>
          <a:ln/>
        </p:spPr>
        <p:txBody>
          <a:bodyPr/>
          <a:lstStyle>
            <a:lvl1pPr>
              <a:defRPr/>
            </a:lvl1pPr>
          </a:lstStyle>
          <a:p>
            <a:fld id="{1BE612B6-1E20-4C30-86F3-7C2399CE1333}" type="slidenum">
              <a:rPr lang="zh-CN" altLang="en-US"/>
              <a:pPr/>
              <a:t>‹#›</a:t>
            </a:fld>
            <a:endParaRPr lang="zh-CN" altLang="en-US"/>
          </a:p>
        </p:txBody>
      </p:sp>
    </p:spTree>
    <p:extLst>
      <p:ext uri="{BB962C8B-B14F-4D97-AF65-F5344CB8AC3E}">
        <p14:creationId xmlns:p14="http://schemas.microsoft.com/office/powerpoint/2010/main" val="32316814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4"/>
          <p:cNvSpPr>
            <a:spLocks noGrp="1" noChangeArrowheads="1"/>
          </p:cNvSpPr>
          <p:nvPr>
            <p:ph type="dt" sz="half" idx="10"/>
          </p:nvPr>
        </p:nvSpPr>
        <p:spPr>
          <a:ln/>
        </p:spPr>
        <p:txBody>
          <a:bodyPr/>
          <a:lstStyle>
            <a:lvl1pPr>
              <a:defRPr/>
            </a:lvl1pPr>
          </a:lstStyle>
          <a:p>
            <a:pPr>
              <a:defRPr/>
            </a:pPr>
            <a:fld id="{E1DA0C9E-503A-4357-A099-30595775F2BE}" type="datetimeFigureOut">
              <a:rPr lang="zh-CN" altLang="en-US"/>
              <a:pPr>
                <a:defRPr/>
              </a:pPr>
              <a:t>17/4/14</a:t>
            </a:fld>
            <a:endParaRPr lang="zh-CN" altLang="en-US"/>
          </a:p>
        </p:txBody>
      </p:sp>
      <p:sp>
        <p:nvSpPr>
          <p:cNvPr id="3"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4" name="灯片编号占位符 6"/>
          <p:cNvSpPr>
            <a:spLocks noGrp="1" noChangeArrowheads="1"/>
          </p:cNvSpPr>
          <p:nvPr>
            <p:ph type="sldNum" sz="quarter" idx="12"/>
          </p:nvPr>
        </p:nvSpPr>
        <p:spPr>
          <a:ln/>
        </p:spPr>
        <p:txBody>
          <a:bodyPr/>
          <a:lstStyle>
            <a:lvl1pPr>
              <a:defRPr/>
            </a:lvl1pPr>
          </a:lstStyle>
          <a:p>
            <a:fld id="{A1B1CA16-1EA0-4C2C-8721-59770D41ECC5}" type="slidenum">
              <a:rPr lang="zh-CN" altLang="en-US"/>
              <a:pPr/>
              <a:t>‹#›</a:t>
            </a:fld>
            <a:endParaRPr lang="zh-CN" altLang="en-US"/>
          </a:p>
        </p:txBody>
      </p:sp>
    </p:spTree>
    <p:extLst>
      <p:ext uri="{BB962C8B-B14F-4D97-AF65-F5344CB8AC3E}">
        <p14:creationId xmlns:p14="http://schemas.microsoft.com/office/powerpoint/2010/main" val="76917027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16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C9AF22F9-5541-490D-B4D9-10375199EA59}" type="datetimeFigureOut">
              <a:rPr lang="zh-CN" altLang="en-US"/>
              <a:pPr>
                <a:defRPr/>
              </a:pPr>
              <a:t>17/4/14</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fld id="{BFAC8E03-3084-49DE-8CBA-6A15E1128C7D}" type="slidenum">
              <a:rPr lang="zh-CN" altLang="en-US"/>
              <a:pPr/>
              <a:t>‹#›</a:t>
            </a:fld>
            <a:endParaRPr lang="zh-CN" altLang="en-US"/>
          </a:p>
        </p:txBody>
      </p:sp>
    </p:spTree>
    <p:extLst>
      <p:ext uri="{BB962C8B-B14F-4D97-AF65-F5344CB8AC3E}">
        <p14:creationId xmlns:p14="http://schemas.microsoft.com/office/powerpoint/2010/main" val="338572114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188"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noChangeArrowheads="1"/>
          </p:cNvSpPr>
          <p:nvPr>
            <p:ph type="dt" sz="half" idx="10"/>
          </p:nvPr>
        </p:nvSpPr>
        <p:spPr>
          <a:ln/>
        </p:spPr>
        <p:txBody>
          <a:bodyPr/>
          <a:lstStyle>
            <a:lvl1pPr>
              <a:defRPr/>
            </a:lvl1pPr>
          </a:lstStyle>
          <a:p>
            <a:pPr>
              <a:defRPr/>
            </a:pPr>
            <a:fld id="{A78C42C5-D7D6-4099-99A8-77EE0581210B}" type="datetimeFigureOut">
              <a:rPr lang="zh-CN" altLang="en-US"/>
              <a:pPr>
                <a:defRPr/>
              </a:pPr>
              <a:t>17/4/14</a:t>
            </a:fld>
            <a:endParaRPr lang="zh-CN" altLang="en-US"/>
          </a:p>
        </p:txBody>
      </p:sp>
      <p:sp>
        <p:nvSpPr>
          <p:cNvPr id="6"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7" name="灯片编号占位符 6"/>
          <p:cNvSpPr>
            <a:spLocks noGrp="1" noChangeArrowheads="1"/>
          </p:cNvSpPr>
          <p:nvPr>
            <p:ph type="sldNum" sz="quarter" idx="12"/>
          </p:nvPr>
        </p:nvSpPr>
        <p:spPr>
          <a:ln/>
        </p:spPr>
        <p:txBody>
          <a:bodyPr/>
          <a:lstStyle>
            <a:lvl1pPr>
              <a:defRPr/>
            </a:lvl1pPr>
          </a:lstStyle>
          <a:p>
            <a:fld id="{DEDF0D7D-3302-468C-93C3-35186C4728B4}" type="slidenum">
              <a:rPr lang="zh-CN" altLang="en-US"/>
              <a:pPr/>
              <a:t>‹#›</a:t>
            </a:fld>
            <a:endParaRPr lang="zh-CN" altLang="en-US"/>
          </a:p>
        </p:txBody>
      </p:sp>
    </p:spTree>
    <p:extLst>
      <p:ext uri="{BB962C8B-B14F-4D97-AF65-F5344CB8AC3E}">
        <p14:creationId xmlns:p14="http://schemas.microsoft.com/office/powerpoint/2010/main" val="308937022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ED9C6522-5E2A-4D80-B8BB-0DF1AF746BD1}"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7271143D-5EAB-46C0-B3F5-957E3207A47E}" type="slidenum">
              <a:rPr lang="zh-CN" altLang="en-US"/>
              <a:pPr/>
              <a:t>‹#›</a:t>
            </a:fld>
            <a:endParaRPr lang="zh-CN" altLang="en-US"/>
          </a:p>
        </p:txBody>
      </p:sp>
    </p:spTree>
    <p:extLst>
      <p:ext uri="{BB962C8B-B14F-4D97-AF65-F5344CB8AC3E}">
        <p14:creationId xmlns:p14="http://schemas.microsoft.com/office/powerpoint/2010/main" val="3476262734"/>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8"/>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772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4"/>
          <p:cNvSpPr>
            <a:spLocks noGrp="1" noChangeArrowheads="1"/>
          </p:cNvSpPr>
          <p:nvPr>
            <p:ph type="dt" sz="half" idx="10"/>
          </p:nvPr>
        </p:nvSpPr>
        <p:spPr>
          <a:ln/>
        </p:spPr>
        <p:txBody>
          <a:bodyPr/>
          <a:lstStyle>
            <a:lvl1pPr>
              <a:defRPr/>
            </a:lvl1pPr>
          </a:lstStyle>
          <a:p>
            <a:pPr>
              <a:defRPr/>
            </a:pPr>
            <a:fld id="{E0BD925A-2A6F-4E69-A5C5-E9AF1D280FAF}" type="datetimeFigureOut">
              <a:rPr lang="zh-CN" altLang="en-US"/>
              <a:pPr>
                <a:defRPr/>
              </a:pPr>
              <a:t>17/4/14</a:t>
            </a:fld>
            <a:endParaRPr lang="zh-CN" altLang="en-US"/>
          </a:p>
        </p:txBody>
      </p:sp>
      <p:sp>
        <p:nvSpPr>
          <p:cNvPr id="5" name="页脚占位符 5"/>
          <p:cNvSpPr>
            <a:spLocks noGrp="1" noChangeArrowheads="1"/>
          </p:cNvSpPr>
          <p:nvPr>
            <p:ph type="ftr" sz="quarter" idx="11"/>
          </p:nvPr>
        </p:nvSpPr>
        <p:spPr>
          <a:ln/>
        </p:spPr>
        <p:txBody>
          <a:bodyPr/>
          <a:lstStyle>
            <a:lvl1pPr>
              <a:defRPr/>
            </a:lvl1pPr>
          </a:lstStyle>
          <a:p>
            <a:pPr>
              <a:defRPr/>
            </a:pPr>
            <a:endParaRPr lang="zh-CN" altLang="en-US"/>
          </a:p>
        </p:txBody>
      </p:sp>
      <p:sp>
        <p:nvSpPr>
          <p:cNvPr id="6" name="灯片编号占位符 6"/>
          <p:cNvSpPr>
            <a:spLocks noGrp="1" noChangeArrowheads="1"/>
          </p:cNvSpPr>
          <p:nvPr>
            <p:ph type="sldNum" sz="quarter" idx="12"/>
          </p:nvPr>
        </p:nvSpPr>
        <p:spPr>
          <a:ln/>
        </p:spPr>
        <p:txBody>
          <a:bodyPr/>
          <a:lstStyle>
            <a:lvl1pPr>
              <a:defRPr/>
            </a:lvl1pPr>
          </a:lstStyle>
          <a:p>
            <a:fld id="{5E0058A9-3F50-4520-9FAE-3D6D34805D24}" type="slidenum">
              <a:rPr lang="zh-CN" altLang="en-US"/>
              <a:pPr/>
              <a:t>‹#›</a:t>
            </a:fld>
            <a:endParaRPr lang="zh-CN" altLang="en-US"/>
          </a:p>
        </p:txBody>
      </p:sp>
    </p:spTree>
    <p:extLst>
      <p:ext uri="{BB962C8B-B14F-4D97-AF65-F5344CB8AC3E}">
        <p14:creationId xmlns:p14="http://schemas.microsoft.com/office/powerpoint/2010/main" val="334142598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10.xml.rels><?xml version="1.0" encoding="UTF-8" standalone="yes"?>
<Relationships xmlns="http://schemas.openxmlformats.org/package/2006/relationships"><Relationship Id="rId11" Type="http://schemas.openxmlformats.org/officeDocument/2006/relationships/slideLayout" Target="../slideLayouts/slideLayout110.xml"/><Relationship Id="rId12" Type="http://schemas.openxmlformats.org/officeDocument/2006/relationships/theme" Target="../theme/theme10.xml"/><Relationship Id="rId13" Type="http://schemas.openxmlformats.org/officeDocument/2006/relationships/image" Target="../media/image1.png"/><Relationship Id="rId1" Type="http://schemas.openxmlformats.org/officeDocument/2006/relationships/slideLayout" Target="../slideLayouts/slideLayout100.xml"/><Relationship Id="rId2" Type="http://schemas.openxmlformats.org/officeDocument/2006/relationships/slideLayout" Target="../slideLayouts/slideLayout101.xml"/><Relationship Id="rId3" Type="http://schemas.openxmlformats.org/officeDocument/2006/relationships/slideLayout" Target="../slideLayouts/slideLayout102.xml"/><Relationship Id="rId4" Type="http://schemas.openxmlformats.org/officeDocument/2006/relationships/slideLayout" Target="../slideLayouts/slideLayout103.xml"/><Relationship Id="rId5" Type="http://schemas.openxmlformats.org/officeDocument/2006/relationships/slideLayout" Target="../slideLayouts/slideLayout104.xml"/><Relationship Id="rId6" Type="http://schemas.openxmlformats.org/officeDocument/2006/relationships/slideLayout" Target="../slideLayouts/slideLayout105.xml"/><Relationship Id="rId7" Type="http://schemas.openxmlformats.org/officeDocument/2006/relationships/slideLayout" Target="../slideLayouts/slideLayout106.xml"/><Relationship Id="rId8" Type="http://schemas.openxmlformats.org/officeDocument/2006/relationships/slideLayout" Target="../slideLayouts/slideLayout107.xml"/><Relationship Id="rId9" Type="http://schemas.openxmlformats.org/officeDocument/2006/relationships/slideLayout" Target="../slideLayouts/slideLayout108.xml"/><Relationship Id="rId10" Type="http://schemas.openxmlformats.org/officeDocument/2006/relationships/slideLayout" Target="../slideLayouts/slideLayout109.xml"/></Relationships>
</file>

<file path=ppt/slideMasters/_rels/slideMaster11.xml.rels><?xml version="1.0" encoding="UTF-8" standalone="yes"?>
<Relationships xmlns="http://schemas.openxmlformats.org/package/2006/relationships"><Relationship Id="rId11" Type="http://schemas.openxmlformats.org/officeDocument/2006/relationships/slideLayout" Target="../slideLayouts/slideLayout121.xml"/><Relationship Id="rId12" Type="http://schemas.openxmlformats.org/officeDocument/2006/relationships/theme" Target="../theme/theme11.xml"/><Relationship Id="rId13" Type="http://schemas.openxmlformats.org/officeDocument/2006/relationships/image" Target="../media/image1.png"/><Relationship Id="rId1" Type="http://schemas.openxmlformats.org/officeDocument/2006/relationships/slideLayout" Target="../slideLayouts/slideLayout111.xml"/><Relationship Id="rId2" Type="http://schemas.openxmlformats.org/officeDocument/2006/relationships/slideLayout" Target="../slideLayouts/slideLayout112.xml"/><Relationship Id="rId3" Type="http://schemas.openxmlformats.org/officeDocument/2006/relationships/slideLayout" Target="../slideLayouts/slideLayout113.xml"/><Relationship Id="rId4" Type="http://schemas.openxmlformats.org/officeDocument/2006/relationships/slideLayout" Target="../slideLayouts/slideLayout114.xml"/><Relationship Id="rId5" Type="http://schemas.openxmlformats.org/officeDocument/2006/relationships/slideLayout" Target="../slideLayouts/slideLayout115.xml"/><Relationship Id="rId6" Type="http://schemas.openxmlformats.org/officeDocument/2006/relationships/slideLayout" Target="../slideLayouts/slideLayout116.xml"/><Relationship Id="rId7" Type="http://schemas.openxmlformats.org/officeDocument/2006/relationships/slideLayout" Target="../slideLayouts/slideLayout117.xml"/><Relationship Id="rId8" Type="http://schemas.openxmlformats.org/officeDocument/2006/relationships/slideLayout" Target="../slideLayouts/slideLayout118.xml"/><Relationship Id="rId9" Type="http://schemas.openxmlformats.org/officeDocument/2006/relationships/slideLayout" Target="../slideLayouts/slideLayout119.xml"/><Relationship Id="rId10" Type="http://schemas.openxmlformats.org/officeDocument/2006/relationships/slideLayout" Target="../slideLayouts/slideLayout120.xml"/></Relationships>
</file>

<file path=ppt/slideMasters/_rels/slideMaster12.xml.rels><?xml version="1.0" encoding="UTF-8" standalone="yes"?>
<Relationships xmlns="http://schemas.openxmlformats.org/package/2006/relationships"><Relationship Id="rId11" Type="http://schemas.openxmlformats.org/officeDocument/2006/relationships/slideLayout" Target="../slideLayouts/slideLayout132.xml"/><Relationship Id="rId12" Type="http://schemas.openxmlformats.org/officeDocument/2006/relationships/theme" Target="../theme/theme12.xml"/><Relationship Id="rId13" Type="http://schemas.openxmlformats.org/officeDocument/2006/relationships/image" Target="../media/image1.png"/><Relationship Id="rId1" Type="http://schemas.openxmlformats.org/officeDocument/2006/relationships/slideLayout" Target="../slideLayouts/slideLayout122.xml"/><Relationship Id="rId2" Type="http://schemas.openxmlformats.org/officeDocument/2006/relationships/slideLayout" Target="../slideLayouts/slideLayout123.xml"/><Relationship Id="rId3" Type="http://schemas.openxmlformats.org/officeDocument/2006/relationships/slideLayout" Target="../slideLayouts/slideLayout124.xml"/><Relationship Id="rId4" Type="http://schemas.openxmlformats.org/officeDocument/2006/relationships/slideLayout" Target="../slideLayouts/slideLayout125.xml"/><Relationship Id="rId5" Type="http://schemas.openxmlformats.org/officeDocument/2006/relationships/slideLayout" Target="../slideLayouts/slideLayout126.xml"/><Relationship Id="rId6" Type="http://schemas.openxmlformats.org/officeDocument/2006/relationships/slideLayout" Target="../slideLayouts/slideLayout127.xml"/><Relationship Id="rId7" Type="http://schemas.openxmlformats.org/officeDocument/2006/relationships/slideLayout" Target="../slideLayouts/slideLayout128.xml"/><Relationship Id="rId8" Type="http://schemas.openxmlformats.org/officeDocument/2006/relationships/slideLayout" Target="../slideLayouts/slideLayout129.xml"/><Relationship Id="rId9" Type="http://schemas.openxmlformats.org/officeDocument/2006/relationships/slideLayout" Target="../slideLayouts/slideLayout130.xml"/><Relationship Id="rId10" Type="http://schemas.openxmlformats.org/officeDocument/2006/relationships/slideLayout" Target="../slideLayouts/slideLayout13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3" Type="http://schemas.openxmlformats.org/officeDocument/2006/relationships/image" Target="../media/image1.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3" Type="http://schemas.openxmlformats.org/officeDocument/2006/relationships/image" Target="../media/image1.png"/><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4.xml"/><Relationship Id="rId12" Type="http://schemas.openxmlformats.org/officeDocument/2006/relationships/theme" Target="../theme/theme4.xml"/><Relationship Id="rId13" Type="http://schemas.openxmlformats.org/officeDocument/2006/relationships/image" Target="../media/image1.png"/><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5.xml"/><Relationship Id="rId12" Type="http://schemas.openxmlformats.org/officeDocument/2006/relationships/theme" Target="../theme/theme5.xml"/><Relationship Id="rId13" Type="http://schemas.openxmlformats.org/officeDocument/2006/relationships/image" Target="../media/image1.png"/><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9" Type="http://schemas.openxmlformats.org/officeDocument/2006/relationships/slideLayout" Target="../slideLayouts/slideLayout53.xml"/><Relationship Id="rId10"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66.xml"/><Relationship Id="rId12" Type="http://schemas.openxmlformats.org/officeDocument/2006/relationships/theme" Target="../theme/theme6.xml"/><Relationship Id="rId13" Type="http://schemas.openxmlformats.org/officeDocument/2006/relationships/image" Target="../media/image1.png"/><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5" Type="http://schemas.openxmlformats.org/officeDocument/2006/relationships/slideLayout" Target="../slideLayouts/slideLayout60.xml"/><Relationship Id="rId6" Type="http://schemas.openxmlformats.org/officeDocument/2006/relationships/slideLayout" Target="../slideLayouts/slideLayout61.xml"/><Relationship Id="rId7" Type="http://schemas.openxmlformats.org/officeDocument/2006/relationships/slideLayout" Target="../slideLayouts/slideLayout62.xml"/><Relationship Id="rId8" Type="http://schemas.openxmlformats.org/officeDocument/2006/relationships/slideLayout" Target="../slideLayouts/slideLayout63.xml"/><Relationship Id="rId9" Type="http://schemas.openxmlformats.org/officeDocument/2006/relationships/slideLayout" Target="../slideLayouts/slideLayout64.xml"/><Relationship Id="rId10"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11" Type="http://schemas.openxmlformats.org/officeDocument/2006/relationships/slideLayout" Target="../slideLayouts/slideLayout77.xml"/><Relationship Id="rId12" Type="http://schemas.openxmlformats.org/officeDocument/2006/relationships/theme" Target="../theme/theme7.xml"/><Relationship Id="rId13" Type="http://schemas.openxmlformats.org/officeDocument/2006/relationships/image" Target="../media/image1.png"/><Relationship Id="rId1" Type="http://schemas.openxmlformats.org/officeDocument/2006/relationships/slideLayout" Target="../slideLayouts/slideLayout67.xml"/><Relationship Id="rId2" Type="http://schemas.openxmlformats.org/officeDocument/2006/relationships/slideLayout" Target="../slideLayouts/slideLayout68.xml"/><Relationship Id="rId3" Type="http://schemas.openxmlformats.org/officeDocument/2006/relationships/slideLayout" Target="../slideLayouts/slideLayout69.xml"/><Relationship Id="rId4" Type="http://schemas.openxmlformats.org/officeDocument/2006/relationships/slideLayout" Target="../slideLayouts/slideLayout70.xml"/><Relationship Id="rId5" Type="http://schemas.openxmlformats.org/officeDocument/2006/relationships/slideLayout" Target="../slideLayouts/slideLayout71.xml"/><Relationship Id="rId6" Type="http://schemas.openxmlformats.org/officeDocument/2006/relationships/slideLayout" Target="../slideLayouts/slideLayout72.xml"/><Relationship Id="rId7" Type="http://schemas.openxmlformats.org/officeDocument/2006/relationships/slideLayout" Target="../slideLayouts/slideLayout73.xml"/><Relationship Id="rId8" Type="http://schemas.openxmlformats.org/officeDocument/2006/relationships/slideLayout" Target="../slideLayouts/slideLayout74.xml"/><Relationship Id="rId9" Type="http://schemas.openxmlformats.org/officeDocument/2006/relationships/slideLayout" Target="../slideLayouts/slideLayout75.xml"/><Relationship Id="rId10"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11" Type="http://schemas.openxmlformats.org/officeDocument/2006/relationships/slideLayout" Target="../slideLayouts/slideLayout88.xml"/><Relationship Id="rId12" Type="http://schemas.openxmlformats.org/officeDocument/2006/relationships/theme" Target="../theme/theme8.xml"/><Relationship Id="rId13" Type="http://schemas.openxmlformats.org/officeDocument/2006/relationships/image" Target="../media/image1.png"/><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9" Type="http://schemas.openxmlformats.org/officeDocument/2006/relationships/slideLayout" Target="../slideLayouts/slideLayout86.xml"/><Relationship Id="rId10" Type="http://schemas.openxmlformats.org/officeDocument/2006/relationships/slideLayout" Target="../slideLayouts/slideLayout87.xml"/></Relationships>
</file>

<file path=ppt/slideMasters/_rels/slideMaster9.xml.rels><?xml version="1.0" encoding="UTF-8" standalone="yes"?>
<Relationships xmlns="http://schemas.openxmlformats.org/package/2006/relationships"><Relationship Id="rId11" Type="http://schemas.openxmlformats.org/officeDocument/2006/relationships/slideLayout" Target="../slideLayouts/slideLayout99.xml"/><Relationship Id="rId12" Type="http://schemas.openxmlformats.org/officeDocument/2006/relationships/theme" Target="../theme/theme9.xml"/><Relationship Id="rId13" Type="http://schemas.openxmlformats.org/officeDocument/2006/relationships/image" Target="../media/image1.png"/><Relationship Id="rId1" Type="http://schemas.openxmlformats.org/officeDocument/2006/relationships/slideLayout" Target="../slideLayouts/slideLayout89.xml"/><Relationship Id="rId2" Type="http://schemas.openxmlformats.org/officeDocument/2006/relationships/slideLayout" Target="../slideLayouts/slideLayout90.xml"/><Relationship Id="rId3" Type="http://schemas.openxmlformats.org/officeDocument/2006/relationships/slideLayout" Target="../slideLayouts/slideLayout91.xml"/><Relationship Id="rId4" Type="http://schemas.openxmlformats.org/officeDocument/2006/relationships/slideLayout" Target="../slideLayouts/slideLayout92.xml"/><Relationship Id="rId5" Type="http://schemas.openxmlformats.org/officeDocument/2006/relationships/slideLayout" Target="../slideLayouts/slideLayout93.xml"/><Relationship Id="rId6" Type="http://schemas.openxmlformats.org/officeDocument/2006/relationships/slideLayout" Target="../slideLayouts/slideLayout94.xml"/><Relationship Id="rId7" Type="http://schemas.openxmlformats.org/officeDocument/2006/relationships/slideLayout" Target="../slideLayouts/slideLayout95.xml"/><Relationship Id="rId8" Type="http://schemas.openxmlformats.org/officeDocument/2006/relationships/slideLayout" Target="../slideLayouts/slideLayout96.xml"/><Relationship Id="rId9" Type="http://schemas.openxmlformats.org/officeDocument/2006/relationships/slideLayout" Target="../slideLayouts/slideLayout97.xml"/><Relationship Id="rId10" Type="http://schemas.openxmlformats.org/officeDocument/2006/relationships/slideLayout" Target="../slideLayouts/slideLayout9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30302F"/>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1027" name="文本占位符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1028" name="日期占位符 3"/>
          <p:cNvSpPr>
            <a:spLocks noGrp="1" noChangeArrowheads="1"/>
          </p:cNvSpPr>
          <p:nvPr>
            <p:ph type="dt" sz="half" idx="2"/>
          </p:nvPr>
        </p:nvSpPr>
        <p:spPr bwMode="auto">
          <a:xfrm>
            <a:off x="838200" y="6356350"/>
            <a:ext cx="27432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200" smtClean="0">
                <a:solidFill>
                  <a:srgbClr val="898989"/>
                </a:solidFill>
              </a:defRPr>
            </a:lvl1pPr>
          </a:lstStyle>
          <a:p>
            <a:pPr>
              <a:defRPr/>
            </a:pPr>
            <a:fld id="{5CE06E93-6D5F-466D-BDEF-FC385589326C}" type="datetimeFigureOut">
              <a:rPr lang="zh-CN" altLang="en-US"/>
              <a:pPr>
                <a:defRPr/>
              </a:pPr>
              <a:t>17/4/14</a:t>
            </a:fld>
            <a:endParaRPr lang="zh-CN" altLang="en-US"/>
          </a:p>
        </p:txBody>
      </p:sp>
      <p:sp>
        <p:nvSpPr>
          <p:cNvPr id="1029" name="页脚占位符 4"/>
          <p:cNvSpPr>
            <a:spLocks noGrp="1" noChangeArrowheads="1"/>
          </p:cNvSpPr>
          <p:nvPr>
            <p:ph type="ftr" sz="quarter" idx="3"/>
          </p:nvPr>
        </p:nvSpPr>
        <p:spPr bwMode="auto">
          <a:xfrm>
            <a:off x="4038600" y="6356350"/>
            <a:ext cx="411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200" smtClean="0">
                <a:solidFill>
                  <a:srgbClr val="898989"/>
                </a:solidFill>
              </a:defRPr>
            </a:lvl1pPr>
          </a:lstStyle>
          <a:p>
            <a:pPr>
              <a:defRPr/>
            </a:pPr>
            <a:endParaRPr lang="zh-CN" altLang="en-US"/>
          </a:p>
        </p:txBody>
      </p:sp>
      <p:sp>
        <p:nvSpPr>
          <p:cNvPr id="1030" name="灯片编号占位符 5"/>
          <p:cNvSpPr>
            <a:spLocks noGrp="1" noChangeArrowheads="1"/>
          </p:cNvSpPr>
          <p:nvPr>
            <p:ph type="sldNum" sz="quarter" idx="4"/>
          </p:nvPr>
        </p:nvSpPr>
        <p:spPr bwMode="auto">
          <a:xfrm>
            <a:off x="8610600" y="6356350"/>
            <a:ext cx="27432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fld id="{49EF2B5B-8DB8-4446-8F3D-4E69691A4AE2}"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txStyles>
    <p:titleStyle>
      <a:lvl1pPr algn="l" rtl="0" eaLnBrk="0" fontAlgn="base" hangingPunct="0">
        <a:lnSpc>
          <a:spcPct val="90000"/>
        </a:lnSpc>
        <a:spcBef>
          <a:spcPct val="0"/>
        </a:spcBef>
        <a:spcAft>
          <a:spcPct val="0"/>
        </a:spcAft>
        <a:defRPr sz="44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2" charset="0"/>
          <a:ea typeface="宋体" pitchFamily="2" charset="-122"/>
        </a:defRPr>
      </a:lvl2pPr>
      <a:lvl3pPr algn="l" rtl="0" eaLnBrk="0" fontAlgn="base" hangingPunct="0">
        <a:lnSpc>
          <a:spcPct val="90000"/>
        </a:lnSpc>
        <a:spcBef>
          <a:spcPct val="0"/>
        </a:spcBef>
        <a:spcAft>
          <a:spcPct val="0"/>
        </a:spcAft>
        <a:defRPr sz="4400">
          <a:solidFill>
            <a:schemeClr val="tx1"/>
          </a:solidFill>
          <a:latin typeface="Calibri Light" pitchFamily="2" charset="0"/>
          <a:ea typeface="宋体" pitchFamily="2" charset="-122"/>
        </a:defRPr>
      </a:lvl3pPr>
      <a:lvl4pPr algn="l" rtl="0" eaLnBrk="0" fontAlgn="base" hangingPunct="0">
        <a:lnSpc>
          <a:spcPct val="90000"/>
        </a:lnSpc>
        <a:spcBef>
          <a:spcPct val="0"/>
        </a:spcBef>
        <a:spcAft>
          <a:spcPct val="0"/>
        </a:spcAft>
        <a:defRPr sz="4400">
          <a:solidFill>
            <a:schemeClr val="tx1"/>
          </a:solidFill>
          <a:latin typeface="Calibri Light" pitchFamily="2" charset="0"/>
          <a:ea typeface="宋体" pitchFamily="2" charset="-122"/>
        </a:defRPr>
      </a:lvl4pPr>
      <a:lvl5pPr algn="l" rtl="0" eaLnBrk="0" fontAlgn="base" hangingPunct="0">
        <a:lnSpc>
          <a:spcPct val="90000"/>
        </a:lnSpc>
        <a:spcBef>
          <a:spcPct val="0"/>
        </a:spcBef>
        <a:spcAft>
          <a:spcPct val="0"/>
        </a:spcAft>
        <a:defRPr sz="4400">
          <a:solidFill>
            <a:schemeClr val="tx1"/>
          </a:solidFill>
          <a:latin typeface="Calibri Light" pitchFamily="2" charset="0"/>
          <a:ea typeface="宋体" pitchFamily="2" charset="-122"/>
        </a:defRPr>
      </a:lvl5pPr>
      <a:lvl6pPr marL="457200" algn="l" rtl="0" fontAlgn="base">
        <a:lnSpc>
          <a:spcPct val="90000"/>
        </a:lnSpc>
        <a:spcBef>
          <a:spcPct val="0"/>
        </a:spcBef>
        <a:spcAft>
          <a:spcPct val="0"/>
        </a:spcAft>
        <a:defRPr sz="4400">
          <a:solidFill>
            <a:schemeClr val="tx1"/>
          </a:solidFill>
          <a:latin typeface="Calibri Light" pitchFamily="2" charset="0"/>
          <a:ea typeface="宋体" pitchFamily="2" charset="-122"/>
        </a:defRPr>
      </a:lvl6pPr>
      <a:lvl7pPr marL="914400" algn="l" rtl="0" fontAlgn="base">
        <a:lnSpc>
          <a:spcPct val="90000"/>
        </a:lnSpc>
        <a:spcBef>
          <a:spcPct val="0"/>
        </a:spcBef>
        <a:spcAft>
          <a:spcPct val="0"/>
        </a:spcAft>
        <a:defRPr sz="4400">
          <a:solidFill>
            <a:schemeClr val="tx1"/>
          </a:solidFill>
          <a:latin typeface="Calibri Light" pitchFamily="2" charset="0"/>
          <a:ea typeface="宋体" pitchFamily="2" charset="-122"/>
        </a:defRPr>
      </a:lvl7pPr>
      <a:lvl8pPr marL="1371600" algn="l" rtl="0" fontAlgn="base">
        <a:lnSpc>
          <a:spcPct val="90000"/>
        </a:lnSpc>
        <a:spcBef>
          <a:spcPct val="0"/>
        </a:spcBef>
        <a:spcAft>
          <a:spcPct val="0"/>
        </a:spcAft>
        <a:defRPr sz="4400">
          <a:solidFill>
            <a:schemeClr val="tx1"/>
          </a:solidFill>
          <a:latin typeface="Calibri Light" pitchFamily="2" charset="0"/>
          <a:ea typeface="宋体" pitchFamily="2" charset="-122"/>
        </a:defRPr>
      </a:lvl8pPr>
      <a:lvl9pPr marL="1828800" algn="l" rtl="0" fontAlgn="base">
        <a:lnSpc>
          <a:spcPct val="90000"/>
        </a:lnSpc>
        <a:spcBef>
          <a:spcPct val="0"/>
        </a:spcBef>
        <a:spcAft>
          <a:spcPct val="0"/>
        </a:spcAft>
        <a:defRPr sz="4400">
          <a:solidFill>
            <a:schemeClr val="tx1"/>
          </a:solidFill>
          <a:latin typeface="Calibri Light" pitchFamily="2" charset="0"/>
          <a:ea typeface="宋体"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a:solidFill>
            <a:schemeClr val="tx1"/>
          </a:solidFill>
          <a:latin typeface="+mn-lt"/>
          <a:ea typeface="+mn-ea"/>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mn-lt"/>
          <a:ea typeface="+mn-ea"/>
        </a:defRPr>
      </a:lvl5pPr>
      <a:lvl6pPr marL="25146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6pPr>
      <a:lvl7pPr marL="29718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7pPr>
      <a:lvl8pPr marL="34290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8pPr>
      <a:lvl9pPr marL="3886200" indent="-228600" algn="l" rtl="0" fontAlgn="base">
        <a:lnSpc>
          <a:spcPct val="90000"/>
        </a:lnSpc>
        <a:spcBef>
          <a:spcPts val="500"/>
        </a:spcBef>
        <a:spcAft>
          <a:spcPct val="0"/>
        </a:spcAft>
        <a:buFont typeface="Arial" pitchFamily="34" charset="0"/>
        <a:buChar char="•"/>
        <a:defRPr>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42"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10243"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10244" name="日期占位符 4"/>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B13130D5-B16C-4B9C-94B8-2BC001A795A8}" type="datetimeFigureOut">
              <a:rPr lang="zh-CN" altLang="en-US"/>
              <a:pPr>
                <a:defRPr/>
              </a:pPr>
              <a:t>17/4/14</a:t>
            </a:fld>
            <a:endParaRPr lang="zh-CN" altLang="en-US"/>
          </a:p>
        </p:txBody>
      </p:sp>
      <p:sp>
        <p:nvSpPr>
          <p:cNvPr id="10245" name="页脚占位符 5"/>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10246" name="灯片编号占位符 6"/>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E39AAB3B-F890-407E-AD83-A28ED2423CEC}"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1266"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11267"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11268" name="日期占位符 3"/>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3002C7F5-6C0C-4C7E-9B13-1FA95F5BD2B8}" type="datetimeFigureOut">
              <a:rPr lang="zh-CN" altLang="en-US"/>
              <a:pPr>
                <a:defRPr/>
              </a:pPr>
              <a:t>17/4/14</a:t>
            </a:fld>
            <a:endParaRPr lang="zh-CN" altLang="en-US"/>
          </a:p>
        </p:txBody>
      </p:sp>
      <p:sp>
        <p:nvSpPr>
          <p:cNvPr id="11269" name="页脚占位符 4"/>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11270" name="灯片编号占位符 5"/>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34F7EF8D-1A47-4434-9C95-566C8FBABEAA}"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2290"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12291"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12292" name="日期占位符 3"/>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A998DFD1-8093-4356-8407-2394A90C84CE}" type="datetimeFigureOut">
              <a:rPr lang="zh-CN" altLang="en-US"/>
              <a:pPr>
                <a:defRPr/>
              </a:pPr>
              <a:t>17/4/14</a:t>
            </a:fld>
            <a:endParaRPr lang="zh-CN" altLang="en-US"/>
          </a:p>
        </p:txBody>
      </p:sp>
      <p:sp>
        <p:nvSpPr>
          <p:cNvPr id="12293" name="页脚占位符 4"/>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12294" name="灯片编号占位符 5"/>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59244CD3-C338-4ADE-8AC1-1FC09205758C}"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2050"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2051"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2052" name="日期占位符 3"/>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76EFD257-86FA-4ED7-AB10-C0FE74793167}" type="datetimeFigureOut">
              <a:rPr lang="zh-CN" altLang="en-US"/>
              <a:pPr>
                <a:defRPr/>
              </a:pPr>
              <a:t>17/4/14</a:t>
            </a:fld>
            <a:endParaRPr lang="zh-CN" altLang="en-US"/>
          </a:p>
        </p:txBody>
      </p:sp>
      <p:sp>
        <p:nvSpPr>
          <p:cNvPr id="2053" name="页脚占位符 4"/>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2054" name="灯片编号占位符 5"/>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13E88D70-FF98-4F8E-8D30-A58FBD86C1EA}"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3074"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3075"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3076" name="日期占位符 3"/>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FE5F4195-419C-47DB-8427-20E9602ADC54}" type="datetimeFigureOut">
              <a:rPr lang="zh-CN" altLang="en-US"/>
              <a:pPr>
                <a:defRPr/>
              </a:pPr>
              <a:t>17/4/14</a:t>
            </a:fld>
            <a:endParaRPr lang="zh-CN" altLang="en-US"/>
          </a:p>
        </p:txBody>
      </p:sp>
      <p:sp>
        <p:nvSpPr>
          <p:cNvPr id="3077" name="页脚占位符 4"/>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3078" name="灯片编号占位符 5"/>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74750521-1701-4819-90EF-3ADEF14A03E7}"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4098"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4099"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4100" name="日期占位符 3"/>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257EE006-3ADA-4957-9FB7-6BBEF95D73C6}" type="datetimeFigureOut">
              <a:rPr lang="zh-CN" altLang="en-US"/>
              <a:pPr>
                <a:defRPr/>
              </a:pPr>
              <a:t>17/4/14</a:t>
            </a:fld>
            <a:endParaRPr lang="zh-CN" altLang="en-US"/>
          </a:p>
        </p:txBody>
      </p:sp>
      <p:sp>
        <p:nvSpPr>
          <p:cNvPr id="4101" name="页脚占位符 4"/>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4102" name="灯片编号占位符 5"/>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950724D3-4447-4F53-B9AE-57ECE7399A39}"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5122"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5123"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5124" name="日期占位符 4"/>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A509E822-167A-4D70-B7C3-9AB8B57538B6}" type="datetimeFigureOut">
              <a:rPr lang="zh-CN" altLang="en-US"/>
              <a:pPr>
                <a:defRPr/>
              </a:pPr>
              <a:t>17/4/14</a:t>
            </a:fld>
            <a:endParaRPr lang="zh-CN" altLang="en-US"/>
          </a:p>
        </p:txBody>
      </p:sp>
      <p:sp>
        <p:nvSpPr>
          <p:cNvPr id="5125" name="页脚占位符 5"/>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5126" name="灯片编号占位符 6"/>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AB9B6AE8-8F25-4F13-9EC3-C32469735AD5}"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6146"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6147"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6148" name="日期占位符 6"/>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A15D3443-EBBF-4DF4-933E-E1F3D45A0F3E}" type="datetimeFigureOut">
              <a:rPr lang="zh-CN" altLang="en-US"/>
              <a:pPr>
                <a:defRPr/>
              </a:pPr>
              <a:t>17/4/14</a:t>
            </a:fld>
            <a:endParaRPr lang="zh-CN" altLang="en-US"/>
          </a:p>
        </p:txBody>
      </p:sp>
      <p:sp>
        <p:nvSpPr>
          <p:cNvPr id="6149" name="页脚占位符 7"/>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6150" name="灯片编号占位符 8"/>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FBE977A4-2ABE-4A07-B84B-F89613351253}"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7170"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7171"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7172" name="日期占位符 2"/>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2DFF17E6-D29D-4D0D-B8DE-A9955ACEAE35}" type="datetimeFigureOut">
              <a:rPr lang="zh-CN" altLang="en-US"/>
              <a:pPr>
                <a:defRPr/>
              </a:pPr>
              <a:t>17/4/14</a:t>
            </a:fld>
            <a:endParaRPr lang="zh-CN" altLang="en-US"/>
          </a:p>
        </p:txBody>
      </p:sp>
      <p:sp>
        <p:nvSpPr>
          <p:cNvPr id="7173" name="页脚占位符 3"/>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7174" name="灯片编号占位符 4"/>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DD0C670E-2343-4DD9-B0E0-549C15592C47}"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8194"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8195"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8196" name="日期占位符 1"/>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F9B56F06-B69A-4487-9F37-7C262CC21E78}" type="datetimeFigureOut">
              <a:rPr lang="zh-CN" altLang="en-US"/>
              <a:pPr>
                <a:defRPr/>
              </a:pPr>
              <a:t>17/4/14</a:t>
            </a:fld>
            <a:endParaRPr lang="zh-CN" altLang="en-US"/>
          </a:p>
        </p:txBody>
      </p:sp>
      <p:sp>
        <p:nvSpPr>
          <p:cNvPr id="8197" name="页脚占位符 2"/>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8198" name="灯片编号占位符 3"/>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E56467E6-5A72-45CC-BA42-2324691B7C05}"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9218" name="标题占位符 1"/>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smtClean="0"/>
              <a:t>单击此处编辑母版标题样式</a:t>
            </a:r>
          </a:p>
        </p:txBody>
      </p:sp>
      <p:sp>
        <p:nvSpPr>
          <p:cNvPr id="9219" name="文本占位符 2"/>
          <p:cNvSpPr>
            <a:spLocks noGrp="1" noChangeArrowheads="1"/>
          </p:cNvSpPr>
          <p:nvPr>
            <p:ph type="body" idx="1"/>
          </p:nvPr>
        </p:nvSpPr>
        <p:spPr bwMode="auto">
          <a:xfrm>
            <a:off x="609600" y="1600200"/>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zh-CN" smtClean="0"/>
              <a:t>单击此处编辑母版文本样式</a:t>
            </a:r>
          </a:p>
          <a:p>
            <a:pPr lvl="1"/>
            <a:r>
              <a:rPr lang="zh-CN" altLang="zh-CN" smtClean="0"/>
              <a:t>第二级</a:t>
            </a:r>
          </a:p>
          <a:p>
            <a:pPr lvl="2"/>
            <a:r>
              <a:rPr lang="zh-CN" altLang="zh-CN" smtClean="0"/>
              <a:t>第三级</a:t>
            </a:r>
          </a:p>
          <a:p>
            <a:pPr lvl="3"/>
            <a:r>
              <a:rPr lang="zh-CN" altLang="zh-CN" smtClean="0"/>
              <a:t>第四级</a:t>
            </a:r>
          </a:p>
          <a:p>
            <a:pPr lvl="4"/>
            <a:r>
              <a:rPr lang="zh-CN" altLang="zh-CN" smtClean="0"/>
              <a:t>第五级</a:t>
            </a:r>
          </a:p>
        </p:txBody>
      </p:sp>
      <p:sp>
        <p:nvSpPr>
          <p:cNvPr id="9220" name="日期占位符 4"/>
          <p:cNvSpPr>
            <a:spLocks noGrp="1" noChangeArrowheads="1"/>
          </p:cNvSpPr>
          <p:nvPr>
            <p:ph type="dt" sz="half" idx="2"/>
          </p:nvPr>
        </p:nvSpPr>
        <p:spPr bwMode="auto">
          <a:xfrm>
            <a:off x="609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eaLnBrk="1" hangingPunct="1">
              <a:defRPr sz="1600" smtClean="0">
                <a:solidFill>
                  <a:srgbClr val="898989"/>
                </a:solidFill>
                <a:ea typeface="+mn-ea"/>
              </a:defRPr>
            </a:lvl1pPr>
          </a:lstStyle>
          <a:p>
            <a:pPr>
              <a:defRPr/>
            </a:pPr>
            <a:fld id="{FD2C41C7-CCCC-497A-A121-87A2BE1A1441}" type="datetimeFigureOut">
              <a:rPr lang="zh-CN" altLang="en-US"/>
              <a:pPr>
                <a:defRPr/>
              </a:pPr>
              <a:t>17/4/14</a:t>
            </a:fld>
            <a:endParaRPr lang="zh-CN" altLang="en-US"/>
          </a:p>
        </p:txBody>
      </p:sp>
      <p:sp>
        <p:nvSpPr>
          <p:cNvPr id="9221" name="页脚占位符 5"/>
          <p:cNvSpPr>
            <a:spLocks noGrp="1" noChangeArrowheads="1"/>
          </p:cNvSpPr>
          <p:nvPr>
            <p:ph type="ftr" sz="quarter" idx="3"/>
          </p:nvPr>
        </p:nvSpPr>
        <p:spPr bwMode="auto">
          <a:xfrm>
            <a:off x="4165600" y="6356350"/>
            <a:ext cx="3860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eaLnBrk="1" hangingPunct="1">
              <a:defRPr sz="1600" smtClean="0">
                <a:solidFill>
                  <a:srgbClr val="898989"/>
                </a:solidFill>
                <a:ea typeface="+mn-ea"/>
              </a:defRPr>
            </a:lvl1pPr>
          </a:lstStyle>
          <a:p>
            <a:pPr>
              <a:defRPr/>
            </a:pPr>
            <a:endParaRPr lang="zh-CN" altLang="en-US"/>
          </a:p>
        </p:txBody>
      </p:sp>
      <p:sp>
        <p:nvSpPr>
          <p:cNvPr id="9222" name="灯片编号占位符 6"/>
          <p:cNvSpPr>
            <a:spLocks noGrp="1" noChangeArrowheads="1"/>
          </p:cNvSpPr>
          <p:nvPr>
            <p:ph type="sldNum" sz="quarter" idx="4"/>
          </p:nvPr>
        </p:nvSpPr>
        <p:spPr bwMode="auto">
          <a:xfrm>
            <a:off x="8737600" y="6356350"/>
            <a:ext cx="2844800" cy="36512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r" eaLnBrk="1" hangingPunct="1">
              <a:defRPr sz="1600">
                <a:solidFill>
                  <a:srgbClr val="898989"/>
                </a:solidFill>
                <a:ea typeface="方正兰亭超细黑简体" panose="02000000000000000000" pitchFamily="2" charset="-122"/>
              </a:defRPr>
            </a:lvl1pPr>
          </a:lstStyle>
          <a:p>
            <a:fld id="{E6FCFEA4-BE7B-4143-A9D1-3ADD790F541C}"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Lst>
  <p:txStyles>
    <p:titleStyle>
      <a:lvl1pPr algn="ctr" defTabSz="1217613" rtl="0" eaLnBrk="0" fontAlgn="base" hangingPunct="0">
        <a:spcBef>
          <a:spcPct val="0"/>
        </a:spcBef>
        <a:spcAft>
          <a:spcPct val="0"/>
        </a:spcAft>
        <a:defRPr sz="5800">
          <a:solidFill>
            <a:schemeClr val="tx1"/>
          </a:solidFill>
          <a:latin typeface="+mj-lt"/>
          <a:ea typeface="+mj-ea"/>
          <a:cs typeface="+mj-cs"/>
        </a:defRPr>
      </a:lvl1pPr>
      <a:lvl2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2pPr>
      <a:lvl3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3pPr>
      <a:lvl4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4pPr>
      <a:lvl5pPr algn="ctr" defTabSz="1217613" rtl="0" eaLnBrk="0" fontAlgn="base" hangingPunct="0">
        <a:spcBef>
          <a:spcPct val="0"/>
        </a:spcBef>
        <a:spcAft>
          <a:spcPct val="0"/>
        </a:spcAft>
        <a:defRPr sz="5800">
          <a:solidFill>
            <a:schemeClr val="tx1"/>
          </a:solidFill>
          <a:latin typeface="Calibri" pitchFamily="34" charset="0"/>
          <a:ea typeface="迷你简菱心" pitchFamily="1" charset="-122"/>
        </a:defRPr>
      </a:lvl5pPr>
      <a:lvl6pPr marL="457200" algn="ctr" defTabSz="1217613" rtl="0" fontAlgn="base">
        <a:spcBef>
          <a:spcPct val="0"/>
        </a:spcBef>
        <a:spcAft>
          <a:spcPct val="0"/>
        </a:spcAft>
        <a:defRPr sz="5800">
          <a:solidFill>
            <a:schemeClr val="tx1"/>
          </a:solidFill>
          <a:latin typeface="Calibri" pitchFamily="34" charset="0"/>
          <a:ea typeface="迷你简菱心" pitchFamily="1" charset="-122"/>
        </a:defRPr>
      </a:lvl6pPr>
      <a:lvl7pPr marL="914400" algn="ctr" defTabSz="1217613" rtl="0" fontAlgn="base">
        <a:spcBef>
          <a:spcPct val="0"/>
        </a:spcBef>
        <a:spcAft>
          <a:spcPct val="0"/>
        </a:spcAft>
        <a:defRPr sz="5800">
          <a:solidFill>
            <a:schemeClr val="tx1"/>
          </a:solidFill>
          <a:latin typeface="Calibri" pitchFamily="34" charset="0"/>
          <a:ea typeface="迷你简菱心" pitchFamily="1" charset="-122"/>
        </a:defRPr>
      </a:lvl7pPr>
      <a:lvl8pPr marL="1371600" algn="ctr" defTabSz="1217613" rtl="0" fontAlgn="base">
        <a:spcBef>
          <a:spcPct val="0"/>
        </a:spcBef>
        <a:spcAft>
          <a:spcPct val="0"/>
        </a:spcAft>
        <a:defRPr sz="5800">
          <a:solidFill>
            <a:schemeClr val="tx1"/>
          </a:solidFill>
          <a:latin typeface="Calibri" pitchFamily="34" charset="0"/>
          <a:ea typeface="迷你简菱心" pitchFamily="1" charset="-122"/>
        </a:defRPr>
      </a:lvl8pPr>
      <a:lvl9pPr marL="1828800" algn="ctr" defTabSz="1217613" rtl="0" fontAlgn="base">
        <a:spcBef>
          <a:spcPct val="0"/>
        </a:spcBef>
        <a:spcAft>
          <a:spcPct val="0"/>
        </a:spcAft>
        <a:defRPr sz="5800">
          <a:solidFill>
            <a:schemeClr val="tx1"/>
          </a:solidFill>
          <a:latin typeface="Calibri" pitchFamily="34" charset="0"/>
          <a:ea typeface="迷你简菱心" pitchFamily="1" charset="-122"/>
        </a:defRPr>
      </a:lvl9pPr>
    </p:titleStyle>
    <p:bodyStyle>
      <a:lvl1pPr marL="455613" indent="-455613" algn="l" defTabSz="1217613" rtl="0" eaLnBrk="0" fontAlgn="base" hangingPunct="0">
        <a:spcBef>
          <a:spcPct val="20000"/>
        </a:spcBef>
        <a:spcAft>
          <a:spcPct val="0"/>
        </a:spcAft>
        <a:buFont typeface="Arial" panose="020B0604020202020204" pitchFamily="34" charset="0"/>
        <a:buChar char="•"/>
        <a:defRPr sz="4200">
          <a:solidFill>
            <a:schemeClr val="tx1"/>
          </a:solidFill>
          <a:latin typeface="+mn-lt"/>
          <a:ea typeface="+mn-ea"/>
          <a:cs typeface="+mn-cs"/>
        </a:defRPr>
      </a:lvl1pPr>
      <a:lvl2pPr marL="989013" indent="-379413" algn="l" defTabSz="1217613" rtl="0" eaLnBrk="0" fontAlgn="base" hangingPunct="0">
        <a:spcBef>
          <a:spcPct val="20000"/>
        </a:spcBef>
        <a:spcAft>
          <a:spcPct val="0"/>
        </a:spcAft>
        <a:buFont typeface="Arial" panose="020B0604020202020204" pitchFamily="34" charset="0"/>
        <a:buChar char="–"/>
        <a:defRPr sz="3700">
          <a:solidFill>
            <a:schemeClr val="tx1"/>
          </a:solidFill>
          <a:latin typeface="+mn-lt"/>
          <a:ea typeface="+mn-ea"/>
        </a:defRPr>
      </a:lvl2pPr>
      <a:lvl3pPr marL="1522413" indent="-303213" algn="l" defTabSz="1217613"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defRPr>
      </a:lvl3pPr>
      <a:lvl4pPr marL="21320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4pPr>
      <a:lvl5pPr marL="2741613" indent="-303213" algn="l" defTabSz="1217613" rtl="0" eaLnBrk="0" fontAlgn="base" hangingPunct="0">
        <a:spcBef>
          <a:spcPct val="20000"/>
        </a:spcBef>
        <a:spcAft>
          <a:spcPct val="0"/>
        </a:spcAft>
        <a:buFont typeface="Arial" panose="020B0604020202020204" pitchFamily="34" charset="0"/>
        <a:buChar char="»"/>
        <a:defRPr sz="2600">
          <a:solidFill>
            <a:schemeClr val="tx1"/>
          </a:solidFill>
          <a:latin typeface="+mn-lt"/>
          <a:ea typeface="+mn-ea"/>
        </a:defRPr>
      </a:lvl5pPr>
      <a:lvl6pPr marL="31988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6pPr>
      <a:lvl7pPr marL="36560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7pPr>
      <a:lvl8pPr marL="41132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8pPr>
      <a:lvl9pPr marL="4570413" indent="-303213" algn="l" defTabSz="1217613" rtl="0" fontAlgn="base">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tiff"/><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10.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tiff"/><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10.tiff"/></Relationships>
</file>

<file path=ppt/slides/_rels/slide23.xml.rels><?xml version="1.0" encoding="UTF-8" standalone="yes"?>
<Relationships xmlns="http://schemas.openxmlformats.org/package/2006/relationships"><Relationship Id="rId3" Type="http://schemas.openxmlformats.org/officeDocument/2006/relationships/image" Target="../media/image15.tiff"/><Relationship Id="rId4"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image" Target="../media/image10.tiff"/></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5.tiff"/><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jpeg"/><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矩形 4"/>
          <p:cNvSpPr>
            <a:spLocks noChangeArrowheads="1"/>
          </p:cNvSpPr>
          <p:nvPr/>
        </p:nvSpPr>
        <p:spPr bwMode="auto">
          <a:xfrm>
            <a:off x="0" y="6419850"/>
            <a:ext cx="12192000" cy="438150"/>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13316" name="文本框 25"/>
          <p:cNvSpPr txBox="1">
            <a:spLocks noChangeArrowheads="1"/>
          </p:cNvSpPr>
          <p:nvPr/>
        </p:nvSpPr>
        <p:spPr bwMode="auto">
          <a:xfrm>
            <a:off x="3765549" y="4029075"/>
            <a:ext cx="4886325" cy="400110"/>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000" b="1" dirty="0" smtClean="0">
                <a:solidFill>
                  <a:schemeClr val="bg1"/>
                </a:solidFill>
                <a:latin typeface="微软雅黑" panose="020B0503020204020204" pitchFamily="34" charset="-122"/>
                <a:ea typeface="微软雅黑" panose="020B0503020204020204" pitchFamily="34" charset="-122"/>
              </a:rPr>
              <a:t>链链信息科技</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2275138" y="2203899"/>
            <a:ext cx="7921625" cy="830997"/>
          </a:xfrm>
          <a:prstGeom prst="rect">
            <a:avLst/>
          </a:prstGeom>
          <a:noFill/>
        </p:spPr>
        <p:txBody>
          <a:bodyPr wrap="square" rtlCol="0">
            <a:spAutoFit/>
          </a:bodyPr>
          <a:lstStyle/>
          <a:p>
            <a:pPr algn="ctr"/>
            <a:r>
              <a:rPr kumimoji="1" lang="zh-CN" altLang="en-US" sz="4800" dirty="0" smtClean="0">
                <a:solidFill>
                  <a:schemeClr val="bg1"/>
                </a:solidFill>
                <a:latin typeface="微软雅黑"/>
                <a:ea typeface="微软雅黑"/>
                <a:cs typeface="微软雅黑"/>
              </a:rPr>
              <a:t>大宗商品交易联盟链</a:t>
            </a:r>
            <a:endParaRPr kumimoji="1" lang="zh-CN" altLang="en-US" sz="4800" dirty="0">
              <a:solidFill>
                <a:schemeClr val="bg1"/>
              </a:solidFill>
              <a:latin typeface="微软雅黑"/>
              <a:ea typeface="微软雅黑"/>
              <a:cs typeface="微软雅黑"/>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586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586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5843"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用户体系</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cxnSp>
        <p:nvCxnSpPr>
          <p:cNvPr id="35844" name="Straight Connector 69@|9FFC:0|FBC:0|LFC:9868950|LBC:16777215"/>
          <p:cNvCxnSpPr>
            <a:cxnSpLocks noChangeShapeType="1"/>
          </p:cNvCxnSpPr>
          <p:nvPr/>
        </p:nvCxnSpPr>
        <p:spPr bwMode="auto">
          <a:xfrm flipV="1">
            <a:off x="2230438" y="3344863"/>
            <a:ext cx="0" cy="471487"/>
          </a:xfrm>
          <a:prstGeom prst="line">
            <a:avLst/>
          </a:prstGeom>
          <a:noFill/>
          <a:ln w="12700">
            <a:solidFill>
              <a:srgbClr val="ADBACA"/>
            </a:solidFill>
            <a:round/>
            <a:headEnd/>
            <a:tailEnd/>
          </a:ln>
          <a:extLst>
            <a:ext uri="{909E8E84-426E-40dd-AFC4-6F175D3DCCD1}">
              <a14:hiddenFill xmlns:a14="http://schemas.microsoft.com/office/drawing/2010/main">
                <a:noFill/>
              </a14:hiddenFill>
            </a:ext>
          </a:extLst>
        </p:spPr>
      </p:cxnSp>
      <p:cxnSp>
        <p:nvCxnSpPr>
          <p:cNvPr id="35845" name="Straight Connector 70@|9FFC:0|FBC:0|LFC:9868950|LBC:16777215"/>
          <p:cNvCxnSpPr>
            <a:cxnSpLocks noChangeShapeType="1"/>
          </p:cNvCxnSpPr>
          <p:nvPr/>
        </p:nvCxnSpPr>
        <p:spPr bwMode="auto">
          <a:xfrm flipV="1">
            <a:off x="4751388" y="3344863"/>
            <a:ext cx="0" cy="471487"/>
          </a:xfrm>
          <a:prstGeom prst="line">
            <a:avLst/>
          </a:prstGeom>
          <a:noFill/>
          <a:ln w="12700">
            <a:solidFill>
              <a:srgbClr val="ADBACA"/>
            </a:solidFill>
            <a:round/>
            <a:headEnd/>
            <a:tailEnd/>
          </a:ln>
          <a:extLst>
            <a:ext uri="{909E8E84-426E-40dd-AFC4-6F175D3DCCD1}">
              <a14:hiddenFill xmlns:a14="http://schemas.microsoft.com/office/drawing/2010/main">
                <a:noFill/>
              </a14:hiddenFill>
            </a:ext>
          </a:extLst>
        </p:spPr>
      </p:cxnSp>
      <p:cxnSp>
        <p:nvCxnSpPr>
          <p:cNvPr id="35846" name="Straight Connector 71@|9FFC:0|FBC:0|LFC:9868950|LBC:16777215"/>
          <p:cNvCxnSpPr>
            <a:cxnSpLocks noChangeShapeType="1"/>
          </p:cNvCxnSpPr>
          <p:nvPr/>
        </p:nvCxnSpPr>
        <p:spPr bwMode="auto">
          <a:xfrm flipV="1">
            <a:off x="7273925" y="3344863"/>
            <a:ext cx="0" cy="471487"/>
          </a:xfrm>
          <a:prstGeom prst="line">
            <a:avLst/>
          </a:prstGeom>
          <a:noFill/>
          <a:ln w="12700">
            <a:solidFill>
              <a:srgbClr val="ADBACA"/>
            </a:solidFill>
            <a:round/>
            <a:headEnd/>
            <a:tailEnd/>
          </a:ln>
          <a:extLst>
            <a:ext uri="{909E8E84-426E-40dd-AFC4-6F175D3DCCD1}">
              <a14:hiddenFill xmlns:a14="http://schemas.microsoft.com/office/drawing/2010/main">
                <a:noFill/>
              </a14:hiddenFill>
            </a:ext>
          </a:extLst>
        </p:spPr>
      </p:cxnSp>
      <p:cxnSp>
        <p:nvCxnSpPr>
          <p:cNvPr id="35847" name="Straight Connector 72@|9FFC:0|FBC:0|LFC:9868950|LBC:16777215"/>
          <p:cNvCxnSpPr>
            <a:cxnSpLocks noChangeShapeType="1"/>
          </p:cNvCxnSpPr>
          <p:nvPr/>
        </p:nvCxnSpPr>
        <p:spPr bwMode="auto">
          <a:xfrm flipV="1">
            <a:off x="9780588" y="3344863"/>
            <a:ext cx="0" cy="471487"/>
          </a:xfrm>
          <a:prstGeom prst="line">
            <a:avLst/>
          </a:prstGeom>
          <a:noFill/>
          <a:ln w="12700">
            <a:solidFill>
              <a:srgbClr val="ADBACA"/>
            </a:solidFill>
            <a:round/>
            <a:headEnd/>
            <a:tailEnd/>
          </a:ln>
          <a:extLst>
            <a:ext uri="{909E8E84-426E-40dd-AFC4-6F175D3DCCD1}">
              <a14:hiddenFill xmlns:a14="http://schemas.microsoft.com/office/drawing/2010/main">
                <a:noFill/>
              </a14:hiddenFill>
            </a:ext>
          </a:extLst>
        </p:spPr>
      </p:cxnSp>
      <p:cxnSp>
        <p:nvCxnSpPr>
          <p:cNvPr id="35848" name="Straight Connector 73@|9FFC:0|FBC:0|LFC:9868950|LBC:16777215"/>
          <p:cNvCxnSpPr>
            <a:cxnSpLocks noChangeShapeType="1"/>
          </p:cNvCxnSpPr>
          <p:nvPr/>
        </p:nvCxnSpPr>
        <p:spPr bwMode="auto">
          <a:xfrm>
            <a:off x="2230438" y="3344863"/>
            <a:ext cx="7550150" cy="0"/>
          </a:xfrm>
          <a:prstGeom prst="line">
            <a:avLst/>
          </a:prstGeom>
          <a:noFill/>
          <a:ln w="12700">
            <a:solidFill>
              <a:srgbClr val="ADBACA"/>
            </a:solidFill>
            <a:round/>
            <a:headEnd/>
            <a:tailEnd/>
          </a:ln>
          <a:extLst>
            <a:ext uri="{909E8E84-426E-40dd-AFC4-6F175D3DCCD1}">
              <a14:hiddenFill xmlns:a14="http://schemas.microsoft.com/office/drawing/2010/main">
                <a:noFill/>
              </a14:hiddenFill>
            </a:ext>
          </a:extLst>
        </p:spPr>
      </p:cxnSp>
      <p:cxnSp>
        <p:nvCxnSpPr>
          <p:cNvPr id="35849" name="Straight Connector 74@|9FFC:0|FBC:0|LFC:9868950|LBC:16777215"/>
          <p:cNvCxnSpPr>
            <a:cxnSpLocks noChangeShapeType="1"/>
          </p:cNvCxnSpPr>
          <p:nvPr/>
        </p:nvCxnSpPr>
        <p:spPr bwMode="auto">
          <a:xfrm flipV="1">
            <a:off x="6013450" y="2873375"/>
            <a:ext cx="0" cy="471488"/>
          </a:xfrm>
          <a:prstGeom prst="line">
            <a:avLst/>
          </a:prstGeom>
          <a:noFill/>
          <a:ln w="12700">
            <a:solidFill>
              <a:srgbClr val="ADBACA"/>
            </a:solidFill>
            <a:round/>
            <a:headEnd/>
            <a:tailEnd/>
          </a:ln>
          <a:extLst>
            <a:ext uri="{909E8E84-426E-40dd-AFC4-6F175D3DCCD1}">
              <a14:hiddenFill xmlns:a14="http://schemas.microsoft.com/office/drawing/2010/main">
                <a:noFill/>
              </a14:hiddenFill>
            </a:ext>
          </a:extLst>
        </p:spPr>
      </p:cxnSp>
      <p:sp>
        <p:nvSpPr>
          <p:cNvPr id="35850" name="Oval 19"/>
          <p:cNvSpPr>
            <a:spLocks noChangeArrowheads="1"/>
          </p:cNvSpPr>
          <p:nvPr/>
        </p:nvSpPr>
        <p:spPr bwMode="auto">
          <a:xfrm>
            <a:off x="5514975" y="1928813"/>
            <a:ext cx="996950" cy="992187"/>
          </a:xfrm>
          <a:prstGeom prst="ellipse">
            <a:avLst/>
          </a:pr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nchor="ctr"/>
          <a:lstStyle>
            <a:lvl1pPr defTabSz="912813">
              <a:defRPr>
                <a:solidFill>
                  <a:schemeClr val="tx1"/>
                </a:solidFill>
                <a:latin typeface="Calibri" panose="020F0502020204030204" pitchFamily="34" charset="0"/>
                <a:ea typeface="宋体" panose="02010600030101010101" pitchFamily="2" charset="-122"/>
              </a:defRPr>
            </a:lvl1pPr>
            <a:lvl2pPr marL="742950" indent="-285750" defTabSz="912813">
              <a:defRPr>
                <a:solidFill>
                  <a:schemeClr val="tx1"/>
                </a:solidFill>
                <a:latin typeface="Calibri" panose="020F0502020204030204" pitchFamily="34" charset="0"/>
                <a:ea typeface="宋体" panose="02010600030101010101" pitchFamily="2" charset="-122"/>
              </a:defRPr>
            </a:lvl2pPr>
            <a:lvl3pPr marL="1143000" indent="-228600" defTabSz="912813">
              <a:defRPr>
                <a:solidFill>
                  <a:schemeClr val="tx1"/>
                </a:solidFill>
                <a:latin typeface="Calibri" panose="020F0502020204030204" pitchFamily="34" charset="0"/>
                <a:ea typeface="宋体" panose="02010600030101010101" pitchFamily="2" charset="-122"/>
              </a:defRPr>
            </a:lvl3pPr>
            <a:lvl4pPr marL="1600200" indent="-228600" defTabSz="912813">
              <a:defRPr>
                <a:solidFill>
                  <a:schemeClr val="tx1"/>
                </a:solidFill>
                <a:latin typeface="Calibri" panose="020F0502020204030204" pitchFamily="34" charset="0"/>
                <a:ea typeface="宋体" panose="02010600030101010101" pitchFamily="2" charset="-122"/>
              </a:defRPr>
            </a:lvl4pPr>
            <a:lvl5pPr marL="2057400" indent="-228600" defTabSz="912813">
              <a:defRPr>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000" dirty="0" smtClean="0">
                <a:solidFill>
                  <a:srgbClr val="FFFFFF"/>
                </a:solidFill>
                <a:latin typeface="微软雅黑" pitchFamily="34" charset="-122"/>
                <a:ea typeface="微软雅黑" pitchFamily="34" charset="-122"/>
                <a:sym typeface="Arial" panose="020B0604020202020204" pitchFamily="34" charset="0"/>
              </a:rPr>
              <a:t>用户</a:t>
            </a:r>
            <a:endParaRPr lang="en-US" altLang="zh-CN" sz="2000" dirty="0">
              <a:solidFill>
                <a:srgbClr val="FFFFFF"/>
              </a:solidFill>
              <a:latin typeface="微软雅黑" pitchFamily="34" charset="-122"/>
              <a:ea typeface="微软雅黑" pitchFamily="34" charset="-122"/>
              <a:sym typeface="Arial" panose="020B0604020202020204" pitchFamily="34" charset="0"/>
            </a:endParaRPr>
          </a:p>
        </p:txBody>
      </p:sp>
      <p:sp>
        <p:nvSpPr>
          <p:cNvPr id="35851" name="Oval 19"/>
          <p:cNvSpPr>
            <a:spLocks noChangeArrowheads="1"/>
          </p:cNvSpPr>
          <p:nvPr/>
        </p:nvSpPr>
        <p:spPr bwMode="auto">
          <a:xfrm>
            <a:off x="1735138" y="3640138"/>
            <a:ext cx="995362" cy="993775"/>
          </a:xfrm>
          <a:prstGeom prst="ellipse">
            <a:avLst/>
          </a:pr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defTabSz="912813">
              <a:defRPr>
                <a:solidFill>
                  <a:schemeClr val="tx1"/>
                </a:solidFill>
                <a:latin typeface="Calibri" panose="020F0502020204030204" pitchFamily="34" charset="0"/>
                <a:ea typeface="宋体" panose="02010600030101010101" pitchFamily="2" charset="-122"/>
              </a:defRPr>
            </a:lvl1pPr>
            <a:lvl2pPr marL="742950" indent="-285750" defTabSz="912813">
              <a:defRPr>
                <a:solidFill>
                  <a:schemeClr val="tx1"/>
                </a:solidFill>
                <a:latin typeface="Calibri" panose="020F0502020204030204" pitchFamily="34" charset="0"/>
                <a:ea typeface="宋体" panose="02010600030101010101" pitchFamily="2" charset="-122"/>
              </a:defRPr>
            </a:lvl2pPr>
            <a:lvl3pPr marL="1143000" indent="-228600" defTabSz="912813">
              <a:defRPr>
                <a:solidFill>
                  <a:schemeClr val="tx1"/>
                </a:solidFill>
                <a:latin typeface="Calibri" panose="020F0502020204030204" pitchFamily="34" charset="0"/>
                <a:ea typeface="宋体" panose="02010600030101010101" pitchFamily="2" charset="-122"/>
              </a:defRPr>
            </a:lvl3pPr>
            <a:lvl4pPr marL="1600200" indent="-228600" defTabSz="912813">
              <a:defRPr>
                <a:solidFill>
                  <a:schemeClr val="tx1"/>
                </a:solidFill>
                <a:latin typeface="Calibri" panose="020F0502020204030204" pitchFamily="34" charset="0"/>
                <a:ea typeface="宋体" panose="02010600030101010101" pitchFamily="2" charset="-122"/>
              </a:defRPr>
            </a:lvl4pPr>
            <a:lvl5pPr marL="2057400" indent="-228600" defTabSz="912813">
              <a:defRPr>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2400">
              <a:solidFill>
                <a:srgbClr val="FFFFFF"/>
              </a:solidFill>
              <a:latin typeface="微软雅黑" pitchFamily="34" charset="-122"/>
              <a:ea typeface="微软雅黑" pitchFamily="34" charset="-122"/>
              <a:sym typeface="Arial" panose="020B0604020202020204" pitchFamily="34" charset="0"/>
            </a:endParaRPr>
          </a:p>
        </p:txBody>
      </p:sp>
      <p:sp>
        <p:nvSpPr>
          <p:cNvPr id="35852" name="Oval 19"/>
          <p:cNvSpPr>
            <a:spLocks noChangeArrowheads="1"/>
          </p:cNvSpPr>
          <p:nvPr/>
        </p:nvSpPr>
        <p:spPr bwMode="auto">
          <a:xfrm>
            <a:off x="4259263" y="3640138"/>
            <a:ext cx="995362" cy="993775"/>
          </a:xfrm>
          <a:prstGeom prst="ellipse">
            <a:avLst/>
          </a:pr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defTabSz="912813">
              <a:defRPr>
                <a:solidFill>
                  <a:schemeClr val="tx1"/>
                </a:solidFill>
                <a:latin typeface="Calibri" panose="020F0502020204030204" pitchFamily="34" charset="0"/>
                <a:ea typeface="宋体" panose="02010600030101010101" pitchFamily="2" charset="-122"/>
              </a:defRPr>
            </a:lvl1pPr>
            <a:lvl2pPr marL="742950" indent="-285750" defTabSz="912813">
              <a:defRPr>
                <a:solidFill>
                  <a:schemeClr val="tx1"/>
                </a:solidFill>
                <a:latin typeface="Calibri" panose="020F0502020204030204" pitchFamily="34" charset="0"/>
                <a:ea typeface="宋体" panose="02010600030101010101" pitchFamily="2" charset="-122"/>
              </a:defRPr>
            </a:lvl2pPr>
            <a:lvl3pPr marL="1143000" indent="-228600" defTabSz="912813">
              <a:defRPr>
                <a:solidFill>
                  <a:schemeClr val="tx1"/>
                </a:solidFill>
                <a:latin typeface="Calibri" panose="020F0502020204030204" pitchFamily="34" charset="0"/>
                <a:ea typeface="宋体" panose="02010600030101010101" pitchFamily="2" charset="-122"/>
              </a:defRPr>
            </a:lvl3pPr>
            <a:lvl4pPr marL="1600200" indent="-228600" defTabSz="912813">
              <a:defRPr>
                <a:solidFill>
                  <a:schemeClr val="tx1"/>
                </a:solidFill>
                <a:latin typeface="Calibri" panose="020F0502020204030204" pitchFamily="34" charset="0"/>
                <a:ea typeface="宋体" panose="02010600030101010101" pitchFamily="2" charset="-122"/>
              </a:defRPr>
            </a:lvl4pPr>
            <a:lvl5pPr marL="2057400" indent="-228600" defTabSz="912813">
              <a:defRPr>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2400">
              <a:solidFill>
                <a:srgbClr val="FFFFFF"/>
              </a:solidFill>
              <a:latin typeface="微软雅黑" pitchFamily="34" charset="-122"/>
              <a:ea typeface="微软雅黑" pitchFamily="34" charset="-122"/>
              <a:sym typeface="Arial" panose="020B0604020202020204" pitchFamily="34" charset="0"/>
            </a:endParaRPr>
          </a:p>
        </p:txBody>
      </p:sp>
      <p:sp>
        <p:nvSpPr>
          <p:cNvPr id="35853" name="Oval 19"/>
          <p:cNvSpPr>
            <a:spLocks noChangeArrowheads="1"/>
          </p:cNvSpPr>
          <p:nvPr/>
        </p:nvSpPr>
        <p:spPr bwMode="auto">
          <a:xfrm>
            <a:off x="6783388" y="3640138"/>
            <a:ext cx="995362" cy="993775"/>
          </a:xfrm>
          <a:prstGeom prst="ellipse">
            <a:avLst/>
          </a:pr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defTabSz="912813">
              <a:defRPr>
                <a:solidFill>
                  <a:schemeClr val="tx1"/>
                </a:solidFill>
                <a:latin typeface="Calibri" panose="020F0502020204030204" pitchFamily="34" charset="0"/>
                <a:ea typeface="宋体" panose="02010600030101010101" pitchFamily="2" charset="-122"/>
              </a:defRPr>
            </a:lvl1pPr>
            <a:lvl2pPr marL="742950" indent="-285750" defTabSz="912813">
              <a:defRPr>
                <a:solidFill>
                  <a:schemeClr val="tx1"/>
                </a:solidFill>
                <a:latin typeface="Calibri" panose="020F0502020204030204" pitchFamily="34" charset="0"/>
                <a:ea typeface="宋体" panose="02010600030101010101" pitchFamily="2" charset="-122"/>
              </a:defRPr>
            </a:lvl2pPr>
            <a:lvl3pPr marL="1143000" indent="-228600" defTabSz="912813">
              <a:defRPr>
                <a:solidFill>
                  <a:schemeClr val="tx1"/>
                </a:solidFill>
                <a:latin typeface="Calibri" panose="020F0502020204030204" pitchFamily="34" charset="0"/>
                <a:ea typeface="宋体" panose="02010600030101010101" pitchFamily="2" charset="-122"/>
              </a:defRPr>
            </a:lvl3pPr>
            <a:lvl4pPr marL="1600200" indent="-228600" defTabSz="912813">
              <a:defRPr>
                <a:solidFill>
                  <a:schemeClr val="tx1"/>
                </a:solidFill>
                <a:latin typeface="Calibri" panose="020F0502020204030204" pitchFamily="34" charset="0"/>
                <a:ea typeface="宋体" panose="02010600030101010101" pitchFamily="2" charset="-122"/>
              </a:defRPr>
            </a:lvl4pPr>
            <a:lvl5pPr marL="2057400" indent="-228600" defTabSz="912813">
              <a:defRPr>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AU" altLang="en-US" sz="2400">
              <a:solidFill>
                <a:srgbClr val="FFFFFF"/>
              </a:solidFill>
              <a:latin typeface="微软雅黑" pitchFamily="34" charset="-122"/>
              <a:ea typeface="微软雅黑" pitchFamily="34" charset="-122"/>
              <a:sym typeface="Arial" panose="020B0604020202020204" pitchFamily="34" charset="0"/>
            </a:endParaRPr>
          </a:p>
        </p:txBody>
      </p:sp>
      <p:sp>
        <p:nvSpPr>
          <p:cNvPr id="35854" name="Oval 19"/>
          <p:cNvSpPr>
            <a:spLocks noChangeArrowheads="1"/>
          </p:cNvSpPr>
          <p:nvPr/>
        </p:nvSpPr>
        <p:spPr bwMode="auto">
          <a:xfrm>
            <a:off x="9307513" y="3640138"/>
            <a:ext cx="995362" cy="993775"/>
          </a:xfrm>
          <a:prstGeom prst="ellipse">
            <a:avLst/>
          </a:pr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defTabSz="912813">
              <a:defRPr>
                <a:solidFill>
                  <a:schemeClr val="tx1"/>
                </a:solidFill>
                <a:latin typeface="Calibri" panose="020F0502020204030204" pitchFamily="34" charset="0"/>
                <a:ea typeface="宋体" panose="02010600030101010101" pitchFamily="2" charset="-122"/>
              </a:defRPr>
            </a:lvl1pPr>
            <a:lvl2pPr marL="742950" indent="-285750" defTabSz="912813">
              <a:defRPr>
                <a:solidFill>
                  <a:schemeClr val="tx1"/>
                </a:solidFill>
                <a:latin typeface="Calibri" panose="020F0502020204030204" pitchFamily="34" charset="0"/>
                <a:ea typeface="宋体" panose="02010600030101010101" pitchFamily="2" charset="-122"/>
              </a:defRPr>
            </a:lvl2pPr>
            <a:lvl3pPr marL="1143000" indent="-228600" defTabSz="912813">
              <a:defRPr>
                <a:solidFill>
                  <a:schemeClr val="tx1"/>
                </a:solidFill>
                <a:latin typeface="Calibri" panose="020F0502020204030204" pitchFamily="34" charset="0"/>
                <a:ea typeface="宋体" panose="02010600030101010101" pitchFamily="2" charset="-122"/>
              </a:defRPr>
            </a:lvl3pPr>
            <a:lvl4pPr marL="1600200" indent="-228600" defTabSz="912813">
              <a:defRPr>
                <a:solidFill>
                  <a:schemeClr val="tx1"/>
                </a:solidFill>
                <a:latin typeface="Calibri" panose="020F0502020204030204" pitchFamily="34" charset="0"/>
                <a:ea typeface="宋体" panose="02010600030101010101" pitchFamily="2" charset="-122"/>
              </a:defRPr>
            </a:lvl4pPr>
            <a:lvl5pPr marL="2057400" indent="-228600" defTabSz="912813">
              <a:defRPr>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2400">
              <a:solidFill>
                <a:srgbClr val="FFFFFF"/>
              </a:solidFill>
              <a:latin typeface="微软雅黑" pitchFamily="34" charset="-122"/>
              <a:ea typeface="微软雅黑" pitchFamily="34" charset="-122"/>
              <a:sym typeface="Arial" panose="020B0604020202020204" pitchFamily="34" charset="0"/>
            </a:endParaRPr>
          </a:p>
        </p:txBody>
      </p:sp>
      <p:sp>
        <p:nvSpPr>
          <p:cNvPr id="35855" name="Freeform 32"/>
          <p:cNvSpPr>
            <a:spLocks/>
          </p:cNvSpPr>
          <p:nvPr/>
        </p:nvSpPr>
        <p:spPr bwMode="auto">
          <a:xfrm>
            <a:off x="2068513" y="3952875"/>
            <a:ext cx="323850" cy="403225"/>
          </a:xfrm>
          <a:custGeom>
            <a:avLst/>
            <a:gdLst>
              <a:gd name="T0" fmla="*/ 231 w 231"/>
              <a:gd name="T1" fmla="*/ 0 h 288"/>
              <a:gd name="T2" fmla="*/ 0 w 231"/>
              <a:gd name="T3" fmla="*/ 0 h 288"/>
              <a:gd name="T4" fmla="*/ 99 w 231"/>
              <a:gd name="T5" fmla="*/ 114 h 288"/>
              <a:gd name="T6" fmla="*/ 99 w 231"/>
              <a:gd name="T7" fmla="*/ 243 h 288"/>
              <a:gd name="T8" fmla="*/ 46 w 231"/>
              <a:gd name="T9" fmla="*/ 288 h 288"/>
              <a:gd name="T10" fmla="*/ 185 w 231"/>
              <a:gd name="T11" fmla="*/ 288 h 288"/>
              <a:gd name="T12" fmla="*/ 132 w 231"/>
              <a:gd name="T13" fmla="*/ 243 h 288"/>
              <a:gd name="T14" fmla="*/ 132 w 231"/>
              <a:gd name="T15" fmla="*/ 114 h 288"/>
              <a:gd name="T16" fmla="*/ 231 w 231"/>
              <a:gd name="T17" fmla="*/ 0 h 28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31"/>
              <a:gd name="T28" fmla="*/ 0 h 288"/>
              <a:gd name="T29" fmla="*/ 231 w 231"/>
              <a:gd name="T30" fmla="*/ 288 h 28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31" h="288">
                <a:moveTo>
                  <a:pt x="231" y="0"/>
                </a:moveTo>
                <a:cubicBezTo>
                  <a:pt x="0" y="0"/>
                  <a:pt x="0" y="0"/>
                  <a:pt x="0" y="0"/>
                </a:cubicBezTo>
                <a:cubicBezTo>
                  <a:pt x="0" y="58"/>
                  <a:pt x="43" y="106"/>
                  <a:pt x="99" y="114"/>
                </a:cubicBezTo>
                <a:cubicBezTo>
                  <a:pt x="99" y="243"/>
                  <a:pt x="99" y="243"/>
                  <a:pt x="99" y="243"/>
                </a:cubicBezTo>
                <a:cubicBezTo>
                  <a:pt x="68" y="248"/>
                  <a:pt x="46" y="266"/>
                  <a:pt x="46" y="288"/>
                </a:cubicBezTo>
                <a:cubicBezTo>
                  <a:pt x="185" y="288"/>
                  <a:pt x="185" y="288"/>
                  <a:pt x="185" y="288"/>
                </a:cubicBezTo>
                <a:cubicBezTo>
                  <a:pt x="185" y="266"/>
                  <a:pt x="162" y="248"/>
                  <a:pt x="132" y="243"/>
                </a:cubicBezTo>
                <a:cubicBezTo>
                  <a:pt x="132" y="114"/>
                  <a:pt x="132" y="114"/>
                  <a:pt x="132" y="114"/>
                </a:cubicBezTo>
                <a:cubicBezTo>
                  <a:pt x="188" y="106"/>
                  <a:pt x="231" y="58"/>
                  <a:pt x="231"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pitchFamily="34" charset="-122"/>
              <a:ea typeface="微软雅黑" pitchFamily="34" charset="-122"/>
            </a:endParaRPr>
          </a:p>
        </p:txBody>
      </p:sp>
      <p:sp>
        <p:nvSpPr>
          <p:cNvPr id="35856" name="Freeform 208"/>
          <p:cNvSpPr>
            <a:spLocks noEditPoints="1"/>
          </p:cNvSpPr>
          <p:nvPr/>
        </p:nvSpPr>
        <p:spPr bwMode="auto">
          <a:xfrm>
            <a:off x="9628188" y="3910013"/>
            <a:ext cx="350837" cy="403225"/>
          </a:xfrm>
          <a:custGeom>
            <a:avLst/>
            <a:gdLst>
              <a:gd name="T0" fmla="*/ 217 w 252"/>
              <a:gd name="T1" fmla="*/ 204 h 288"/>
              <a:gd name="T2" fmla="*/ 217 w 252"/>
              <a:gd name="T3" fmla="*/ 196 h 288"/>
              <a:gd name="T4" fmla="*/ 217 w 252"/>
              <a:gd name="T5" fmla="*/ 126 h 288"/>
              <a:gd name="T6" fmla="*/ 156 w 252"/>
              <a:gd name="T7" fmla="*/ 40 h 288"/>
              <a:gd name="T8" fmla="*/ 158 w 252"/>
              <a:gd name="T9" fmla="*/ 32 h 288"/>
              <a:gd name="T10" fmla="*/ 126 w 252"/>
              <a:gd name="T11" fmla="*/ 0 h 288"/>
              <a:gd name="T12" fmla="*/ 94 w 252"/>
              <a:gd name="T13" fmla="*/ 32 h 288"/>
              <a:gd name="T14" fmla="*/ 96 w 252"/>
              <a:gd name="T15" fmla="*/ 40 h 288"/>
              <a:gd name="T16" fmla="*/ 35 w 252"/>
              <a:gd name="T17" fmla="*/ 126 h 288"/>
              <a:gd name="T18" fmla="*/ 35 w 252"/>
              <a:gd name="T19" fmla="*/ 196 h 288"/>
              <a:gd name="T20" fmla="*/ 35 w 252"/>
              <a:gd name="T21" fmla="*/ 204 h 288"/>
              <a:gd name="T22" fmla="*/ 0 w 252"/>
              <a:gd name="T23" fmla="*/ 238 h 288"/>
              <a:gd name="T24" fmla="*/ 14 w 252"/>
              <a:gd name="T25" fmla="*/ 252 h 288"/>
              <a:gd name="T26" fmla="*/ 95 w 252"/>
              <a:gd name="T27" fmla="*/ 252 h 288"/>
              <a:gd name="T28" fmla="*/ 94 w 252"/>
              <a:gd name="T29" fmla="*/ 256 h 288"/>
              <a:gd name="T30" fmla="*/ 126 w 252"/>
              <a:gd name="T31" fmla="*/ 288 h 288"/>
              <a:gd name="T32" fmla="*/ 158 w 252"/>
              <a:gd name="T33" fmla="*/ 256 h 288"/>
              <a:gd name="T34" fmla="*/ 157 w 252"/>
              <a:gd name="T35" fmla="*/ 252 h 288"/>
              <a:gd name="T36" fmla="*/ 238 w 252"/>
              <a:gd name="T37" fmla="*/ 252 h 288"/>
              <a:gd name="T38" fmla="*/ 252 w 252"/>
              <a:gd name="T39" fmla="*/ 238 h 288"/>
              <a:gd name="T40" fmla="*/ 217 w 252"/>
              <a:gd name="T41" fmla="*/ 204 h 288"/>
              <a:gd name="T42" fmla="*/ 108 w 252"/>
              <a:gd name="T43" fmla="*/ 32 h 288"/>
              <a:gd name="T44" fmla="*/ 126 w 252"/>
              <a:gd name="T45" fmla="*/ 14 h 288"/>
              <a:gd name="T46" fmla="*/ 144 w 252"/>
              <a:gd name="T47" fmla="*/ 32 h 288"/>
              <a:gd name="T48" fmla="*/ 143 w 252"/>
              <a:gd name="T49" fmla="*/ 37 h 288"/>
              <a:gd name="T50" fmla="*/ 126 w 252"/>
              <a:gd name="T51" fmla="*/ 35 h 288"/>
              <a:gd name="T52" fmla="*/ 109 w 252"/>
              <a:gd name="T53" fmla="*/ 37 h 288"/>
              <a:gd name="T54" fmla="*/ 108 w 252"/>
              <a:gd name="T55" fmla="*/ 32 h 28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52"/>
              <a:gd name="T85" fmla="*/ 0 h 288"/>
              <a:gd name="T86" fmla="*/ 252 w 252"/>
              <a:gd name="T87" fmla="*/ 288 h 28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52" h="288">
                <a:moveTo>
                  <a:pt x="217" y="204"/>
                </a:moveTo>
                <a:cubicBezTo>
                  <a:pt x="217" y="202"/>
                  <a:pt x="217" y="199"/>
                  <a:pt x="217" y="196"/>
                </a:cubicBezTo>
                <a:cubicBezTo>
                  <a:pt x="217" y="126"/>
                  <a:pt x="217" y="126"/>
                  <a:pt x="217" y="126"/>
                </a:cubicBezTo>
                <a:cubicBezTo>
                  <a:pt x="217" y="86"/>
                  <a:pt x="192" y="53"/>
                  <a:pt x="156" y="40"/>
                </a:cubicBezTo>
                <a:cubicBezTo>
                  <a:pt x="157" y="37"/>
                  <a:pt x="158" y="35"/>
                  <a:pt x="158" y="32"/>
                </a:cubicBezTo>
                <a:cubicBezTo>
                  <a:pt x="158" y="14"/>
                  <a:pt x="143" y="0"/>
                  <a:pt x="126" y="0"/>
                </a:cubicBezTo>
                <a:cubicBezTo>
                  <a:pt x="109" y="0"/>
                  <a:pt x="94" y="14"/>
                  <a:pt x="94" y="32"/>
                </a:cubicBezTo>
                <a:cubicBezTo>
                  <a:pt x="94" y="35"/>
                  <a:pt x="95" y="37"/>
                  <a:pt x="96" y="40"/>
                </a:cubicBezTo>
                <a:cubicBezTo>
                  <a:pt x="60" y="53"/>
                  <a:pt x="35" y="86"/>
                  <a:pt x="35" y="126"/>
                </a:cubicBezTo>
                <a:cubicBezTo>
                  <a:pt x="35" y="196"/>
                  <a:pt x="35" y="196"/>
                  <a:pt x="35" y="196"/>
                </a:cubicBezTo>
                <a:cubicBezTo>
                  <a:pt x="35" y="199"/>
                  <a:pt x="35" y="202"/>
                  <a:pt x="35" y="204"/>
                </a:cubicBezTo>
                <a:cubicBezTo>
                  <a:pt x="0" y="238"/>
                  <a:pt x="0" y="238"/>
                  <a:pt x="0" y="238"/>
                </a:cubicBezTo>
                <a:cubicBezTo>
                  <a:pt x="0" y="246"/>
                  <a:pt x="6" y="252"/>
                  <a:pt x="14" y="252"/>
                </a:cubicBezTo>
                <a:cubicBezTo>
                  <a:pt x="95" y="252"/>
                  <a:pt x="95" y="252"/>
                  <a:pt x="95" y="252"/>
                </a:cubicBezTo>
                <a:cubicBezTo>
                  <a:pt x="95" y="254"/>
                  <a:pt x="94" y="255"/>
                  <a:pt x="94" y="256"/>
                </a:cubicBezTo>
                <a:cubicBezTo>
                  <a:pt x="94" y="274"/>
                  <a:pt x="109" y="288"/>
                  <a:pt x="126" y="288"/>
                </a:cubicBezTo>
                <a:cubicBezTo>
                  <a:pt x="143" y="288"/>
                  <a:pt x="158" y="274"/>
                  <a:pt x="158" y="256"/>
                </a:cubicBezTo>
                <a:cubicBezTo>
                  <a:pt x="158" y="255"/>
                  <a:pt x="157" y="254"/>
                  <a:pt x="157" y="252"/>
                </a:cubicBezTo>
                <a:cubicBezTo>
                  <a:pt x="238" y="252"/>
                  <a:pt x="238" y="252"/>
                  <a:pt x="238" y="252"/>
                </a:cubicBezTo>
                <a:cubicBezTo>
                  <a:pt x="246" y="252"/>
                  <a:pt x="252" y="246"/>
                  <a:pt x="252" y="238"/>
                </a:cubicBezTo>
                <a:lnTo>
                  <a:pt x="217" y="204"/>
                </a:lnTo>
                <a:close/>
                <a:moveTo>
                  <a:pt x="108" y="32"/>
                </a:moveTo>
                <a:cubicBezTo>
                  <a:pt x="108" y="22"/>
                  <a:pt x="116" y="14"/>
                  <a:pt x="126" y="14"/>
                </a:cubicBezTo>
                <a:cubicBezTo>
                  <a:pt x="136" y="14"/>
                  <a:pt x="144" y="22"/>
                  <a:pt x="144" y="32"/>
                </a:cubicBezTo>
                <a:cubicBezTo>
                  <a:pt x="144" y="33"/>
                  <a:pt x="143" y="35"/>
                  <a:pt x="143" y="37"/>
                </a:cubicBezTo>
                <a:cubicBezTo>
                  <a:pt x="137" y="36"/>
                  <a:pt x="132" y="35"/>
                  <a:pt x="126" y="35"/>
                </a:cubicBezTo>
                <a:cubicBezTo>
                  <a:pt x="120" y="35"/>
                  <a:pt x="115" y="36"/>
                  <a:pt x="109" y="37"/>
                </a:cubicBezTo>
                <a:cubicBezTo>
                  <a:pt x="109" y="35"/>
                  <a:pt x="108" y="33"/>
                  <a:pt x="108" y="3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pitchFamily="34" charset="-122"/>
              <a:ea typeface="微软雅黑" pitchFamily="34" charset="-122"/>
            </a:endParaRPr>
          </a:p>
        </p:txBody>
      </p:sp>
      <p:sp>
        <p:nvSpPr>
          <p:cNvPr id="35857" name="Freeform 250"/>
          <p:cNvSpPr>
            <a:spLocks noEditPoints="1"/>
          </p:cNvSpPr>
          <p:nvPr/>
        </p:nvSpPr>
        <p:spPr bwMode="auto">
          <a:xfrm>
            <a:off x="4532313" y="3938588"/>
            <a:ext cx="439737" cy="417512"/>
          </a:xfrm>
          <a:custGeom>
            <a:avLst/>
            <a:gdLst>
              <a:gd name="T0" fmla="*/ 313 w 313"/>
              <a:gd name="T1" fmla="*/ 8 h 297"/>
              <a:gd name="T2" fmla="*/ 206 w 313"/>
              <a:gd name="T3" fmla="*/ 13 h 297"/>
              <a:gd name="T4" fmla="*/ 61 w 313"/>
              <a:gd name="T5" fmla="*/ 45 h 297"/>
              <a:gd name="T6" fmla="*/ 61 w 313"/>
              <a:gd name="T7" fmla="*/ 225 h 297"/>
              <a:gd name="T8" fmla="*/ 25 w 313"/>
              <a:gd name="T9" fmla="*/ 278 h 297"/>
              <a:gd name="T10" fmla="*/ 38 w 313"/>
              <a:gd name="T11" fmla="*/ 297 h 297"/>
              <a:gd name="T12" fmla="*/ 91 w 313"/>
              <a:gd name="T13" fmla="*/ 254 h 297"/>
              <a:gd name="T14" fmla="*/ 169 w 313"/>
              <a:gd name="T15" fmla="*/ 285 h 297"/>
              <a:gd name="T16" fmla="*/ 310 w 313"/>
              <a:gd name="T17" fmla="*/ 162 h 297"/>
              <a:gd name="T18" fmla="*/ 313 w 313"/>
              <a:gd name="T19" fmla="*/ 8 h 297"/>
              <a:gd name="T20" fmla="*/ 267 w 313"/>
              <a:gd name="T21" fmla="*/ 63 h 297"/>
              <a:gd name="T22" fmla="*/ 192 w 313"/>
              <a:gd name="T23" fmla="*/ 136 h 297"/>
              <a:gd name="T24" fmla="*/ 101 w 313"/>
              <a:gd name="T25" fmla="*/ 222 h 297"/>
              <a:gd name="T26" fmla="*/ 98 w 313"/>
              <a:gd name="T27" fmla="*/ 223 h 297"/>
              <a:gd name="T28" fmla="*/ 95 w 313"/>
              <a:gd name="T29" fmla="*/ 222 h 297"/>
              <a:gd name="T30" fmla="*/ 95 w 313"/>
              <a:gd name="T31" fmla="*/ 217 h 297"/>
              <a:gd name="T32" fmla="*/ 172 w 313"/>
              <a:gd name="T33" fmla="*/ 116 h 297"/>
              <a:gd name="T34" fmla="*/ 263 w 313"/>
              <a:gd name="T35" fmla="*/ 56 h 297"/>
              <a:gd name="T36" fmla="*/ 268 w 313"/>
              <a:gd name="T37" fmla="*/ 58 h 297"/>
              <a:gd name="T38" fmla="*/ 267 w 313"/>
              <a:gd name="T39" fmla="*/ 63 h 29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3"/>
              <a:gd name="T61" fmla="*/ 0 h 297"/>
              <a:gd name="T62" fmla="*/ 313 w 313"/>
              <a:gd name="T63" fmla="*/ 297 h 29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3" h="297">
                <a:moveTo>
                  <a:pt x="313" y="8"/>
                </a:moveTo>
                <a:cubicBezTo>
                  <a:pt x="313" y="8"/>
                  <a:pt x="295" y="27"/>
                  <a:pt x="206" y="13"/>
                </a:cubicBezTo>
                <a:cubicBezTo>
                  <a:pt x="124" y="0"/>
                  <a:pt x="91" y="15"/>
                  <a:pt x="61" y="45"/>
                </a:cubicBezTo>
                <a:cubicBezTo>
                  <a:pt x="32" y="74"/>
                  <a:pt x="0" y="164"/>
                  <a:pt x="61" y="225"/>
                </a:cubicBezTo>
                <a:cubicBezTo>
                  <a:pt x="71" y="235"/>
                  <a:pt x="25" y="278"/>
                  <a:pt x="25" y="278"/>
                </a:cubicBezTo>
                <a:cubicBezTo>
                  <a:pt x="38" y="297"/>
                  <a:pt x="38" y="297"/>
                  <a:pt x="38" y="297"/>
                </a:cubicBezTo>
                <a:cubicBezTo>
                  <a:pt x="91" y="254"/>
                  <a:pt x="91" y="254"/>
                  <a:pt x="91" y="254"/>
                </a:cubicBezTo>
                <a:cubicBezTo>
                  <a:pt x="91" y="254"/>
                  <a:pt x="123" y="285"/>
                  <a:pt x="169" y="285"/>
                </a:cubicBezTo>
                <a:cubicBezTo>
                  <a:pt x="233" y="285"/>
                  <a:pt x="306" y="258"/>
                  <a:pt x="310" y="162"/>
                </a:cubicBezTo>
                <a:cubicBezTo>
                  <a:pt x="313" y="101"/>
                  <a:pt x="297" y="58"/>
                  <a:pt x="313" y="8"/>
                </a:cubicBezTo>
                <a:close/>
                <a:moveTo>
                  <a:pt x="267" y="63"/>
                </a:moveTo>
                <a:cubicBezTo>
                  <a:pt x="267" y="63"/>
                  <a:pt x="239" y="89"/>
                  <a:pt x="192" y="136"/>
                </a:cubicBezTo>
                <a:cubicBezTo>
                  <a:pt x="150" y="178"/>
                  <a:pt x="101" y="222"/>
                  <a:pt x="101" y="222"/>
                </a:cubicBezTo>
                <a:cubicBezTo>
                  <a:pt x="100" y="223"/>
                  <a:pt x="99" y="223"/>
                  <a:pt x="98" y="223"/>
                </a:cubicBezTo>
                <a:cubicBezTo>
                  <a:pt x="97" y="223"/>
                  <a:pt x="96" y="223"/>
                  <a:pt x="95" y="222"/>
                </a:cubicBezTo>
                <a:cubicBezTo>
                  <a:pt x="94" y="221"/>
                  <a:pt x="94" y="219"/>
                  <a:pt x="95" y="217"/>
                </a:cubicBezTo>
                <a:cubicBezTo>
                  <a:pt x="95" y="217"/>
                  <a:pt x="138" y="148"/>
                  <a:pt x="172" y="116"/>
                </a:cubicBezTo>
                <a:cubicBezTo>
                  <a:pt x="209" y="83"/>
                  <a:pt x="263" y="57"/>
                  <a:pt x="263" y="56"/>
                </a:cubicBezTo>
                <a:cubicBezTo>
                  <a:pt x="265" y="56"/>
                  <a:pt x="267" y="56"/>
                  <a:pt x="268" y="58"/>
                </a:cubicBezTo>
                <a:cubicBezTo>
                  <a:pt x="269" y="59"/>
                  <a:pt x="269" y="62"/>
                  <a:pt x="267" y="6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pitchFamily="34" charset="-122"/>
              <a:ea typeface="微软雅黑" pitchFamily="34" charset="-122"/>
            </a:endParaRPr>
          </a:p>
        </p:txBody>
      </p:sp>
      <p:sp>
        <p:nvSpPr>
          <p:cNvPr id="35858" name="Freeform 251"/>
          <p:cNvSpPr>
            <a:spLocks noEditPoints="1"/>
          </p:cNvSpPr>
          <p:nvPr/>
        </p:nvSpPr>
        <p:spPr bwMode="auto">
          <a:xfrm>
            <a:off x="7062788" y="3949700"/>
            <a:ext cx="422275" cy="395288"/>
          </a:xfrm>
          <a:custGeom>
            <a:avLst/>
            <a:gdLst>
              <a:gd name="T0" fmla="*/ 266 w 301"/>
              <a:gd name="T1" fmla="*/ 192 h 282"/>
              <a:gd name="T2" fmla="*/ 234 w 301"/>
              <a:gd name="T3" fmla="*/ 69 h 282"/>
              <a:gd name="T4" fmla="*/ 81 w 301"/>
              <a:gd name="T5" fmla="*/ 36 h 282"/>
              <a:gd name="T6" fmla="*/ 32 w 301"/>
              <a:gd name="T7" fmla="*/ 3 h 282"/>
              <a:gd name="T8" fmla="*/ 12 w 301"/>
              <a:gd name="T9" fmla="*/ 13 h 282"/>
              <a:gd name="T10" fmla="*/ 61 w 301"/>
              <a:gd name="T11" fmla="*/ 57 h 282"/>
              <a:gd name="T12" fmla="*/ 132 w 301"/>
              <a:gd name="T13" fmla="*/ 249 h 282"/>
              <a:gd name="T14" fmla="*/ 301 w 301"/>
              <a:gd name="T15" fmla="*/ 260 h 282"/>
              <a:gd name="T16" fmla="*/ 266 w 301"/>
              <a:gd name="T17" fmla="*/ 192 h 282"/>
              <a:gd name="T18" fmla="*/ 242 w 301"/>
              <a:gd name="T19" fmla="*/ 232 h 282"/>
              <a:gd name="T20" fmla="*/ 240 w 301"/>
              <a:gd name="T21" fmla="*/ 233 h 282"/>
              <a:gd name="T22" fmla="*/ 238 w 301"/>
              <a:gd name="T23" fmla="*/ 232 h 282"/>
              <a:gd name="T24" fmla="*/ 159 w 301"/>
              <a:gd name="T25" fmla="*/ 138 h 282"/>
              <a:gd name="T26" fmla="*/ 106 w 301"/>
              <a:gd name="T27" fmla="*/ 75 h 282"/>
              <a:gd name="T28" fmla="*/ 106 w 301"/>
              <a:gd name="T29" fmla="*/ 71 h 282"/>
              <a:gd name="T30" fmla="*/ 109 w 301"/>
              <a:gd name="T31" fmla="*/ 71 h 282"/>
              <a:gd name="T32" fmla="*/ 178 w 301"/>
              <a:gd name="T33" fmla="*/ 122 h 282"/>
              <a:gd name="T34" fmla="*/ 243 w 301"/>
              <a:gd name="T35" fmla="*/ 229 h 282"/>
              <a:gd name="T36" fmla="*/ 242 w 301"/>
              <a:gd name="T37" fmla="*/ 232 h 28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1"/>
              <a:gd name="T58" fmla="*/ 0 h 282"/>
              <a:gd name="T59" fmla="*/ 301 w 301"/>
              <a:gd name="T60" fmla="*/ 282 h 28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1" h="282">
                <a:moveTo>
                  <a:pt x="266" y="192"/>
                </a:moveTo>
                <a:cubicBezTo>
                  <a:pt x="268" y="152"/>
                  <a:pt x="252" y="95"/>
                  <a:pt x="234" y="69"/>
                </a:cubicBezTo>
                <a:cubicBezTo>
                  <a:pt x="197" y="16"/>
                  <a:pt x="116" y="0"/>
                  <a:pt x="81" y="36"/>
                </a:cubicBezTo>
                <a:cubicBezTo>
                  <a:pt x="74" y="43"/>
                  <a:pt x="32" y="3"/>
                  <a:pt x="32" y="3"/>
                </a:cubicBezTo>
                <a:cubicBezTo>
                  <a:pt x="12" y="13"/>
                  <a:pt x="12" y="13"/>
                  <a:pt x="12" y="13"/>
                </a:cubicBezTo>
                <a:cubicBezTo>
                  <a:pt x="61" y="57"/>
                  <a:pt x="61" y="57"/>
                  <a:pt x="61" y="57"/>
                </a:cubicBezTo>
                <a:cubicBezTo>
                  <a:pt x="61" y="57"/>
                  <a:pt x="0" y="152"/>
                  <a:pt x="132" y="249"/>
                </a:cubicBezTo>
                <a:cubicBezTo>
                  <a:pt x="177" y="282"/>
                  <a:pt x="241" y="269"/>
                  <a:pt x="301" y="260"/>
                </a:cubicBezTo>
                <a:cubicBezTo>
                  <a:pt x="301" y="260"/>
                  <a:pt x="265" y="248"/>
                  <a:pt x="266" y="192"/>
                </a:cubicBezTo>
                <a:close/>
                <a:moveTo>
                  <a:pt x="242" y="232"/>
                </a:moveTo>
                <a:cubicBezTo>
                  <a:pt x="241" y="233"/>
                  <a:pt x="241" y="233"/>
                  <a:pt x="240" y="233"/>
                </a:cubicBezTo>
                <a:cubicBezTo>
                  <a:pt x="240" y="233"/>
                  <a:pt x="239" y="232"/>
                  <a:pt x="238" y="232"/>
                </a:cubicBezTo>
                <a:cubicBezTo>
                  <a:pt x="238" y="232"/>
                  <a:pt x="198" y="182"/>
                  <a:pt x="159" y="138"/>
                </a:cubicBezTo>
                <a:cubicBezTo>
                  <a:pt x="115" y="89"/>
                  <a:pt x="106" y="75"/>
                  <a:pt x="106" y="75"/>
                </a:cubicBezTo>
                <a:cubicBezTo>
                  <a:pt x="105" y="74"/>
                  <a:pt x="105" y="72"/>
                  <a:pt x="106" y="71"/>
                </a:cubicBezTo>
                <a:cubicBezTo>
                  <a:pt x="107" y="71"/>
                  <a:pt x="108" y="70"/>
                  <a:pt x="109" y="71"/>
                </a:cubicBezTo>
                <a:cubicBezTo>
                  <a:pt x="109" y="71"/>
                  <a:pt x="144" y="87"/>
                  <a:pt x="178" y="122"/>
                </a:cubicBezTo>
                <a:cubicBezTo>
                  <a:pt x="210" y="156"/>
                  <a:pt x="243" y="229"/>
                  <a:pt x="243" y="229"/>
                </a:cubicBezTo>
                <a:cubicBezTo>
                  <a:pt x="243" y="230"/>
                  <a:pt x="243" y="232"/>
                  <a:pt x="242" y="23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pitchFamily="34" charset="-122"/>
              <a:ea typeface="微软雅黑" pitchFamily="34" charset="-122"/>
            </a:endParaRPr>
          </a:p>
        </p:txBody>
      </p:sp>
      <p:sp>
        <p:nvSpPr>
          <p:cNvPr id="35860" name="TextBox 13@|17FFC:16777215|FBC:16777215|LFC:16777215|LBC:16777215"/>
          <p:cNvSpPr txBox="1">
            <a:spLocks noChangeArrowheads="1"/>
          </p:cNvSpPr>
          <p:nvPr/>
        </p:nvSpPr>
        <p:spPr bwMode="auto">
          <a:xfrm>
            <a:off x="1665763" y="4822825"/>
            <a:ext cx="19526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bg1"/>
                </a:solidFill>
                <a:latin typeface="微软雅黑" pitchFamily="34" charset="-122"/>
                <a:ea typeface="微软雅黑" pitchFamily="34" charset="-122"/>
                <a:cs typeface="微软雅黑"/>
              </a:rPr>
              <a:t>管理员</a:t>
            </a:r>
            <a:endParaRPr lang="en-US" altLang="zh-CN" sz="1600" b="1" dirty="0">
              <a:solidFill>
                <a:schemeClr val="bg1"/>
              </a:solidFill>
              <a:latin typeface="微软雅黑" pitchFamily="34" charset="-122"/>
              <a:ea typeface="微软雅黑" pitchFamily="34" charset="-122"/>
              <a:sym typeface="Arial" panose="020B0604020202020204" pitchFamily="34" charset="0"/>
            </a:endParaRPr>
          </a:p>
        </p:txBody>
      </p:sp>
      <p:sp>
        <p:nvSpPr>
          <p:cNvPr id="35861" name="TextBox 13@|17FFC:16777215|FBC:16777215|LFC:16777215|LBC:16777215"/>
          <p:cNvSpPr txBox="1">
            <a:spLocks noChangeArrowheads="1"/>
          </p:cNvSpPr>
          <p:nvPr/>
        </p:nvSpPr>
        <p:spPr bwMode="auto">
          <a:xfrm>
            <a:off x="1668938" y="5108575"/>
            <a:ext cx="2335213"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400" dirty="0" smtClean="0">
                <a:solidFill>
                  <a:schemeClr val="bg1"/>
                </a:solidFill>
                <a:latin typeface="微软雅黑" pitchFamily="34" charset="-122"/>
                <a:ea typeface="微软雅黑" pitchFamily="34" charset="-122"/>
                <a:sym typeface="Arial" panose="020B0604020202020204" pitchFamily="34" charset="0"/>
              </a:rPr>
              <a:t>角色管理、注册用户</a:t>
            </a:r>
            <a:endParaRPr lang="en-US" altLang="zh-CN" sz="1400" dirty="0">
              <a:solidFill>
                <a:schemeClr val="bg1"/>
              </a:solidFill>
              <a:latin typeface="微软雅黑" pitchFamily="34" charset="-122"/>
              <a:ea typeface="微软雅黑" pitchFamily="34" charset="-122"/>
              <a:sym typeface="Arial" panose="020B0604020202020204" pitchFamily="34" charset="0"/>
            </a:endParaRPr>
          </a:p>
        </p:txBody>
      </p:sp>
      <p:sp>
        <p:nvSpPr>
          <p:cNvPr id="35862" name="TextBox 13@|17FFC:16777215|FBC:16777215|LFC:16777215|LBC:16777215"/>
          <p:cNvSpPr txBox="1">
            <a:spLocks noChangeArrowheads="1"/>
          </p:cNvSpPr>
          <p:nvPr/>
        </p:nvSpPr>
        <p:spPr bwMode="auto">
          <a:xfrm>
            <a:off x="4144963" y="4822825"/>
            <a:ext cx="19526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bg1"/>
                </a:solidFill>
                <a:latin typeface="微软雅黑" pitchFamily="34" charset="-122"/>
                <a:ea typeface="微软雅黑" pitchFamily="34" charset="-122"/>
                <a:cs typeface="微软雅黑"/>
              </a:rPr>
              <a:t>普通用户</a:t>
            </a:r>
            <a:endParaRPr lang="en-US" altLang="zh-CN" sz="1600" b="1" dirty="0">
              <a:solidFill>
                <a:schemeClr val="bg1"/>
              </a:solidFill>
              <a:latin typeface="微软雅黑" pitchFamily="34" charset="-122"/>
              <a:ea typeface="微软雅黑" pitchFamily="34" charset="-122"/>
              <a:sym typeface="Arial" panose="020B0604020202020204" pitchFamily="34" charset="0"/>
            </a:endParaRPr>
          </a:p>
        </p:txBody>
      </p:sp>
      <p:sp>
        <p:nvSpPr>
          <p:cNvPr id="35863" name="TextBox 13@|17FFC:16777215|FBC:16777215|LFC:16777215|LBC:16777215"/>
          <p:cNvSpPr txBox="1">
            <a:spLocks noChangeArrowheads="1"/>
          </p:cNvSpPr>
          <p:nvPr/>
        </p:nvSpPr>
        <p:spPr bwMode="auto">
          <a:xfrm>
            <a:off x="4148138" y="5108575"/>
            <a:ext cx="233362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400" dirty="0" smtClean="0">
                <a:solidFill>
                  <a:schemeClr val="bg1"/>
                </a:solidFill>
                <a:latin typeface="微软雅黑" pitchFamily="34" charset="-122"/>
                <a:ea typeface="微软雅黑" pitchFamily="34" charset="-122"/>
                <a:sym typeface="Arial" panose="020B0604020202020204" pitchFamily="34" charset="0"/>
              </a:rPr>
              <a:t>执行智能合约</a:t>
            </a:r>
            <a:endParaRPr lang="en-US" altLang="zh-CN" sz="1400" dirty="0">
              <a:solidFill>
                <a:schemeClr val="bg1"/>
              </a:solidFill>
              <a:latin typeface="微软雅黑" pitchFamily="34" charset="-122"/>
              <a:ea typeface="微软雅黑" pitchFamily="34" charset="-122"/>
              <a:sym typeface="Arial" panose="020B0604020202020204" pitchFamily="34" charset="0"/>
            </a:endParaRPr>
          </a:p>
        </p:txBody>
      </p:sp>
      <p:sp>
        <p:nvSpPr>
          <p:cNvPr id="35864" name="TextBox 13@|17FFC:16777215|FBC:16777215|LFC:16777215|LBC:16777215"/>
          <p:cNvSpPr txBox="1">
            <a:spLocks noChangeArrowheads="1"/>
          </p:cNvSpPr>
          <p:nvPr/>
        </p:nvSpPr>
        <p:spPr bwMode="auto">
          <a:xfrm>
            <a:off x="6694488" y="4833938"/>
            <a:ext cx="19526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bg1"/>
                </a:solidFill>
                <a:latin typeface="微软雅黑" pitchFamily="34" charset="-122"/>
                <a:ea typeface="微软雅黑" pitchFamily="34" charset="-122"/>
                <a:cs typeface="微软雅黑"/>
              </a:rPr>
              <a:t>监管用户</a:t>
            </a:r>
            <a:endParaRPr lang="en-US" altLang="zh-CN" sz="1600" b="1" dirty="0">
              <a:solidFill>
                <a:schemeClr val="bg1"/>
              </a:solidFill>
              <a:latin typeface="微软雅黑" pitchFamily="34" charset="-122"/>
              <a:ea typeface="微软雅黑" pitchFamily="34" charset="-122"/>
              <a:sym typeface="Arial" panose="020B0604020202020204" pitchFamily="34" charset="0"/>
            </a:endParaRPr>
          </a:p>
        </p:txBody>
      </p:sp>
      <p:sp>
        <p:nvSpPr>
          <p:cNvPr id="35865" name="TextBox 13@|17FFC:16777215|FBC:16777215|LFC:16777215|LBC:16777215"/>
          <p:cNvSpPr txBox="1">
            <a:spLocks noChangeArrowheads="1"/>
          </p:cNvSpPr>
          <p:nvPr/>
        </p:nvSpPr>
        <p:spPr bwMode="auto">
          <a:xfrm>
            <a:off x="6699250" y="5119688"/>
            <a:ext cx="233362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400" dirty="0" smtClean="0">
                <a:solidFill>
                  <a:schemeClr val="bg1"/>
                </a:solidFill>
                <a:latin typeface="微软雅黑" pitchFamily="34" charset="-122"/>
                <a:ea typeface="微软雅黑" pitchFamily="34" charset="-122"/>
                <a:sym typeface="Arial" panose="020B0604020202020204" pitchFamily="34" charset="0"/>
              </a:rPr>
              <a:t>交易日志审计</a:t>
            </a:r>
            <a:endParaRPr lang="en-US" altLang="zh-CN" sz="1400" dirty="0">
              <a:solidFill>
                <a:schemeClr val="bg1"/>
              </a:solidFill>
              <a:latin typeface="微软雅黑" pitchFamily="34" charset="-122"/>
              <a:ea typeface="微软雅黑" pitchFamily="34" charset="-122"/>
              <a:sym typeface="Arial" panose="020B0604020202020204" pitchFamily="34" charset="0"/>
            </a:endParaRPr>
          </a:p>
        </p:txBody>
      </p:sp>
      <p:sp>
        <p:nvSpPr>
          <p:cNvPr id="35866" name="TextBox 13@|17FFC:16777215|FBC:16777215|LFC:16777215|LBC:16777215"/>
          <p:cNvSpPr txBox="1">
            <a:spLocks noChangeArrowheads="1"/>
          </p:cNvSpPr>
          <p:nvPr/>
        </p:nvSpPr>
        <p:spPr bwMode="auto">
          <a:xfrm>
            <a:off x="9245600" y="4833938"/>
            <a:ext cx="19526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bg1"/>
                </a:solidFill>
                <a:latin typeface="微软雅黑" pitchFamily="34" charset="-122"/>
                <a:ea typeface="微软雅黑" pitchFamily="34" charset="-122"/>
                <a:cs typeface="微软雅黑"/>
              </a:rPr>
              <a:t>节点用户</a:t>
            </a:r>
            <a:endParaRPr lang="en-US" altLang="zh-CN" sz="1600" b="1" dirty="0">
              <a:solidFill>
                <a:schemeClr val="bg1"/>
              </a:solidFill>
              <a:latin typeface="微软雅黑" pitchFamily="34" charset="-122"/>
              <a:ea typeface="微软雅黑" pitchFamily="34" charset="-122"/>
              <a:sym typeface="Arial" panose="020B0604020202020204" pitchFamily="34" charset="0"/>
            </a:endParaRPr>
          </a:p>
        </p:txBody>
      </p:sp>
      <p:sp>
        <p:nvSpPr>
          <p:cNvPr id="35867" name="TextBox 13@|17FFC:16777215|FBC:16777215|LFC:16777215|LBC:16777215"/>
          <p:cNvSpPr txBox="1">
            <a:spLocks noChangeArrowheads="1"/>
          </p:cNvSpPr>
          <p:nvPr/>
        </p:nvSpPr>
        <p:spPr bwMode="auto">
          <a:xfrm>
            <a:off x="9248775" y="5119688"/>
            <a:ext cx="2335213"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交易共识计算</a:t>
            </a:r>
            <a:endParaRPr lang="en-US" altLang="zh-CN"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0" name="图片 29"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6897"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6898"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6867"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安全体系</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cxnSp>
        <p:nvCxnSpPr>
          <p:cNvPr id="36868" name="Elbow Connector 12"/>
          <p:cNvCxnSpPr>
            <a:cxnSpLocks noChangeShapeType="1"/>
          </p:cNvCxnSpPr>
          <p:nvPr/>
        </p:nvCxnSpPr>
        <p:spPr bwMode="auto">
          <a:xfrm>
            <a:off x="7019925" y="2347913"/>
            <a:ext cx="1981200" cy="863600"/>
          </a:xfrm>
          <a:prstGeom prst="bentConnector3">
            <a:avLst>
              <a:gd name="adj1" fmla="val 50000"/>
            </a:avLst>
          </a:prstGeom>
          <a:noFill/>
          <a:ln w="12700">
            <a:solidFill>
              <a:srgbClr val="ADBACA"/>
            </a:solidFill>
            <a:miter lim="800000"/>
            <a:headEnd type="oval" w="med" len="med"/>
            <a:tailEnd type="triangle" w="med" len="med"/>
          </a:ln>
          <a:extLst>
            <a:ext uri="{909E8E84-426E-40dd-AFC4-6F175D3DCCD1}">
              <a14:hiddenFill xmlns:a14="http://schemas.microsoft.com/office/drawing/2010/main">
                <a:noFill/>
              </a14:hiddenFill>
            </a:ext>
          </a:extLst>
        </p:spPr>
      </p:cxnSp>
      <p:cxnSp>
        <p:nvCxnSpPr>
          <p:cNvPr id="36869" name="Elbow Connector 13"/>
          <p:cNvCxnSpPr>
            <a:cxnSpLocks noChangeShapeType="1"/>
          </p:cNvCxnSpPr>
          <p:nvPr/>
        </p:nvCxnSpPr>
        <p:spPr bwMode="auto">
          <a:xfrm flipV="1">
            <a:off x="7019925" y="4222750"/>
            <a:ext cx="1981200" cy="863600"/>
          </a:xfrm>
          <a:prstGeom prst="bentConnector3">
            <a:avLst>
              <a:gd name="adj1" fmla="val 50000"/>
            </a:avLst>
          </a:prstGeom>
          <a:noFill/>
          <a:ln w="12700">
            <a:solidFill>
              <a:srgbClr val="ADBACA"/>
            </a:solidFill>
            <a:miter lim="800000"/>
            <a:headEnd type="oval" w="med" len="med"/>
            <a:tailEnd type="triangle" w="med" len="med"/>
          </a:ln>
          <a:extLst>
            <a:ext uri="{909E8E84-426E-40dd-AFC4-6F175D3DCCD1}">
              <a14:hiddenFill xmlns:a14="http://schemas.microsoft.com/office/drawing/2010/main">
                <a:noFill/>
              </a14:hiddenFill>
            </a:ext>
          </a:extLst>
        </p:spPr>
      </p:cxnSp>
      <p:cxnSp>
        <p:nvCxnSpPr>
          <p:cNvPr id="36870" name="Straight Connector 14"/>
          <p:cNvCxnSpPr>
            <a:cxnSpLocks noChangeShapeType="1"/>
          </p:cNvCxnSpPr>
          <p:nvPr/>
        </p:nvCxnSpPr>
        <p:spPr bwMode="auto">
          <a:xfrm>
            <a:off x="7019925" y="3725863"/>
            <a:ext cx="1981200" cy="1587"/>
          </a:xfrm>
          <a:prstGeom prst="line">
            <a:avLst/>
          </a:prstGeom>
          <a:noFill/>
          <a:ln w="12700">
            <a:solidFill>
              <a:srgbClr val="ADBACA"/>
            </a:solidFill>
            <a:round/>
            <a:headEnd type="oval" w="med" len="med"/>
            <a:tailEnd type="triangle" w="med" len="med"/>
          </a:ln>
          <a:extLst>
            <a:ext uri="{909E8E84-426E-40dd-AFC4-6F175D3DCCD1}">
              <a14:hiddenFill xmlns:a14="http://schemas.microsoft.com/office/drawing/2010/main">
                <a:noFill/>
              </a14:hiddenFill>
            </a:ext>
          </a:extLst>
        </p:spPr>
      </p:cxnSp>
      <p:cxnSp>
        <p:nvCxnSpPr>
          <p:cNvPr id="36871" name="Elbow Connector 15"/>
          <p:cNvCxnSpPr>
            <a:cxnSpLocks noChangeShapeType="1"/>
          </p:cNvCxnSpPr>
          <p:nvPr/>
        </p:nvCxnSpPr>
        <p:spPr bwMode="auto">
          <a:xfrm flipV="1">
            <a:off x="2886075" y="2347913"/>
            <a:ext cx="1395413" cy="1073150"/>
          </a:xfrm>
          <a:prstGeom prst="bentConnector3">
            <a:avLst>
              <a:gd name="adj1" fmla="val -931"/>
            </a:avLst>
          </a:prstGeom>
          <a:noFill/>
          <a:ln w="12700">
            <a:solidFill>
              <a:srgbClr val="ADBACA"/>
            </a:solidFill>
            <a:miter lim="800000"/>
            <a:headEnd type="oval" w="med" len="med"/>
            <a:tailEnd type="triangle" w="med" len="med"/>
          </a:ln>
          <a:extLst>
            <a:ext uri="{909E8E84-426E-40dd-AFC4-6F175D3DCCD1}">
              <a14:hiddenFill xmlns:a14="http://schemas.microsoft.com/office/drawing/2010/main">
                <a:noFill/>
              </a14:hiddenFill>
            </a:ext>
          </a:extLst>
        </p:spPr>
      </p:cxnSp>
      <p:cxnSp>
        <p:nvCxnSpPr>
          <p:cNvPr id="36872" name="Elbow Connector 16"/>
          <p:cNvCxnSpPr>
            <a:cxnSpLocks noChangeShapeType="1"/>
          </p:cNvCxnSpPr>
          <p:nvPr/>
        </p:nvCxnSpPr>
        <p:spPr bwMode="auto">
          <a:xfrm>
            <a:off x="2886075" y="4013200"/>
            <a:ext cx="1395413" cy="1073150"/>
          </a:xfrm>
          <a:prstGeom prst="bentConnector3">
            <a:avLst>
              <a:gd name="adj1" fmla="val -931"/>
            </a:avLst>
          </a:prstGeom>
          <a:noFill/>
          <a:ln w="12700">
            <a:solidFill>
              <a:srgbClr val="ADBACA"/>
            </a:solidFill>
            <a:miter lim="800000"/>
            <a:headEnd type="oval" w="med" len="med"/>
            <a:tailEnd type="triangle" w="med" len="med"/>
          </a:ln>
          <a:extLst>
            <a:ext uri="{909E8E84-426E-40dd-AFC4-6F175D3DCCD1}">
              <a14:hiddenFill xmlns:a14="http://schemas.microsoft.com/office/drawing/2010/main">
                <a:noFill/>
              </a14:hiddenFill>
            </a:ext>
          </a:extLst>
        </p:spPr>
      </p:cxnSp>
      <p:cxnSp>
        <p:nvCxnSpPr>
          <p:cNvPr id="36873" name="Straight Connector 17"/>
          <p:cNvCxnSpPr>
            <a:cxnSpLocks noChangeShapeType="1"/>
          </p:cNvCxnSpPr>
          <p:nvPr/>
        </p:nvCxnSpPr>
        <p:spPr bwMode="auto">
          <a:xfrm>
            <a:off x="2886075" y="3727450"/>
            <a:ext cx="1208088" cy="3175"/>
          </a:xfrm>
          <a:prstGeom prst="line">
            <a:avLst/>
          </a:prstGeom>
          <a:noFill/>
          <a:ln w="12700">
            <a:solidFill>
              <a:srgbClr val="ADBACA"/>
            </a:solidFill>
            <a:round/>
            <a:headEnd type="oval" w="med" len="med"/>
            <a:tailEnd type="triangle" w="med" len="med"/>
          </a:ln>
          <a:extLst>
            <a:ext uri="{909E8E84-426E-40dd-AFC4-6F175D3DCCD1}">
              <a14:hiddenFill xmlns:a14="http://schemas.microsoft.com/office/drawing/2010/main">
                <a:noFill/>
              </a14:hiddenFill>
            </a:ext>
          </a:extLst>
        </p:spPr>
      </p:cxnSp>
      <p:sp>
        <p:nvSpPr>
          <p:cNvPr id="36875" name="Freeform 6"/>
          <p:cNvSpPr>
            <a:spLocks/>
          </p:cNvSpPr>
          <p:nvPr/>
        </p:nvSpPr>
        <p:spPr bwMode="auto">
          <a:xfrm>
            <a:off x="9582035" y="4203645"/>
            <a:ext cx="200025" cy="71437"/>
          </a:xfrm>
          <a:custGeom>
            <a:avLst/>
            <a:gdLst>
              <a:gd name="T0" fmla="*/ 0 w 67"/>
              <a:gd name="T1" fmla="*/ 0 h 24"/>
              <a:gd name="T2" fmla="*/ 18 w 67"/>
              <a:gd name="T3" fmla="*/ 21 h 24"/>
              <a:gd name="T4" fmla="*/ 33 w 67"/>
              <a:gd name="T5" fmla="*/ 24 h 24"/>
              <a:gd name="T6" fmla="*/ 49 w 67"/>
              <a:gd name="T7" fmla="*/ 21 h 24"/>
              <a:gd name="T8" fmla="*/ 67 w 67"/>
              <a:gd name="T9" fmla="*/ 0 h 24"/>
              <a:gd name="T10" fmla="*/ 45 w 67"/>
              <a:gd name="T11" fmla="*/ 0 h 24"/>
              <a:gd name="T12" fmla="*/ 33 w 67"/>
              <a:gd name="T13" fmla="*/ 0 h 24"/>
              <a:gd name="T14" fmla="*/ 22 w 67"/>
              <a:gd name="T15" fmla="*/ 0 h 24"/>
              <a:gd name="T16" fmla="*/ 0 w 67"/>
              <a:gd name="T17" fmla="*/ 0 h 2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7"/>
              <a:gd name="T28" fmla="*/ 0 h 24"/>
              <a:gd name="T29" fmla="*/ 67 w 67"/>
              <a:gd name="T30" fmla="*/ 24 h 2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7" h="24">
                <a:moveTo>
                  <a:pt x="0" y="0"/>
                </a:moveTo>
                <a:cubicBezTo>
                  <a:pt x="0" y="9"/>
                  <a:pt x="7" y="17"/>
                  <a:pt x="18" y="21"/>
                </a:cubicBezTo>
                <a:cubicBezTo>
                  <a:pt x="23" y="23"/>
                  <a:pt x="28" y="24"/>
                  <a:pt x="33" y="24"/>
                </a:cubicBezTo>
                <a:cubicBezTo>
                  <a:pt x="39" y="24"/>
                  <a:pt x="44" y="23"/>
                  <a:pt x="49" y="21"/>
                </a:cubicBezTo>
                <a:cubicBezTo>
                  <a:pt x="60" y="17"/>
                  <a:pt x="67" y="9"/>
                  <a:pt x="67" y="0"/>
                </a:cubicBezTo>
                <a:cubicBezTo>
                  <a:pt x="45" y="0"/>
                  <a:pt x="45" y="0"/>
                  <a:pt x="45" y="0"/>
                </a:cubicBezTo>
                <a:cubicBezTo>
                  <a:pt x="33" y="0"/>
                  <a:pt x="33" y="0"/>
                  <a:pt x="33" y="0"/>
                </a:cubicBezTo>
                <a:cubicBezTo>
                  <a:pt x="22" y="0"/>
                  <a:pt x="22" y="0"/>
                  <a:pt x="22" y="0"/>
                </a:cubicBezTo>
                <a:lnTo>
                  <a:pt x="0" y="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6879" name="Freeform 13"/>
          <p:cNvSpPr>
            <a:spLocks/>
          </p:cNvSpPr>
          <p:nvPr/>
        </p:nvSpPr>
        <p:spPr bwMode="auto">
          <a:xfrm>
            <a:off x="9694393" y="3727395"/>
            <a:ext cx="392113" cy="476250"/>
          </a:xfrm>
          <a:custGeom>
            <a:avLst/>
            <a:gdLst>
              <a:gd name="T0" fmla="*/ 0 w 131"/>
              <a:gd name="T1" fmla="*/ 159 h 159"/>
              <a:gd name="T2" fmla="*/ 0 w 131"/>
              <a:gd name="T3" fmla="*/ 0 h 159"/>
              <a:gd name="T4" fmla="*/ 131 w 131"/>
              <a:gd name="T5" fmla="*/ 0 h 159"/>
              <a:gd name="T6" fmla="*/ 122 w 131"/>
              <a:gd name="T7" fmla="*/ 47 h 159"/>
              <a:gd name="T8" fmla="*/ 114 w 131"/>
              <a:gd name="T9" fmla="*/ 77 h 159"/>
              <a:gd name="T10" fmla="*/ 114 w 131"/>
              <a:gd name="T11" fmla="*/ 77 h 159"/>
              <a:gd name="T12" fmla="*/ 77 w 131"/>
              <a:gd name="T13" fmla="*/ 119 h 159"/>
              <a:gd name="T14" fmla="*/ 83 w 131"/>
              <a:gd name="T15" fmla="*/ 130 h 159"/>
              <a:gd name="T16" fmla="*/ 70 w 131"/>
              <a:gd name="T17" fmla="*/ 143 h 159"/>
              <a:gd name="T18" fmla="*/ 62 w 131"/>
              <a:gd name="T19" fmla="*/ 143 h 159"/>
              <a:gd name="T20" fmla="*/ 62 w 131"/>
              <a:gd name="T21" fmla="*/ 146 h 159"/>
              <a:gd name="T22" fmla="*/ 49 w 131"/>
              <a:gd name="T23" fmla="*/ 159 h 159"/>
              <a:gd name="T24" fmla="*/ 34 w 131"/>
              <a:gd name="T25" fmla="*/ 159 h 159"/>
              <a:gd name="T26" fmla="*/ 12 w 131"/>
              <a:gd name="T27" fmla="*/ 159 h 159"/>
              <a:gd name="T28" fmla="*/ 0 w 131"/>
              <a:gd name="T29" fmla="*/ 159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1"/>
              <a:gd name="T46" fmla="*/ 0 h 159"/>
              <a:gd name="T47" fmla="*/ 131 w 13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1" h="159">
                <a:moveTo>
                  <a:pt x="0" y="159"/>
                </a:moveTo>
                <a:cubicBezTo>
                  <a:pt x="0" y="0"/>
                  <a:pt x="0" y="0"/>
                  <a:pt x="0" y="0"/>
                </a:cubicBezTo>
                <a:cubicBezTo>
                  <a:pt x="131" y="0"/>
                  <a:pt x="131" y="0"/>
                  <a:pt x="131" y="0"/>
                </a:cubicBezTo>
                <a:cubicBezTo>
                  <a:pt x="129" y="17"/>
                  <a:pt x="126" y="33"/>
                  <a:pt x="122" y="47"/>
                </a:cubicBezTo>
                <a:cubicBezTo>
                  <a:pt x="119" y="58"/>
                  <a:pt x="116" y="67"/>
                  <a:pt x="114" y="77"/>
                </a:cubicBezTo>
                <a:cubicBezTo>
                  <a:pt x="114" y="77"/>
                  <a:pt x="114" y="77"/>
                  <a:pt x="114" y="77"/>
                </a:cubicBezTo>
                <a:cubicBezTo>
                  <a:pt x="104" y="100"/>
                  <a:pt x="92" y="115"/>
                  <a:pt x="77" y="119"/>
                </a:cubicBezTo>
                <a:cubicBezTo>
                  <a:pt x="80" y="121"/>
                  <a:pt x="83" y="126"/>
                  <a:pt x="83" y="130"/>
                </a:cubicBezTo>
                <a:cubicBezTo>
                  <a:pt x="83" y="137"/>
                  <a:pt x="77" y="143"/>
                  <a:pt x="70" y="143"/>
                </a:cubicBezTo>
                <a:cubicBezTo>
                  <a:pt x="62" y="143"/>
                  <a:pt x="62" y="143"/>
                  <a:pt x="62" y="143"/>
                </a:cubicBezTo>
                <a:cubicBezTo>
                  <a:pt x="62" y="144"/>
                  <a:pt x="62" y="145"/>
                  <a:pt x="62" y="146"/>
                </a:cubicBezTo>
                <a:cubicBezTo>
                  <a:pt x="62" y="153"/>
                  <a:pt x="56" y="159"/>
                  <a:pt x="49" y="159"/>
                </a:cubicBezTo>
                <a:cubicBezTo>
                  <a:pt x="34" y="159"/>
                  <a:pt x="34" y="159"/>
                  <a:pt x="34" y="159"/>
                </a:cubicBezTo>
                <a:cubicBezTo>
                  <a:pt x="12" y="159"/>
                  <a:pt x="12" y="159"/>
                  <a:pt x="12" y="159"/>
                </a:cubicBezTo>
                <a:lnTo>
                  <a:pt x="0" y="159"/>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6880" name="Freeform 12"/>
          <p:cNvSpPr>
            <a:spLocks/>
          </p:cNvSpPr>
          <p:nvPr/>
        </p:nvSpPr>
        <p:spPr bwMode="auto">
          <a:xfrm>
            <a:off x="9694393" y="3204938"/>
            <a:ext cx="417513" cy="479425"/>
          </a:xfrm>
          <a:custGeom>
            <a:avLst/>
            <a:gdLst>
              <a:gd name="T0" fmla="*/ 0 w 139"/>
              <a:gd name="T1" fmla="*/ 160 h 160"/>
              <a:gd name="T2" fmla="*/ 0 w 139"/>
              <a:gd name="T3" fmla="*/ 0 h 160"/>
              <a:gd name="T4" fmla="*/ 0 w 139"/>
              <a:gd name="T5" fmla="*/ 0 h 160"/>
              <a:gd name="T6" fmla="*/ 115 w 139"/>
              <a:gd name="T7" fmla="*/ 0 h 160"/>
              <a:gd name="T8" fmla="*/ 137 w 139"/>
              <a:gd name="T9" fmla="*/ 0 h 160"/>
              <a:gd name="T10" fmla="*/ 138 w 139"/>
              <a:gd name="T11" fmla="*/ 0 h 160"/>
              <a:gd name="T12" fmla="*/ 139 w 139"/>
              <a:gd name="T13" fmla="*/ 26 h 160"/>
              <a:gd name="T14" fmla="*/ 131 w 139"/>
              <a:gd name="T15" fmla="*/ 160 h 160"/>
              <a:gd name="T16" fmla="*/ 0 w 139"/>
              <a:gd name="T17" fmla="*/ 160 h 16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39"/>
              <a:gd name="T28" fmla="*/ 0 h 160"/>
              <a:gd name="T29" fmla="*/ 139 w 139"/>
              <a:gd name="T30" fmla="*/ 160 h 16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39" h="160">
                <a:moveTo>
                  <a:pt x="0" y="160"/>
                </a:moveTo>
                <a:cubicBezTo>
                  <a:pt x="0" y="0"/>
                  <a:pt x="0" y="0"/>
                  <a:pt x="0" y="0"/>
                </a:cubicBezTo>
                <a:cubicBezTo>
                  <a:pt x="0" y="0"/>
                  <a:pt x="0" y="0"/>
                  <a:pt x="0" y="0"/>
                </a:cubicBezTo>
                <a:cubicBezTo>
                  <a:pt x="115" y="0"/>
                  <a:pt x="115" y="0"/>
                  <a:pt x="115" y="0"/>
                </a:cubicBezTo>
                <a:cubicBezTo>
                  <a:pt x="129" y="0"/>
                  <a:pt x="135" y="0"/>
                  <a:pt x="137" y="0"/>
                </a:cubicBezTo>
                <a:cubicBezTo>
                  <a:pt x="138" y="0"/>
                  <a:pt x="138" y="0"/>
                  <a:pt x="138" y="0"/>
                </a:cubicBezTo>
                <a:cubicBezTo>
                  <a:pt x="139" y="26"/>
                  <a:pt x="139" y="26"/>
                  <a:pt x="139" y="26"/>
                </a:cubicBezTo>
                <a:cubicBezTo>
                  <a:pt x="139" y="57"/>
                  <a:pt x="138" y="110"/>
                  <a:pt x="131" y="160"/>
                </a:cubicBezTo>
                <a:lnTo>
                  <a:pt x="0" y="16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6881" name="Freeform 9"/>
          <p:cNvSpPr>
            <a:spLocks/>
          </p:cNvSpPr>
          <p:nvPr/>
        </p:nvSpPr>
        <p:spPr bwMode="auto">
          <a:xfrm>
            <a:off x="9249369" y="3204938"/>
            <a:ext cx="412750" cy="479425"/>
          </a:xfrm>
          <a:custGeom>
            <a:avLst/>
            <a:gdLst>
              <a:gd name="T0" fmla="*/ 138 w 138"/>
              <a:gd name="T1" fmla="*/ 160 h 160"/>
              <a:gd name="T2" fmla="*/ 138 w 138"/>
              <a:gd name="T3" fmla="*/ 0 h 160"/>
              <a:gd name="T4" fmla="*/ 138 w 138"/>
              <a:gd name="T5" fmla="*/ 0 h 160"/>
              <a:gd name="T6" fmla="*/ 24 w 138"/>
              <a:gd name="T7" fmla="*/ 0 h 160"/>
              <a:gd name="T8" fmla="*/ 2 w 138"/>
              <a:gd name="T9" fmla="*/ 0 h 160"/>
              <a:gd name="T10" fmla="*/ 0 w 138"/>
              <a:gd name="T11" fmla="*/ 0 h 160"/>
              <a:gd name="T12" fmla="*/ 0 w 138"/>
              <a:gd name="T13" fmla="*/ 26 h 160"/>
              <a:gd name="T14" fmla="*/ 8 w 138"/>
              <a:gd name="T15" fmla="*/ 160 h 160"/>
              <a:gd name="T16" fmla="*/ 138 w 138"/>
              <a:gd name="T17" fmla="*/ 160 h 16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38"/>
              <a:gd name="T28" fmla="*/ 0 h 160"/>
              <a:gd name="T29" fmla="*/ 138 w 138"/>
              <a:gd name="T30" fmla="*/ 160 h 16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38" h="160">
                <a:moveTo>
                  <a:pt x="138" y="160"/>
                </a:moveTo>
                <a:cubicBezTo>
                  <a:pt x="138" y="0"/>
                  <a:pt x="138" y="0"/>
                  <a:pt x="138" y="0"/>
                </a:cubicBezTo>
                <a:cubicBezTo>
                  <a:pt x="138" y="0"/>
                  <a:pt x="138" y="0"/>
                  <a:pt x="138" y="0"/>
                </a:cubicBezTo>
                <a:cubicBezTo>
                  <a:pt x="24" y="0"/>
                  <a:pt x="24" y="0"/>
                  <a:pt x="24" y="0"/>
                </a:cubicBezTo>
                <a:cubicBezTo>
                  <a:pt x="10" y="0"/>
                  <a:pt x="4" y="0"/>
                  <a:pt x="2" y="0"/>
                </a:cubicBezTo>
                <a:cubicBezTo>
                  <a:pt x="0" y="0"/>
                  <a:pt x="0" y="0"/>
                  <a:pt x="0" y="0"/>
                </a:cubicBezTo>
                <a:cubicBezTo>
                  <a:pt x="0" y="26"/>
                  <a:pt x="0" y="26"/>
                  <a:pt x="0" y="26"/>
                </a:cubicBezTo>
                <a:cubicBezTo>
                  <a:pt x="0" y="57"/>
                  <a:pt x="1" y="110"/>
                  <a:pt x="8" y="160"/>
                </a:cubicBezTo>
                <a:lnTo>
                  <a:pt x="138" y="16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6882" name="Freeform 10"/>
          <p:cNvSpPr>
            <a:spLocks/>
          </p:cNvSpPr>
          <p:nvPr/>
        </p:nvSpPr>
        <p:spPr bwMode="auto">
          <a:xfrm>
            <a:off x="9273182" y="3727395"/>
            <a:ext cx="388937" cy="476250"/>
          </a:xfrm>
          <a:custGeom>
            <a:avLst/>
            <a:gdLst>
              <a:gd name="T0" fmla="*/ 130 w 130"/>
              <a:gd name="T1" fmla="*/ 159 h 159"/>
              <a:gd name="T2" fmla="*/ 130 w 130"/>
              <a:gd name="T3" fmla="*/ 0 h 159"/>
              <a:gd name="T4" fmla="*/ 0 w 130"/>
              <a:gd name="T5" fmla="*/ 0 h 159"/>
              <a:gd name="T6" fmla="*/ 9 w 130"/>
              <a:gd name="T7" fmla="*/ 47 h 159"/>
              <a:gd name="T8" fmla="*/ 17 w 130"/>
              <a:gd name="T9" fmla="*/ 77 h 159"/>
              <a:gd name="T10" fmla="*/ 17 w 130"/>
              <a:gd name="T11" fmla="*/ 77 h 159"/>
              <a:gd name="T12" fmla="*/ 54 w 130"/>
              <a:gd name="T13" fmla="*/ 119 h 159"/>
              <a:gd name="T14" fmla="*/ 48 w 130"/>
              <a:gd name="T15" fmla="*/ 130 h 159"/>
              <a:gd name="T16" fmla="*/ 61 w 130"/>
              <a:gd name="T17" fmla="*/ 143 h 159"/>
              <a:gd name="T18" fmla="*/ 69 w 130"/>
              <a:gd name="T19" fmla="*/ 143 h 159"/>
              <a:gd name="T20" fmla="*/ 69 w 130"/>
              <a:gd name="T21" fmla="*/ 146 h 159"/>
              <a:gd name="T22" fmla="*/ 82 w 130"/>
              <a:gd name="T23" fmla="*/ 159 h 159"/>
              <a:gd name="T24" fmla="*/ 97 w 130"/>
              <a:gd name="T25" fmla="*/ 159 h 159"/>
              <a:gd name="T26" fmla="*/ 118 w 130"/>
              <a:gd name="T27" fmla="*/ 159 h 159"/>
              <a:gd name="T28" fmla="*/ 130 w 130"/>
              <a:gd name="T29" fmla="*/ 159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0"/>
              <a:gd name="T46" fmla="*/ 0 h 159"/>
              <a:gd name="T47" fmla="*/ 130 w 13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0" h="159">
                <a:moveTo>
                  <a:pt x="130" y="159"/>
                </a:moveTo>
                <a:cubicBezTo>
                  <a:pt x="130" y="0"/>
                  <a:pt x="130" y="0"/>
                  <a:pt x="130" y="0"/>
                </a:cubicBezTo>
                <a:cubicBezTo>
                  <a:pt x="0" y="0"/>
                  <a:pt x="0" y="0"/>
                  <a:pt x="0" y="0"/>
                </a:cubicBezTo>
                <a:cubicBezTo>
                  <a:pt x="2" y="17"/>
                  <a:pt x="5" y="33"/>
                  <a:pt x="9" y="47"/>
                </a:cubicBezTo>
                <a:cubicBezTo>
                  <a:pt x="12" y="58"/>
                  <a:pt x="15" y="67"/>
                  <a:pt x="17" y="77"/>
                </a:cubicBezTo>
                <a:cubicBezTo>
                  <a:pt x="17" y="77"/>
                  <a:pt x="17" y="77"/>
                  <a:pt x="17" y="77"/>
                </a:cubicBezTo>
                <a:cubicBezTo>
                  <a:pt x="27" y="100"/>
                  <a:pt x="39" y="115"/>
                  <a:pt x="54" y="119"/>
                </a:cubicBezTo>
                <a:cubicBezTo>
                  <a:pt x="51" y="121"/>
                  <a:pt x="48" y="126"/>
                  <a:pt x="48" y="130"/>
                </a:cubicBezTo>
                <a:cubicBezTo>
                  <a:pt x="48" y="137"/>
                  <a:pt x="54" y="143"/>
                  <a:pt x="61" y="143"/>
                </a:cubicBezTo>
                <a:cubicBezTo>
                  <a:pt x="69" y="143"/>
                  <a:pt x="69" y="143"/>
                  <a:pt x="69" y="143"/>
                </a:cubicBezTo>
                <a:cubicBezTo>
                  <a:pt x="69" y="144"/>
                  <a:pt x="69" y="145"/>
                  <a:pt x="69" y="146"/>
                </a:cubicBezTo>
                <a:cubicBezTo>
                  <a:pt x="69" y="153"/>
                  <a:pt x="74" y="159"/>
                  <a:pt x="82" y="159"/>
                </a:cubicBezTo>
                <a:cubicBezTo>
                  <a:pt x="97" y="159"/>
                  <a:pt x="97" y="159"/>
                  <a:pt x="97" y="159"/>
                </a:cubicBezTo>
                <a:cubicBezTo>
                  <a:pt x="118" y="159"/>
                  <a:pt x="118" y="159"/>
                  <a:pt x="118" y="159"/>
                </a:cubicBezTo>
                <a:lnTo>
                  <a:pt x="130" y="159"/>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6883" name="Shape 1033"/>
          <p:cNvSpPr>
            <a:spLocks/>
          </p:cNvSpPr>
          <p:nvPr/>
        </p:nvSpPr>
        <p:spPr bwMode="auto">
          <a:xfrm>
            <a:off x="1597025" y="2476500"/>
            <a:ext cx="736600" cy="2609850"/>
          </a:xfrm>
          <a:custGeom>
            <a:avLst/>
            <a:gdLst>
              <a:gd name="T0" fmla="*/ 8563 w 20942"/>
              <a:gd name="T1" fmla="*/ 0 h 21597"/>
              <a:gd name="T2" fmla="*/ 12311 w 20942"/>
              <a:gd name="T3" fmla="*/ 1065 h 21597"/>
              <a:gd name="T4" fmla="*/ 11954 w 20942"/>
              <a:gd name="T5" fmla="*/ 2193 h 21597"/>
              <a:gd name="T6" fmla="*/ 11537 w 20942"/>
              <a:gd name="T7" fmla="*/ 2367 h 21597"/>
              <a:gd name="T8" fmla="*/ 11121 w 20942"/>
              <a:gd name="T9" fmla="*/ 2905 h 21597"/>
              <a:gd name="T10" fmla="*/ 10526 w 20942"/>
              <a:gd name="T11" fmla="*/ 3182 h 21597"/>
              <a:gd name="T12" fmla="*/ 11240 w 20942"/>
              <a:gd name="T13" fmla="*/ 3564 h 21597"/>
              <a:gd name="T14" fmla="*/ 14393 w 20942"/>
              <a:gd name="T15" fmla="*/ 3963 h 21597"/>
              <a:gd name="T16" fmla="*/ 16654 w 20942"/>
              <a:gd name="T17" fmla="*/ 4588 h 21597"/>
              <a:gd name="T18" fmla="*/ 18975 w 20942"/>
              <a:gd name="T19" fmla="*/ 5664 h 21597"/>
              <a:gd name="T20" fmla="*/ 20879 w 20942"/>
              <a:gd name="T21" fmla="*/ 6878 h 21597"/>
              <a:gd name="T22" fmla="*/ 17190 w 20942"/>
              <a:gd name="T23" fmla="*/ 7486 h 21597"/>
              <a:gd name="T24" fmla="*/ 15524 w 20942"/>
              <a:gd name="T25" fmla="*/ 7277 h 21597"/>
              <a:gd name="T26" fmla="*/ 16654 w 20942"/>
              <a:gd name="T27" fmla="*/ 9255 h 21597"/>
              <a:gd name="T28" fmla="*/ 17428 w 20942"/>
              <a:gd name="T29" fmla="*/ 11286 h 21597"/>
              <a:gd name="T30" fmla="*/ 16119 w 20942"/>
              <a:gd name="T31" fmla="*/ 11477 h 21597"/>
              <a:gd name="T32" fmla="*/ 15107 w 20942"/>
              <a:gd name="T33" fmla="*/ 14083 h 21597"/>
              <a:gd name="T34" fmla="*/ 13838 w 20942"/>
              <a:gd name="T35" fmla="*/ 16560 h 21597"/>
              <a:gd name="T36" fmla="*/ 13673 w 20942"/>
              <a:gd name="T37" fmla="*/ 18111 h 21597"/>
              <a:gd name="T38" fmla="*/ 16141 w 20942"/>
              <a:gd name="T39" fmla="*/ 19118 h 21597"/>
              <a:gd name="T40" fmla="*/ 19047 w 20942"/>
              <a:gd name="T41" fmla="*/ 19310 h 21597"/>
              <a:gd name="T42" fmla="*/ 18718 w 20942"/>
              <a:gd name="T43" fmla="*/ 19678 h 21597"/>
              <a:gd name="T44" fmla="*/ 14112 w 20942"/>
              <a:gd name="T45" fmla="*/ 19566 h 21597"/>
              <a:gd name="T46" fmla="*/ 12412 w 20942"/>
              <a:gd name="T47" fmla="*/ 19358 h 21597"/>
              <a:gd name="T48" fmla="*/ 11261 w 20942"/>
              <a:gd name="T49" fmla="*/ 19598 h 21597"/>
              <a:gd name="T50" fmla="*/ 9451 w 20942"/>
              <a:gd name="T51" fmla="*/ 19294 h 21597"/>
              <a:gd name="T52" fmla="*/ 9232 w 20942"/>
              <a:gd name="T53" fmla="*/ 18463 h 21597"/>
              <a:gd name="T54" fmla="*/ 9561 w 20942"/>
              <a:gd name="T55" fmla="*/ 17503 h 21597"/>
              <a:gd name="T56" fmla="*/ 8958 w 20942"/>
              <a:gd name="T57" fmla="*/ 16112 h 21597"/>
              <a:gd name="T58" fmla="*/ 8958 w 20942"/>
              <a:gd name="T59" fmla="*/ 15009 h 21597"/>
              <a:gd name="T60" fmla="*/ 9341 w 20942"/>
              <a:gd name="T61" fmla="*/ 13953 h 21597"/>
              <a:gd name="T62" fmla="*/ 9287 w 20942"/>
              <a:gd name="T63" fmla="*/ 13234 h 21597"/>
              <a:gd name="T64" fmla="*/ 7971 w 20942"/>
              <a:gd name="T65" fmla="*/ 15217 h 21597"/>
              <a:gd name="T66" fmla="*/ 7258 w 20942"/>
              <a:gd name="T67" fmla="*/ 17567 h 21597"/>
              <a:gd name="T68" fmla="*/ 6052 w 20942"/>
              <a:gd name="T69" fmla="*/ 19022 h 21597"/>
              <a:gd name="T70" fmla="*/ 5558 w 20942"/>
              <a:gd name="T71" fmla="*/ 19662 h 21597"/>
              <a:gd name="T72" fmla="*/ 6216 w 20942"/>
              <a:gd name="T73" fmla="*/ 20462 h 21597"/>
              <a:gd name="T74" fmla="*/ 5723 w 20942"/>
              <a:gd name="T75" fmla="*/ 21597 h 21597"/>
              <a:gd name="T76" fmla="*/ 2268 w 20942"/>
              <a:gd name="T77" fmla="*/ 20909 h 21597"/>
              <a:gd name="T78" fmla="*/ 1994 w 20942"/>
              <a:gd name="T79" fmla="*/ 19790 h 21597"/>
              <a:gd name="T80" fmla="*/ 1555 w 20942"/>
              <a:gd name="T81" fmla="*/ 18927 h 21597"/>
              <a:gd name="T82" fmla="*/ 1555 w 20942"/>
              <a:gd name="T83" fmla="*/ 17695 h 21597"/>
              <a:gd name="T84" fmla="*/ 2213 w 20942"/>
              <a:gd name="T85" fmla="*/ 15552 h 21597"/>
              <a:gd name="T86" fmla="*/ 2981 w 20942"/>
              <a:gd name="T87" fmla="*/ 12978 h 21597"/>
              <a:gd name="T88" fmla="*/ 3090 w 20942"/>
              <a:gd name="T89" fmla="*/ 11603 h 21597"/>
              <a:gd name="T90" fmla="*/ 733 w 20942"/>
              <a:gd name="T91" fmla="*/ 11331 h 21597"/>
              <a:gd name="T92" fmla="*/ 1610 w 20942"/>
              <a:gd name="T93" fmla="*/ 9716 h 21597"/>
              <a:gd name="T94" fmla="*/ 2871 w 20942"/>
              <a:gd name="T95" fmla="*/ 8053 h 21597"/>
              <a:gd name="T96" fmla="*/ 2487 w 20942"/>
              <a:gd name="T97" fmla="*/ 6933 h 21597"/>
              <a:gd name="T98" fmla="*/ 513 w 20942"/>
              <a:gd name="T99" fmla="*/ 5494 h 21597"/>
              <a:gd name="T100" fmla="*/ 404 w 20942"/>
              <a:gd name="T101" fmla="*/ 3911 h 21597"/>
              <a:gd name="T102" fmla="*/ 3748 w 20942"/>
              <a:gd name="T103" fmla="*/ 3559 h 21597"/>
              <a:gd name="T104" fmla="*/ 5503 w 20942"/>
              <a:gd name="T105" fmla="*/ 2983 h 21597"/>
              <a:gd name="T106" fmla="*/ 6106 w 20942"/>
              <a:gd name="T107" fmla="*/ 2744 h 21597"/>
              <a:gd name="T108" fmla="*/ 5942 w 20942"/>
              <a:gd name="T109" fmla="*/ 2392 h 21597"/>
              <a:gd name="T110" fmla="*/ 5010 w 20942"/>
              <a:gd name="T111" fmla="*/ 2024 h 21597"/>
              <a:gd name="T112" fmla="*/ 4900 w 20942"/>
              <a:gd name="T113" fmla="*/ 857 h 21597"/>
              <a:gd name="T114" fmla="*/ 8563 w 20942"/>
              <a:gd name="T115" fmla="*/ 0 h 2159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0942"/>
              <a:gd name="T175" fmla="*/ 0 h 21597"/>
              <a:gd name="T176" fmla="*/ 20942 w 20942"/>
              <a:gd name="T177" fmla="*/ 21597 h 2159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0942" h="21597" extrusionOk="0">
                <a:moveTo>
                  <a:pt x="8563" y="0"/>
                </a:moveTo>
                <a:cubicBezTo>
                  <a:pt x="10027" y="-3"/>
                  <a:pt x="12311" y="423"/>
                  <a:pt x="12311" y="1065"/>
                </a:cubicBezTo>
                <a:cubicBezTo>
                  <a:pt x="12311" y="1707"/>
                  <a:pt x="12132" y="1985"/>
                  <a:pt x="11954" y="2193"/>
                </a:cubicBezTo>
                <a:cubicBezTo>
                  <a:pt x="11775" y="2401"/>
                  <a:pt x="11537" y="2367"/>
                  <a:pt x="11537" y="2367"/>
                </a:cubicBezTo>
                <a:cubicBezTo>
                  <a:pt x="11537" y="2367"/>
                  <a:pt x="11597" y="2801"/>
                  <a:pt x="11121" y="2905"/>
                </a:cubicBezTo>
                <a:cubicBezTo>
                  <a:pt x="10645" y="3009"/>
                  <a:pt x="10526" y="3043"/>
                  <a:pt x="10526" y="3182"/>
                </a:cubicBezTo>
                <a:cubicBezTo>
                  <a:pt x="10526" y="3321"/>
                  <a:pt x="10823" y="3425"/>
                  <a:pt x="11240" y="3564"/>
                </a:cubicBezTo>
                <a:cubicBezTo>
                  <a:pt x="11656" y="3703"/>
                  <a:pt x="13442" y="3859"/>
                  <a:pt x="14393" y="3963"/>
                </a:cubicBezTo>
                <a:cubicBezTo>
                  <a:pt x="15346" y="4067"/>
                  <a:pt x="16119" y="4241"/>
                  <a:pt x="16654" y="4588"/>
                </a:cubicBezTo>
                <a:cubicBezTo>
                  <a:pt x="17190" y="4935"/>
                  <a:pt x="17963" y="5369"/>
                  <a:pt x="18975" y="5664"/>
                </a:cubicBezTo>
                <a:cubicBezTo>
                  <a:pt x="19986" y="5959"/>
                  <a:pt x="21236" y="6427"/>
                  <a:pt x="20879" y="6878"/>
                </a:cubicBezTo>
                <a:cubicBezTo>
                  <a:pt x="20522" y="7329"/>
                  <a:pt x="18380" y="7676"/>
                  <a:pt x="17190" y="7486"/>
                </a:cubicBezTo>
                <a:cubicBezTo>
                  <a:pt x="16000" y="7295"/>
                  <a:pt x="15524" y="7277"/>
                  <a:pt x="15524" y="7277"/>
                </a:cubicBezTo>
                <a:cubicBezTo>
                  <a:pt x="15524" y="7277"/>
                  <a:pt x="16297" y="8266"/>
                  <a:pt x="16654" y="9255"/>
                </a:cubicBezTo>
                <a:cubicBezTo>
                  <a:pt x="17011" y="10245"/>
                  <a:pt x="17963" y="11199"/>
                  <a:pt x="17428" y="11286"/>
                </a:cubicBezTo>
                <a:cubicBezTo>
                  <a:pt x="16893" y="11372"/>
                  <a:pt x="16119" y="11477"/>
                  <a:pt x="16119" y="11477"/>
                </a:cubicBezTo>
                <a:cubicBezTo>
                  <a:pt x="16119" y="11477"/>
                  <a:pt x="15958" y="12874"/>
                  <a:pt x="15107" y="14083"/>
                </a:cubicBezTo>
                <a:cubicBezTo>
                  <a:pt x="14257" y="15292"/>
                  <a:pt x="13947" y="15840"/>
                  <a:pt x="13838" y="16560"/>
                </a:cubicBezTo>
                <a:cubicBezTo>
                  <a:pt x="13728" y="17279"/>
                  <a:pt x="13454" y="17807"/>
                  <a:pt x="13673" y="18111"/>
                </a:cubicBezTo>
                <a:cubicBezTo>
                  <a:pt x="13893" y="18415"/>
                  <a:pt x="15318" y="19006"/>
                  <a:pt x="16141" y="19118"/>
                </a:cubicBezTo>
                <a:cubicBezTo>
                  <a:pt x="16963" y="19230"/>
                  <a:pt x="18444" y="19230"/>
                  <a:pt x="19047" y="19310"/>
                </a:cubicBezTo>
                <a:cubicBezTo>
                  <a:pt x="19650" y="19390"/>
                  <a:pt x="20089" y="19614"/>
                  <a:pt x="18718" y="19678"/>
                </a:cubicBezTo>
                <a:cubicBezTo>
                  <a:pt x="17347" y="19742"/>
                  <a:pt x="14770" y="19630"/>
                  <a:pt x="14112" y="19566"/>
                </a:cubicBezTo>
                <a:cubicBezTo>
                  <a:pt x="13454" y="19502"/>
                  <a:pt x="12412" y="19358"/>
                  <a:pt x="12412" y="19358"/>
                </a:cubicBezTo>
                <a:cubicBezTo>
                  <a:pt x="12412" y="19358"/>
                  <a:pt x="12741" y="19598"/>
                  <a:pt x="11261" y="19598"/>
                </a:cubicBezTo>
                <a:cubicBezTo>
                  <a:pt x="9780" y="19598"/>
                  <a:pt x="9506" y="19566"/>
                  <a:pt x="9451" y="19294"/>
                </a:cubicBezTo>
                <a:cubicBezTo>
                  <a:pt x="9397" y="19022"/>
                  <a:pt x="9451" y="18655"/>
                  <a:pt x="9232" y="18463"/>
                </a:cubicBezTo>
                <a:cubicBezTo>
                  <a:pt x="9012" y="18271"/>
                  <a:pt x="10109" y="17775"/>
                  <a:pt x="9561" y="17503"/>
                </a:cubicBezTo>
                <a:cubicBezTo>
                  <a:pt x="9012" y="17231"/>
                  <a:pt x="8464" y="16528"/>
                  <a:pt x="8958" y="16112"/>
                </a:cubicBezTo>
                <a:cubicBezTo>
                  <a:pt x="9451" y="15696"/>
                  <a:pt x="8793" y="15281"/>
                  <a:pt x="8958" y="15009"/>
                </a:cubicBezTo>
                <a:cubicBezTo>
                  <a:pt x="9122" y="14737"/>
                  <a:pt x="9341" y="14369"/>
                  <a:pt x="9341" y="13953"/>
                </a:cubicBezTo>
                <a:cubicBezTo>
                  <a:pt x="9341" y="13538"/>
                  <a:pt x="9287" y="13234"/>
                  <a:pt x="9287" y="13234"/>
                </a:cubicBezTo>
                <a:cubicBezTo>
                  <a:pt x="9287" y="13234"/>
                  <a:pt x="8245" y="14801"/>
                  <a:pt x="7971" y="15217"/>
                </a:cubicBezTo>
                <a:cubicBezTo>
                  <a:pt x="7696" y="15632"/>
                  <a:pt x="7258" y="17119"/>
                  <a:pt x="7258" y="17567"/>
                </a:cubicBezTo>
                <a:cubicBezTo>
                  <a:pt x="7258" y="18015"/>
                  <a:pt x="6107" y="18623"/>
                  <a:pt x="6052" y="19022"/>
                </a:cubicBezTo>
                <a:cubicBezTo>
                  <a:pt x="5997" y="19422"/>
                  <a:pt x="5942" y="19662"/>
                  <a:pt x="5558" y="19662"/>
                </a:cubicBezTo>
                <a:cubicBezTo>
                  <a:pt x="5174" y="19662"/>
                  <a:pt x="5942" y="20110"/>
                  <a:pt x="6216" y="20462"/>
                </a:cubicBezTo>
                <a:cubicBezTo>
                  <a:pt x="6490" y="20813"/>
                  <a:pt x="7313" y="21597"/>
                  <a:pt x="5723" y="21597"/>
                </a:cubicBezTo>
                <a:cubicBezTo>
                  <a:pt x="4132" y="21597"/>
                  <a:pt x="2323" y="21405"/>
                  <a:pt x="2268" y="20909"/>
                </a:cubicBezTo>
                <a:cubicBezTo>
                  <a:pt x="2213" y="20414"/>
                  <a:pt x="2432" y="19982"/>
                  <a:pt x="1994" y="19790"/>
                </a:cubicBezTo>
                <a:cubicBezTo>
                  <a:pt x="1555" y="19598"/>
                  <a:pt x="1500" y="19182"/>
                  <a:pt x="1555" y="18927"/>
                </a:cubicBezTo>
                <a:cubicBezTo>
                  <a:pt x="1610" y="18671"/>
                  <a:pt x="1336" y="18239"/>
                  <a:pt x="1555" y="17695"/>
                </a:cubicBezTo>
                <a:cubicBezTo>
                  <a:pt x="1775" y="17152"/>
                  <a:pt x="1775" y="16240"/>
                  <a:pt x="2213" y="15552"/>
                </a:cubicBezTo>
                <a:cubicBezTo>
                  <a:pt x="2652" y="14865"/>
                  <a:pt x="2761" y="13809"/>
                  <a:pt x="2981" y="12978"/>
                </a:cubicBezTo>
                <a:cubicBezTo>
                  <a:pt x="3200" y="12146"/>
                  <a:pt x="3365" y="11730"/>
                  <a:pt x="3090" y="11603"/>
                </a:cubicBezTo>
                <a:cubicBezTo>
                  <a:pt x="2816" y="11475"/>
                  <a:pt x="1172" y="11363"/>
                  <a:pt x="733" y="11331"/>
                </a:cubicBezTo>
                <a:cubicBezTo>
                  <a:pt x="294" y="11299"/>
                  <a:pt x="1281" y="10435"/>
                  <a:pt x="1610" y="9716"/>
                </a:cubicBezTo>
                <a:cubicBezTo>
                  <a:pt x="1939" y="8996"/>
                  <a:pt x="2542" y="8564"/>
                  <a:pt x="2871" y="8053"/>
                </a:cubicBezTo>
                <a:cubicBezTo>
                  <a:pt x="3200" y="7541"/>
                  <a:pt x="3200" y="7301"/>
                  <a:pt x="2487" y="6933"/>
                </a:cubicBezTo>
                <a:cubicBezTo>
                  <a:pt x="1775" y="6565"/>
                  <a:pt x="897" y="6326"/>
                  <a:pt x="513" y="5494"/>
                </a:cubicBezTo>
                <a:cubicBezTo>
                  <a:pt x="130" y="4663"/>
                  <a:pt x="-364" y="4119"/>
                  <a:pt x="404" y="3911"/>
                </a:cubicBezTo>
                <a:cubicBezTo>
                  <a:pt x="1172" y="3703"/>
                  <a:pt x="2652" y="3815"/>
                  <a:pt x="3748" y="3559"/>
                </a:cubicBezTo>
                <a:cubicBezTo>
                  <a:pt x="4845" y="3303"/>
                  <a:pt x="5010" y="3015"/>
                  <a:pt x="5503" y="2983"/>
                </a:cubicBezTo>
                <a:cubicBezTo>
                  <a:pt x="5997" y="2951"/>
                  <a:pt x="6106" y="2920"/>
                  <a:pt x="6106" y="2744"/>
                </a:cubicBezTo>
                <a:cubicBezTo>
                  <a:pt x="6106" y="2568"/>
                  <a:pt x="5942" y="2392"/>
                  <a:pt x="5942" y="2392"/>
                </a:cubicBezTo>
                <a:cubicBezTo>
                  <a:pt x="5942" y="2392"/>
                  <a:pt x="5174" y="2248"/>
                  <a:pt x="5010" y="2024"/>
                </a:cubicBezTo>
                <a:cubicBezTo>
                  <a:pt x="4845" y="1800"/>
                  <a:pt x="4681" y="1240"/>
                  <a:pt x="4900" y="857"/>
                </a:cubicBezTo>
                <a:cubicBezTo>
                  <a:pt x="5119" y="473"/>
                  <a:pt x="6318" y="5"/>
                  <a:pt x="8563" y="0"/>
                </a:cubicBezTo>
                <a:close/>
              </a:path>
            </a:pathLst>
          </a:cu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lIns="38100" tIns="38100" rIns="38100" bIns="3810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6884" name="Shape 1034"/>
          <p:cNvSpPr>
            <a:spLocks/>
          </p:cNvSpPr>
          <p:nvPr/>
        </p:nvSpPr>
        <p:spPr bwMode="auto">
          <a:xfrm>
            <a:off x="1793875" y="2811463"/>
            <a:ext cx="190500" cy="146050"/>
          </a:xfrm>
          <a:custGeom>
            <a:avLst/>
            <a:gdLst>
              <a:gd name="T0" fmla="*/ 20143 w 21600"/>
              <a:gd name="T1" fmla="*/ 9828 h 21600"/>
              <a:gd name="T2" fmla="*/ 21600 w 21600"/>
              <a:gd name="T3" fmla="*/ 12462 h 21600"/>
              <a:gd name="T4" fmla="*/ 20550 w 21600"/>
              <a:gd name="T5" fmla="*/ 21600 h 21600"/>
              <a:gd name="T6" fmla="*/ 16102 w 21600"/>
              <a:gd name="T7" fmla="*/ 12414 h 21600"/>
              <a:gd name="T8" fmla="*/ 12526 w 21600"/>
              <a:gd name="T9" fmla="*/ 15998 h 21600"/>
              <a:gd name="T10" fmla="*/ 11785 w 21600"/>
              <a:gd name="T11" fmla="*/ 20178 h 21600"/>
              <a:gd name="T12" fmla="*/ 0 w 21600"/>
              <a:gd name="T13" fmla="*/ 3147 h 21600"/>
              <a:gd name="T14" fmla="*/ 1827 w 21600"/>
              <a:gd name="T15" fmla="*/ 0 h 21600"/>
              <a:gd name="T16" fmla="*/ 15756 w 21600"/>
              <a:gd name="T17" fmla="*/ 11667 h 21600"/>
              <a:gd name="T18" fmla="*/ 20143 w 21600"/>
              <a:gd name="T19" fmla="*/ 9828 h 216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1600"/>
              <a:gd name="T31" fmla="*/ 0 h 21600"/>
              <a:gd name="T32" fmla="*/ 21600 w 21600"/>
              <a:gd name="T33" fmla="*/ 21600 h 2160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1600" h="21600" extrusionOk="0">
                <a:moveTo>
                  <a:pt x="20143" y="9828"/>
                </a:moveTo>
                <a:cubicBezTo>
                  <a:pt x="20503" y="10692"/>
                  <a:pt x="21004" y="11543"/>
                  <a:pt x="21600" y="12462"/>
                </a:cubicBezTo>
                <a:cubicBezTo>
                  <a:pt x="20797" y="15394"/>
                  <a:pt x="20629" y="18810"/>
                  <a:pt x="20550" y="21600"/>
                </a:cubicBezTo>
                <a:cubicBezTo>
                  <a:pt x="17285" y="18886"/>
                  <a:pt x="18957" y="12766"/>
                  <a:pt x="16102" y="12414"/>
                </a:cubicBezTo>
                <a:cubicBezTo>
                  <a:pt x="13346" y="12074"/>
                  <a:pt x="12988" y="13608"/>
                  <a:pt x="12526" y="15998"/>
                </a:cubicBezTo>
                <a:cubicBezTo>
                  <a:pt x="12064" y="18387"/>
                  <a:pt x="11785" y="20178"/>
                  <a:pt x="11785" y="20178"/>
                </a:cubicBezTo>
                <a:cubicBezTo>
                  <a:pt x="11785" y="20178"/>
                  <a:pt x="2700" y="7597"/>
                  <a:pt x="0" y="3147"/>
                </a:cubicBezTo>
                <a:cubicBezTo>
                  <a:pt x="1311" y="2680"/>
                  <a:pt x="1742" y="2046"/>
                  <a:pt x="1827" y="0"/>
                </a:cubicBezTo>
                <a:cubicBezTo>
                  <a:pt x="4847" y="4160"/>
                  <a:pt x="12262" y="11667"/>
                  <a:pt x="15756" y="11667"/>
                </a:cubicBezTo>
                <a:cubicBezTo>
                  <a:pt x="17415" y="11667"/>
                  <a:pt x="18853" y="10951"/>
                  <a:pt x="20143" y="98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38100" tIns="38100" rIns="38100" bIns="3810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6885" name="Shape 1035"/>
          <p:cNvSpPr>
            <a:spLocks/>
          </p:cNvSpPr>
          <p:nvPr/>
        </p:nvSpPr>
        <p:spPr bwMode="auto">
          <a:xfrm>
            <a:off x="1992313" y="3208338"/>
            <a:ext cx="79375" cy="109537"/>
          </a:xfrm>
          <a:custGeom>
            <a:avLst/>
            <a:gdLst>
              <a:gd name="T0" fmla="*/ 11314 w 20108"/>
              <a:gd name="T1" fmla="*/ 594 h 21600"/>
              <a:gd name="T2" fmla="*/ 0 w 20108"/>
              <a:gd name="T3" fmla="*/ 0 h 21600"/>
              <a:gd name="T4" fmla="*/ 10284 w 20108"/>
              <a:gd name="T5" fmla="*/ 11495 h 21600"/>
              <a:gd name="T6" fmla="*/ 9772 w 20108"/>
              <a:gd name="T7" fmla="*/ 20013 h 21600"/>
              <a:gd name="T8" fmla="*/ 18772 w 20108"/>
              <a:gd name="T9" fmla="*/ 21600 h 21600"/>
              <a:gd name="T10" fmla="*/ 19026 w 20108"/>
              <a:gd name="T11" fmla="*/ 9907 h 21600"/>
              <a:gd name="T12" fmla="*/ 11314 w 20108"/>
              <a:gd name="T13" fmla="*/ 594 h 21600"/>
              <a:gd name="T14" fmla="*/ 0 60000 65536"/>
              <a:gd name="T15" fmla="*/ 0 60000 65536"/>
              <a:gd name="T16" fmla="*/ 0 60000 65536"/>
              <a:gd name="T17" fmla="*/ 0 60000 65536"/>
              <a:gd name="T18" fmla="*/ 0 60000 65536"/>
              <a:gd name="T19" fmla="*/ 0 60000 65536"/>
              <a:gd name="T20" fmla="*/ 0 60000 65536"/>
              <a:gd name="T21" fmla="*/ 0 w 20108"/>
              <a:gd name="T22" fmla="*/ 0 h 21600"/>
              <a:gd name="T23" fmla="*/ 20108 w 20108"/>
              <a:gd name="T24" fmla="*/ 21600 h 2160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0108" h="21600" extrusionOk="0">
                <a:moveTo>
                  <a:pt x="11314" y="594"/>
                </a:moveTo>
                <a:lnTo>
                  <a:pt x="0" y="0"/>
                </a:lnTo>
                <a:cubicBezTo>
                  <a:pt x="0" y="0"/>
                  <a:pt x="10284" y="5549"/>
                  <a:pt x="10284" y="11495"/>
                </a:cubicBezTo>
                <a:cubicBezTo>
                  <a:pt x="10284" y="17438"/>
                  <a:pt x="9772" y="20013"/>
                  <a:pt x="9772" y="20013"/>
                </a:cubicBezTo>
                <a:lnTo>
                  <a:pt x="18772" y="21600"/>
                </a:lnTo>
                <a:cubicBezTo>
                  <a:pt x="18772" y="21600"/>
                  <a:pt x="21600" y="15655"/>
                  <a:pt x="19026" y="9907"/>
                </a:cubicBezTo>
                <a:cubicBezTo>
                  <a:pt x="16457" y="4162"/>
                  <a:pt x="13629" y="2575"/>
                  <a:pt x="11314" y="5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38100" tIns="38100" rIns="38100" bIns="3810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6886" name="Shape 1036"/>
          <p:cNvSpPr>
            <a:spLocks/>
          </p:cNvSpPr>
          <p:nvPr/>
        </p:nvSpPr>
        <p:spPr bwMode="auto">
          <a:xfrm>
            <a:off x="2041525" y="3467100"/>
            <a:ext cx="34925" cy="95250"/>
          </a:xfrm>
          <a:custGeom>
            <a:avLst/>
            <a:gdLst>
              <a:gd name="T0" fmla="*/ 6479 w 21600"/>
              <a:gd name="T1" fmla="*/ 0 h 21600"/>
              <a:gd name="T2" fmla="*/ 1439 w 21600"/>
              <a:gd name="T3" fmla="*/ 16334 h 21600"/>
              <a:gd name="T4" fmla="*/ 0 w 21600"/>
              <a:gd name="T5" fmla="*/ 21600 h 21600"/>
              <a:gd name="T6" fmla="*/ 21600 w 21600"/>
              <a:gd name="T7" fmla="*/ 20286 h 21600"/>
              <a:gd name="T8" fmla="*/ 6479 w 21600"/>
              <a:gd name="T9" fmla="*/ 0 h 21600"/>
              <a:gd name="T10" fmla="*/ 0 60000 65536"/>
              <a:gd name="T11" fmla="*/ 0 60000 65536"/>
              <a:gd name="T12" fmla="*/ 0 60000 65536"/>
              <a:gd name="T13" fmla="*/ 0 60000 65536"/>
              <a:gd name="T14" fmla="*/ 0 60000 65536"/>
              <a:gd name="T15" fmla="*/ 0 w 21600"/>
              <a:gd name="T16" fmla="*/ 0 h 21600"/>
              <a:gd name="T17" fmla="*/ 21600 w 21600"/>
              <a:gd name="T18" fmla="*/ 21600 h 21600"/>
            </a:gdLst>
            <a:ahLst/>
            <a:cxnLst>
              <a:cxn ang="T10">
                <a:pos x="T0" y="T1"/>
              </a:cxn>
              <a:cxn ang="T11">
                <a:pos x="T2" y="T3"/>
              </a:cxn>
              <a:cxn ang="T12">
                <a:pos x="T4" y="T5"/>
              </a:cxn>
              <a:cxn ang="T13">
                <a:pos x="T6" y="T7"/>
              </a:cxn>
              <a:cxn ang="T14">
                <a:pos x="T8" y="T9"/>
              </a:cxn>
            </a:cxnLst>
            <a:rect l="T15" t="T16" r="T17" b="T18"/>
            <a:pathLst>
              <a:path w="21600" h="21600" extrusionOk="0">
                <a:moveTo>
                  <a:pt x="6479" y="0"/>
                </a:moveTo>
                <a:cubicBezTo>
                  <a:pt x="6479" y="0"/>
                  <a:pt x="2878" y="12381"/>
                  <a:pt x="1439" y="16334"/>
                </a:cubicBezTo>
                <a:cubicBezTo>
                  <a:pt x="0" y="20286"/>
                  <a:pt x="0" y="21600"/>
                  <a:pt x="0" y="21600"/>
                </a:cubicBezTo>
                <a:lnTo>
                  <a:pt x="21600" y="20286"/>
                </a:lnTo>
                <a:cubicBezTo>
                  <a:pt x="21600" y="20286"/>
                  <a:pt x="16556" y="10275"/>
                  <a:pt x="647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38100" tIns="38100" rIns="38100" bIns="3810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6887" name="Rounded Rectangle 8"/>
          <p:cNvSpPr>
            <a:spLocks noChangeArrowheads="1"/>
          </p:cNvSpPr>
          <p:nvPr/>
        </p:nvSpPr>
        <p:spPr bwMode="auto">
          <a:xfrm>
            <a:off x="4281488" y="3140075"/>
            <a:ext cx="2619375" cy="1082675"/>
          </a:xfrm>
          <a:prstGeom prst="roundRect">
            <a:avLst>
              <a:gd name="adj" fmla="val 10134"/>
            </a:avLst>
          </a:prstGeom>
          <a:solidFill>
            <a:srgbClr val="76717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defTabSz="912813">
              <a:defRPr>
                <a:solidFill>
                  <a:schemeClr val="tx1"/>
                </a:solidFill>
                <a:latin typeface="Calibri" panose="020F0502020204030204" pitchFamily="34" charset="0"/>
                <a:ea typeface="宋体" panose="02010600030101010101" pitchFamily="2" charset="-122"/>
              </a:defRPr>
            </a:lvl1pPr>
            <a:lvl2pPr marL="742950" indent="-285750" defTabSz="912813">
              <a:defRPr>
                <a:solidFill>
                  <a:schemeClr val="tx1"/>
                </a:solidFill>
                <a:latin typeface="Calibri" panose="020F0502020204030204" pitchFamily="34" charset="0"/>
                <a:ea typeface="宋体" panose="02010600030101010101" pitchFamily="2" charset="-122"/>
              </a:defRPr>
            </a:lvl2pPr>
            <a:lvl3pPr marL="1143000" indent="-228600" defTabSz="912813">
              <a:defRPr>
                <a:solidFill>
                  <a:schemeClr val="tx1"/>
                </a:solidFill>
                <a:latin typeface="Calibri" panose="020F0502020204030204" pitchFamily="34" charset="0"/>
                <a:ea typeface="宋体" panose="02010600030101010101" pitchFamily="2" charset="-122"/>
              </a:defRPr>
            </a:lvl3pPr>
            <a:lvl4pPr marL="1600200" indent="-228600" defTabSz="912813">
              <a:defRPr>
                <a:solidFill>
                  <a:schemeClr val="tx1"/>
                </a:solidFill>
                <a:latin typeface="Calibri" panose="020F0502020204030204" pitchFamily="34" charset="0"/>
                <a:ea typeface="宋体" panose="02010600030101010101" pitchFamily="2" charset="-122"/>
              </a:defRPr>
            </a:lvl4pPr>
            <a:lvl5pPr marL="2057400" indent="-228600" defTabSz="912813">
              <a:defRPr>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88" name="Rounded Rectangle 5"/>
          <p:cNvSpPr>
            <a:spLocks noChangeArrowheads="1"/>
          </p:cNvSpPr>
          <p:nvPr/>
        </p:nvSpPr>
        <p:spPr bwMode="auto">
          <a:xfrm>
            <a:off x="4281488" y="1806575"/>
            <a:ext cx="2619375" cy="1082675"/>
          </a:xfrm>
          <a:prstGeom prst="roundRect">
            <a:avLst>
              <a:gd name="adj" fmla="val 10134"/>
            </a:avLst>
          </a:pr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defTabSz="912813">
              <a:defRPr>
                <a:solidFill>
                  <a:schemeClr val="tx1"/>
                </a:solidFill>
                <a:latin typeface="Calibri" panose="020F0502020204030204" pitchFamily="34" charset="0"/>
                <a:ea typeface="宋体" panose="02010600030101010101" pitchFamily="2" charset="-122"/>
              </a:defRPr>
            </a:lvl1pPr>
            <a:lvl2pPr marL="742950" indent="-285750" defTabSz="912813">
              <a:defRPr>
                <a:solidFill>
                  <a:schemeClr val="tx1"/>
                </a:solidFill>
                <a:latin typeface="Calibri" panose="020F0502020204030204" pitchFamily="34" charset="0"/>
                <a:ea typeface="宋体" panose="02010600030101010101" pitchFamily="2" charset="-122"/>
              </a:defRPr>
            </a:lvl2pPr>
            <a:lvl3pPr marL="1143000" indent="-228600" defTabSz="912813">
              <a:defRPr>
                <a:solidFill>
                  <a:schemeClr val="tx1"/>
                </a:solidFill>
                <a:latin typeface="Calibri" panose="020F0502020204030204" pitchFamily="34" charset="0"/>
                <a:ea typeface="宋体" panose="02010600030101010101" pitchFamily="2" charset="-122"/>
              </a:defRPr>
            </a:lvl3pPr>
            <a:lvl4pPr marL="1600200" indent="-228600" defTabSz="912813">
              <a:defRPr>
                <a:solidFill>
                  <a:schemeClr val="tx1"/>
                </a:solidFill>
                <a:latin typeface="Calibri" panose="020F0502020204030204" pitchFamily="34" charset="0"/>
                <a:ea typeface="宋体" panose="02010600030101010101" pitchFamily="2" charset="-122"/>
              </a:defRPr>
            </a:lvl4pPr>
            <a:lvl5pPr marL="2057400" indent="-228600" defTabSz="912813">
              <a:defRPr>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89" name="Rounded Rectangle 11"/>
          <p:cNvSpPr>
            <a:spLocks noChangeArrowheads="1"/>
          </p:cNvSpPr>
          <p:nvPr/>
        </p:nvSpPr>
        <p:spPr bwMode="auto">
          <a:xfrm>
            <a:off x="4281488" y="4475163"/>
            <a:ext cx="2619375" cy="1082675"/>
          </a:xfrm>
          <a:prstGeom prst="roundRect">
            <a:avLst>
              <a:gd name="adj" fmla="val 10134"/>
            </a:avLst>
          </a:pr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defTabSz="912813">
              <a:defRPr>
                <a:solidFill>
                  <a:schemeClr val="tx1"/>
                </a:solidFill>
                <a:latin typeface="Calibri" panose="020F0502020204030204" pitchFamily="34" charset="0"/>
                <a:ea typeface="宋体" panose="02010600030101010101" pitchFamily="2" charset="-122"/>
              </a:defRPr>
            </a:lvl1pPr>
            <a:lvl2pPr marL="742950" indent="-285750" defTabSz="912813">
              <a:defRPr>
                <a:solidFill>
                  <a:schemeClr val="tx1"/>
                </a:solidFill>
                <a:latin typeface="Calibri" panose="020F0502020204030204" pitchFamily="34" charset="0"/>
                <a:ea typeface="宋体" panose="02010600030101010101" pitchFamily="2" charset="-122"/>
              </a:defRPr>
            </a:lvl2pPr>
            <a:lvl3pPr marL="1143000" indent="-228600" defTabSz="912813">
              <a:defRPr>
                <a:solidFill>
                  <a:schemeClr val="tx1"/>
                </a:solidFill>
                <a:latin typeface="Calibri" panose="020F0502020204030204" pitchFamily="34" charset="0"/>
                <a:ea typeface="宋体" panose="02010600030101010101" pitchFamily="2" charset="-122"/>
              </a:defRPr>
            </a:lvl3pPr>
            <a:lvl4pPr marL="1600200" indent="-228600" defTabSz="912813">
              <a:defRPr>
                <a:solidFill>
                  <a:schemeClr val="tx1"/>
                </a:solidFill>
                <a:latin typeface="Calibri" panose="020F0502020204030204" pitchFamily="34" charset="0"/>
                <a:ea typeface="宋体" panose="02010600030101010101" pitchFamily="2" charset="-122"/>
              </a:defRPr>
            </a:lvl4pPr>
            <a:lvl5pPr marL="2057400" indent="-228600" defTabSz="912813">
              <a:defRPr>
                <a:solidFill>
                  <a:schemeClr val="tx1"/>
                </a:solidFill>
                <a:latin typeface="Calibri" panose="020F0502020204030204" pitchFamily="34" charset="0"/>
                <a:ea typeface="宋体" panose="02010600030101010101" pitchFamily="2" charset="-122"/>
              </a:defRPr>
            </a:lvl5pPr>
            <a:lvl6pPr marL="25146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9128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6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90" name="TextBox 13"/>
          <p:cNvSpPr txBox="1">
            <a:spLocks noChangeArrowheads="1"/>
          </p:cNvSpPr>
          <p:nvPr/>
        </p:nvSpPr>
        <p:spPr bwMode="auto">
          <a:xfrm>
            <a:off x="4422775" y="2030413"/>
            <a:ext cx="233838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en-US" altLang="zh-CN" sz="1600" dirty="0" smtClean="0">
                <a:solidFill>
                  <a:schemeClr val="bg1"/>
                </a:solidFill>
                <a:latin typeface="微软雅黑"/>
                <a:ea typeface="微软雅黑"/>
                <a:cs typeface="微软雅黑"/>
              </a:rPr>
              <a:t>ECert</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91" name="TextBox 13"/>
          <p:cNvSpPr txBox="1">
            <a:spLocks noChangeArrowheads="1"/>
          </p:cNvSpPr>
          <p:nvPr/>
        </p:nvSpPr>
        <p:spPr bwMode="auto">
          <a:xfrm>
            <a:off x="4425950" y="2316163"/>
            <a:ext cx="233521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6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登录过程数据安全</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92" name="TextBox 13"/>
          <p:cNvSpPr txBox="1">
            <a:spLocks noChangeArrowheads="1"/>
          </p:cNvSpPr>
          <p:nvPr/>
        </p:nvSpPr>
        <p:spPr bwMode="auto">
          <a:xfrm>
            <a:off x="4422775" y="3359150"/>
            <a:ext cx="233838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en-US" altLang="zh-CN" sz="1600" dirty="0" smtClean="0">
                <a:solidFill>
                  <a:schemeClr val="bg1"/>
                </a:solidFill>
                <a:latin typeface="微软雅黑"/>
                <a:ea typeface="微软雅黑"/>
                <a:cs typeface="微软雅黑"/>
              </a:rPr>
              <a:t>TCert</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93" name="TextBox 13"/>
          <p:cNvSpPr txBox="1">
            <a:spLocks noChangeArrowheads="1"/>
          </p:cNvSpPr>
          <p:nvPr/>
        </p:nvSpPr>
        <p:spPr bwMode="auto">
          <a:xfrm>
            <a:off x="4425950" y="3644900"/>
            <a:ext cx="233521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6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交易过程数据安全</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94" name="TextBox 13"/>
          <p:cNvSpPr txBox="1">
            <a:spLocks noChangeArrowheads="1"/>
          </p:cNvSpPr>
          <p:nvPr/>
        </p:nvSpPr>
        <p:spPr bwMode="auto">
          <a:xfrm>
            <a:off x="4422775" y="4687888"/>
            <a:ext cx="233838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en-US" altLang="zh-CN" sz="1600" dirty="0" smtClean="0">
                <a:solidFill>
                  <a:schemeClr val="bg1"/>
                </a:solidFill>
                <a:latin typeface="微软雅黑"/>
                <a:ea typeface="微软雅黑"/>
                <a:cs typeface="微软雅黑"/>
              </a:rPr>
              <a:t>TLSCert</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95" name="TextBox 13"/>
          <p:cNvSpPr txBox="1">
            <a:spLocks noChangeArrowheads="1"/>
          </p:cNvSpPr>
          <p:nvPr/>
        </p:nvSpPr>
        <p:spPr bwMode="auto">
          <a:xfrm>
            <a:off x="4425950" y="4975225"/>
            <a:ext cx="233521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6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平台真实性验证</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896" name="TextBox 13"/>
          <p:cNvSpPr txBox="1">
            <a:spLocks noChangeArrowheads="1"/>
          </p:cNvSpPr>
          <p:nvPr/>
        </p:nvSpPr>
        <p:spPr bwMode="auto">
          <a:xfrm>
            <a:off x="8446358" y="4525963"/>
            <a:ext cx="2698564" cy="997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kumimoji="1" lang="zh-CN" altLang="en-US" dirty="0" smtClean="0">
                <a:solidFill>
                  <a:schemeClr val="bg1"/>
                </a:solidFill>
                <a:latin typeface="微软雅黑"/>
                <a:ea typeface="微软雅黑"/>
                <a:cs typeface="微软雅黑"/>
              </a:rPr>
              <a:t>用户与平台间通讯均采用数字证书进行签名，确保通讯过程中数据安全性</a:t>
            </a:r>
            <a:endParaRPr lang="en-US" altLang="zh-CN"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5" name="图片 34"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文本框 4"/>
          <p:cNvSpPr txBox="1">
            <a:spLocks noChangeArrowheads="1"/>
          </p:cNvSpPr>
          <p:nvPr/>
        </p:nvSpPr>
        <p:spPr bwMode="auto">
          <a:xfrm>
            <a:off x="3971925" y="1822450"/>
            <a:ext cx="1603375" cy="3154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9900" b="1">
                <a:solidFill>
                  <a:schemeClr val="bg1"/>
                </a:solidFill>
                <a:latin typeface="Arial" panose="020B0604020202020204" pitchFamily="34" charset="0"/>
                <a:cs typeface="Arial" panose="020B0604020202020204" pitchFamily="34" charset="0"/>
              </a:rPr>
              <a:t>3</a:t>
            </a:r>
            <a:endParaRPr lang="zh-CN" altLang="en-US" sz="19900" b="1">
              <a:solidFill>
                <a:schemeClr val="bg1"/>
              </a:solidFill>
              <a:latin typeface="Arial" panose="020B0604020202020204" pitchFamily="34" charset="0"/>
              <a:cs typeface="Arial" panose="020B0604020202020204" pitchFamily="34" charset="0"/>
            </a:endParaRPr>
          </a:p>
        </p:txBody>
      </p:sp>
      <p:sp>
        <p:nvSpPr>
          <p:cNvPr id="28675" name="文本框 34"/>
          <p:cNvSpPr txBox="1">
            <a:spLocks noChangeArrowheads="1"/>
          </p:cNvSpPr>
          <p:nvPr/>
        </p:nvSpPr>
        <p:spPr bwMode="auto">
          <a:xfrm>
            <a:off x="5932804" y="3848100"/>
            <a:ext cx="3605474"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err="1" smtClean="0">
                <a:solidFill>
                  <a:schemeClr val="bg1"/>
                </a:solidFill>
                <a:latin typeface="Arial" panose="020B0604020202020204" pitchFamily="34" charset="0"/>
                <a:cs typeface="Arial" panose="020B0604020202020204" pitchFamily="34" charset="0"/>
              </a:rPr>
              <a:t>Mega</a:t>
            </a:r>
            <a:r>
              <a:rPr lang="en-US" altLang="zh-CN" sz="3200" dirty="0" err="1" smtClean="0">
                <a:solidFill>
                  <a:schemeClr val="bg1"/>
                </a:solidFill>
                <a:latin typeface="Arial" panose="020B0604020202020204" pitchFamily="34" charset="0"/>
                <a:cs typeface="Arial" panose="020B0604020202020204" pitchFamily="34" charset="0"/>
              </a:rPr>
              <a:t>L</a:t>
            </a:r>
            <a:r>
              <a:rPr lang="en-US" altLang="zh-CN" sz="3200" dirty="0" err="1" smtClean="0">
                <a:solidFill>
                  <a:schemeClr val="bg1"/>
                </a:solidFill>
                <a:latin typeface="Arial" panose="020B0604020202020204" pitchFamily="34" charset="0"/>
                <a:cs typeface="Arial" panose="020B0604020202020204" pitchFamily="34" charset="0"/>
              </a:rPr>
              <a:t>ink</a:t>
            </a:r>
            <a:r>
              <a:rPr lang="zh-CN" altLang="en-US" sz="3200" dirty="0" smtClean="0">
                <a:solidFill>
                  <a:schemeClr val="bg1"/>
                </a:solidFill>
                <a:latin typeface="Arial" panose="020B0604020202020204" pitchFamily="34" charset="0"/>
                <a:cs typeface="Arial" panose="020B0604020202020204" pitchFamily="34" charset="0"/>
              </a:rPr>
              <a:t>业务流程</a:t>
            </a:r>
            <a:endParaRPr lang="zh-CN" altLang="en-US" sz="3200" dirty="0">
              <a:solidFill>
                <a:schemeClr val="bg1"/>
              </a:solidFill>
              <a:latin typeface="Arial" panose="020B0604020202020204" pitchFamily="34" charset="0"/>
              <a:cs typeface="Arial" panose="020B0604020202020204" pitchFamily="34" charset="0"/>
            </a:endParaRPr>
          </a:p>
        </p:txBody>
      </p:sp>
      <p:sp>
        <p:nvSpPr>
          <p:cNvPr id="28676" name="等腰三角形 7"/>
          <p:cNvSpPr>
            <a:spLocks noChangeArrowheads="1"/>
          </p:cNvSpPr>
          <p:nvPr/>
        </p:nvSpPr>
        <p:spPr bwMode="auto">
          <a:xfrm rot="10800000">
            <a:off x="7002463" y="0"/>
            <a:ext cx="3008312" cy="2593975"/>
          </a:xfrm>
          <a:prstGeom prst="triangle">
            <a:avLst>
              <a:gd name="adj" fmla="val 50000"/>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28677" name="等腰三角形 37"/>
          <p:cNvSpPr>
            <a:spLocks noChangeArrowheads="1"/>
          </p:cNvSpPr>
          <p:nvPr/>
        </p:nvSpPr>
        <p:spPr bwMode="auto">
          <a:xfrm>
            <a:off x="1452563" y="4264025"/>
            <a:ext cx="3008312" cy="2593975"/>
          </a:xfrm>
          <a:prstGeom prst="triangle">
            <a:avLst>
              <a:gd name="adj" fmla="val 50000"/>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28678" name="文本框 38"/>
          <p:cNvSpPr txBox="1">
            <a:spLocks noChangeArrowheads="1"/>
          </p:cNvSpPr>
          <p:nvPr/>
        </p:nvSpPr>
        <p:spPr bwMode="auto">
          <a:xfrm>
            <a:off x="6013450" y="3316288"/>
            <a:ext cx="2411413"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dirty="0">
                <a:solidFill>
                  <a:srgbClr val="30302F"/>
                </a:solidFill>
                <a:latin typeface="Arial" panose="020B0604020202020204" pitchFamily="34" charset="0"/>
                <a:cs typeface="Arial" panose="020B0604020202020204" pitchFamily="34" charset="0"/>
              </a:rPr>
              <a:t>PART THREE</a:t>
            </a:r>
            <a:endParaRPr lang="zh-CN" altLang="en-US" sz="2800" dirty="0">
              <a:solidFill>
                <a:srgbClr val="30302F"/>
              </a:solidFill>
              <a:latin typeface="Arial" panose="020B0604020202020204" pitchFamily="34" charset="0"/>
              <a:cs typeface="Arial" panose="020B0604020202020204" pitchFamily="34" charset="0"/>
            </a:endParaRPr>
          </a:p>
        </p:txBody>
      </p:sp>
      <p:sp>
        <p:nvSpPr>
          <p:cNvPr id="28679" name="直角三角形 13"/>
          <p:cNvSpPr>
            <a:spLocks noChangeArrowheads="1"/>
          </p:cNvSpPr>
          <p:nvPr/>
        </p:nvSpPr>
        <p:spPr bwMode="auto">
          <a:xfrm rot="10800000" flipH="1">
            <a:off x="8499475" y="-9525"/>
            <a:ext cx="1511300" cy="2603500"/>
          </a:xfrm>
          <a:prstGeom prst="rtTriangle">
            <a:avLst/>
          </a:prstGeom>
          <a:solidFill>
            <a:srgbClr val="30302F">
              <a:alpha val="4784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28680" name="直角三角形 39"/>
          <p:cNvSpPr>
            <a:spLocks noChangeArrowheads="1"/>
          </p:cNvSpPr>
          <p:nvPr/>
        </p:nvSpPr>
        <p:spPr bwMode="auto">
          <a:xfrm flipH="1">
            <a:off x="1446213" y="4241800"/>
            <a:ext cx="1512887" cy="2601913"/>
          </a:xfrm>
          <a:prstGeom prst="rtTriangle">
            <a:avLst/>
          </a:prstGeom>
          <a:solidFill>
            <a:srgbClr val="30302F">
              <a:alpha val="4784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626" name="组合 6"/>
          <p:cNvGrpSpPr>
            <a:grpSpLocks/>
          </p:cNvGrpSpPr>
          <p:nvPr/>
        </p:nvGrpSpPr>
        <p:grpSpPr bwMode="auto">
          <a:xfrm>
            <a:off x="0" y="377825"/>
            <a:ext cx="1001713" cy="522288"/>
            <a:chOff x="0" y="0"/>
            <a:chExt cx="1988458" cy="522515"/>
          </a:xfrm>
        </p:grpSpPr>
        <p:sp>
          <p:nvSpPr>
            <p:cNvPr id="26645"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endParaRPr>
            </a:p>
          </p:txBody>
        </p:sp>
        <p:sp>
          <p:nvSpPr>
            <p:cNvPr id="26646"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endParaRPr>
            </a:p>
          </p:txBody>
        </p:sp>
      </p:grpSp>
      <p:sp>
        <p:nvSpPr>
          <p:cNvPr id="26627" name="文本框 8"/>
          <p:cNvSpPr txBox="1">
            <a:spLocks noChangeArrowheads="1"/>
          </p:cNvSpPr>
          <p:nvPr/>
        </p:nvSpPr>
        <p:spPr bwMode="auto">
          <a:xfrm>
            <a:off x="1176338" y="454025"/>
            <a:ext cx="137954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金融</a:t>
            </a:r>
            <a:r>
              <a:rPr lang="en-US" altLang="zh-CN" sz="2400" dirty="0" smtClean="0">
                <a:solidFill>
                  <a:schemeClr val="bg1"/>
                </a:solidFill>
                <a:latin typeface="微软雅黑" pitchFamily="34" charset="-122"/>
                <a:ea typeface="微软雅黑" pitchFamily="34" charset="-122"/>
                <a:cs typeface="Arial" panose="020B0604020202020204" pitchFamily="34" charset="0"/>
              </a:rPr>
              <a:t>KYC</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grpSp>
        <p:nvGrpSpPr>
          <p:cNvPr id="159" name="组合 158"/>
          <p:cNvGrpSpPr/>
          <p:nvPr/>
        </p:nvGrpSpPr>
        <p:grpSpPr>
          <a:xfrm>
            <a:off x="994778" y="1967610"/>
            <a:ext cx="4903948" cy="3355325"/>
            <a:chOff x="2005996" y="1203818"/>
            <a:chExt cx="4903948" cy="3355325"/>
          </a:xfrm>
        </p:grpSpPr>
        <p:cxnSp>
          <p:nvCxnSpPr>
            <p:cNvPr id="160" name="直线连接符 17"/>
            <p:cNvCxnSpPr/>
            <p:nvPr/>
          </p:nvCxnSpPr>
          <p:spPr>
            <a:xfrm>
              <a:off x="3169207" y="1613649"/>
              <a:ext cx="864911" cy="882126"/>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sp>
          <p:nvSpPr>
            <p:cNvPr id="161" name="矩形 160"/>
            <p:cNvSpPr/>
            <p:nvPr/>
          </p:nvSpPr>
          <p:spPr>
            <a:xfrm>
              <a:off x="2005997" y="1203818"/>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400" dirty="0" smtClean="0">
                  <a:latin typeface="微软雅黑"/>
                  <a:ea typeface="微软雅黑"/>
                  <a:cs typeface="微软雅黑"/>
                </a:rPr>
                <a:t>电商</a:t>
              </a:r>
              <a:r>
                <a:rPr kumimoji="1" lang="en-US" altLang="zh-CN" sz="1400" dirty="0" smtClean="0">
                  <a:latin typeface="微软雅黑"/>
                  <a:ea typeface="微软雅黑"/>
                  <a:cs typeface="微软雅黑"/>
                </a:rPr>
                <a:t>ERP</a:t>
              </a: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sp>
          <p:nvSpPr>
            <p:cNvPr id="165" name="矩形 164"/>
            <p:cNvSpPr/>
            <p:nvPr/>
          </p:nvSpPr>
          <p:spPr>
            <a:xfrm>
              <a:off x="5798738" y="1742473"/>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en-US" altLang="zh-CN" sz="1400" dirty="0" smtClean="0">
                  <a:latin typeface="微软雅黑"/>
                  <a:ea typeface="微软雅黑"/>
                  <a:cs typeface="微软雅黑"/>
                </a:rPr>
                <a:t>KYC</a:t>
              </a:r>
              <a:r>
                <a:rPr kumimoji="1" lang="zh-CN" altLang="en-US" sz="1400" dirty="0" smtClean="0">
                  <a:latin typeface="微软雅黑"/>
                  <a:ea typeface="微软雅黑"/>
                  <a:cs typeface="微软雅黑"/>
                </a:rPr>
                <a:t>合约</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客户筛选</a:t>
              </a:r>
              <a:endParaRPr kumimoji="1" lang="en-US" altLang="zh-CN" sz="1400" dirty="0">
                <a:latin typeface="微软雅黑"/>
                <a:ea typeface="微软雅黑"/>
                <a:cs typeface="微软雅黑"/>
              </a:endParaRPr>
            </a:p>
          </p:txBody>
        </p:sp>
        <p:sp>
          <p:nvSpPr>
            <p:cNvPr id="166" name="矩形 165"/>
            <p:cNvSpPr/>
            <p:nvPr/>
          </p:nvSpPr>
          <p:spPr>
            <a:xfrm>
              <a:off x="5787284" y="3140969"/>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400" dirty="0" smtClean="0">
                  <a:latin typeface="微软雅黑"/>
                  <a:ea typeface="微软雅黑"/>
                  <a:cs typeface="微软雅黑"/>
                </a:rPr>
                <a:t>账户合约</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资金账户</a:t>
              </a:r>
              <a:endParaRPr kumimoji="1" lang="zh-CN" altLang="en-US" sz="1400" dirty="0">
                <a:latin typeface="微软雅黑"/>
                <a:ea typeface="微软雅黑"/>
                <a:cs typeface="微软雅黑"/>
              </a:endParaRPr>
            </a:p>
          </p:txBody>
        </p:sp>
        <p:sp>
          <p:nvSpPr>
            <p:cNvPr id="173" name="矩形 172"/>
            <p:cNvSpPr/>
            <p:nvPr/>
          </p:nvSpPr>
          <p:spPr>
            <a:xfrm>
              <a:off x="2005996" y="4010792"/>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400" dirty="0" smtClean="0">
                  <a:latin typeface="微软雅黑"/>
                  <a:ea typeface="微软雅黑"/>
                  <a:cs typeface="微软雅黑"/>
                </a:rPr>
                <a:t>企业</a:t>
              </a:r>
              <a:r>
                <a:rPr kumimoji="1" lang="en-US" altLang="zh-CN" sz="1400" dirty="0" smtClean="0">
                  <a:latin typeface="微软雅黑"/>
                  <a:ea typeface="微软雅黑"/>
                  <a:cs typeface="微软雅黑"/>
                </a:rPr>
                <a:t>ERP</a:t>
              </a: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grpSp>
      <p:pic>
        <p:nvPicPr>
          <p:cNvPr id="178" name="pasted-image.tiff"/>
          <p:cNvPicPr>
            <a:picLocks noChangeAspect="1"/>
          </p:cNvPicPr>
          <p:nvPr/>
        </p:nvPicPr>
        <p:blipFill>
          <a:blip r:embed="rId2" cstate="print">
            <a:extLst/>
          </a:blip>
          <a:stretch>
            <a:fillRect/>
          </a:stretch>
        </p:blipFill>
        <p:spPr>
          <a:xfrm>
            <a:off x="3168601" y="3222232"/>
            <a:ext cx="1279214" cy="751284"/>
          </a:xfrm>
          <a:prstGeom prst="rect">
            <a:avLst/>
          </a:prstGeom>
          <a:ln w="12700">
            <a:miter lim="400000"/>
          </a:ln>
        </p:spPr>
      </p:pic>
      <p:cxnSp>
        <p:nvCxnSpPr>
          <p:cNvPr id="182" name="直线连接符 17"/>
          <p:cNvCxnSpPr/>
          <p:nvPr/>
        </p:nvCxnSpPr>
        <p:spPr>
          <a:xfrm flipH="1">
            <a:off x="2657138" y="4111215"/>
            <a:ext cx="1131347" cy="675938"/>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sp>
        <p:nvSpPr>
          <p:cNvPr id="184" name="矩形 183"/>
          <p:cNvSpPr/>
          <p:nvPr/>
        </p:nvSpPr>
        <p:spPr>
          <a:xfrm>
            <a:off x="1981567" y="2292906"/>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sp>
        <p:nvSpPr>
          <p:cNvPr id="186" name="矩形 185"/>
          <p:cNvSpPr/>
          <p:nvPr/>
        </p:nvSpPr>
        <p:spPr>
          <a:xfrm>
            <a:off x="1994117" y="4564563"/>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sp>
        <p:nvSpPr>
          <p:cNvPr id="187" name="Rectangle 7"/>
          <p:cNvSpPr>
            <a:spLocks noChangeArrowheads="1"/>
          </p:cNvSpPr>
          <p:nvPr/>
        </p:nvSpPr>
        <p:spPr bwMode="auto">
          <a:xfrm>
            <a:off x="7283786" y="1691958"/>
            <a:ext cx="4056063" cy="428929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a:solidFill>
                <a:srgbClr val="262626"/>
              </a:solidFill>
            </a:endParaRPr>
          </a:p>
        </p:txBody>
      </p:sp>
      <p:sp>
        <p:nvSpPr>
          <p:cNvPr id="188" name="矩形 16"/>
          <p:cNvSpPr>
            <a:spLocks noChangeArrowheads="1"/>
          </p:cNvSpPr>
          <p:nvPr/>
        </p:nvSpPr>
        <p:spPr bwMode="auto">
          <a:xfrm>
            <a:off x="7551868" y="2015459"/>
            <a:ext cx="3593054" cy="3921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1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电商</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企业以会员节点身份通过区块链网关接入</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Megolink</a:t>
            </a:r>
          </a:p>
          <a:p>
            <a:pPr eaLnBrk="1" hangingPunct="1">
              <a:lnSpc>
                <a:spcPct val="120000"/>
              </a:lnSpc>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2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会员节点发起</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KYC</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交易申请</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3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接收到交易后调用</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KYC</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智能合约</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4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智能合约条件满足后，</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共识节点进行共识计算和节点数据同步</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5 KYC</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智能合约通过事件触发执行账户智能合约</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6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账户智能合约建立资金账户和资产账户，</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共识节点进行共识计算和节点数据同步</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7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通过事件通知发送数据到网关，告知电商</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企业等会员节点交易执行结果</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89" name="矩形 16"/>
          <p:cNvSpPr>
            <a:spLocks noChangeArrowheads="1"/>
          </p:cNvSpPr>
          <p:nvPr/>
        </p:nvSpPr>
        <p:spPr bwMode="auto">
          <a:xfrm>
            <a:off x="3185834" y="2877877"/>
            <a:ext cx="1224802" cy="251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Meg</a:t>
            </a: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a:t>
            </a: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L</a:t>
            </a: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ink</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90" name="矩形 189"/>
          <p:cNvSpPr/>
          <p:nvPr/>
        </p:nvSpPr>
        <p:spPr>
          <a:xfrm>
            <a:off x="4799374" y="4767166"/>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400" dirty="0" smtClean="0">
                <a:latin typeface="微软雅黑"/>
                <a:ea typeface="微软雅黑"/>
                <a:cs typeface="微软雅黑"/>
              </a:rPr>
              <a:t>账户合约</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资产账户</a:t>
            </a:r>
            <a:endParaRPr kumimoji="1" lang="zh-CN" altLang="en-US" sz="1400" dirty="0">
              <a:latin typeface="微软雅黑"/>
              <a:ea typeface="微软雅黑"/>
              <a:cs typeface="微软雅黑"/>
            </a:endParaRPr>
          </a:p>
        </p:txBody>
      </p:sp>
      <p:pic>
        <p:nvPicPr>
          <p:cNvPr id="191" name="图片 190" descr="logo1.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图片 35"/>
          <p:cNvPicPr>
            <a:picLocks noChangeAspect="1" noChangeArrowheads="1"/>
          </p:cNvPicPr>
          <p:nvPr/>
        </p:nvPicPr>
        <p:blipFill>
          <a:blip r:embed="rId2" cstate="print">
            <a:extLst>
              <a:ext uri="{28A0092B-C50C-407E-A947-70E740481C1C}">
                <a14:useLocalDpi xmlns:a14="http://schemas.microsoft.com/office/drawing/2010/main" val="0"/>
              </a:ext>
            </a:extLst>
          </a:blip>
          <a:srcRect l="17537" r="17503" b="6429"/>
          <a:stretch>
            <a:fillRect/>
          </a:stretch>
        </p:blipFill>
        <p:spPr bwMode="auto">
          <a:xfrm>
            <a:off x="6224603" y="1327813"/>
            <a:ext cx="2479675" cy="252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3" name="图片 33"/>
          <p:cNvPicPr>
            <a:picLocks noChangeAspect="1" noChangeArrowheads="1"/>
          </p:cNvPicPr>
          <p:nvPr/>
        </p:nvPicPr>
        <p:blipFill>
          <a:blip r:embed="rId3" cstate="print">
            <a:extLst>
              <a:ext uri="{28A0092B-C50C-407E-A947-70E740481C1C}">
                <a14:useLocalDpi xmlns:a14="http://schemas.microsoft.com/office/drawing/2010/main" val="0"/>
              </a:ext>
            </a:extLst>
          </a:blip>
          <a:srcRect l="14879" r="19913"/>
          <a:stretch>
            <a:fillRect/>
          </a:stretch>
        </p:blipFill>
        <p:spPr bwMode="auto">
          <a:xfrm>
            <a:off x="8710628" y="3832533"/>
            <a:ext cx="2497138" cy="250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图片 32"/>
          <p:cNvPicPr>
            <a:picLocks noChangeAspect="1" noChangeArrowheads="1"/>
          </p:cNvPicPr>
          <p:nvPr/>
        </p:nvPicPr>
        <p:blipFill>
          <a:blip r:embed="rId4" cstate="print">
            <a:extLst>
              <a:ext uri="{28A0092B-C50C-407E-A947-70E740481C1C}">
                <a14:useLocalDpi xmlns:a14="http://schemas.microsoft.com/office/drawing/2010/main" val="0"/>
              </a:ext>
            </a:extLst>
          </a:blip>
          <a:srcRect l="4443" r="22621"/>
          <a:stretch>
            <a:fillRect/>
          </a:stretch>
        </p:blipFill>
        <p:spPr bwMode="auto">
          <a:xfrm>
            <a:off x="6208728" y="3854758"/>
            <a:ext cx="25019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199509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400" dirty="0" smtClean="0">
                <a:solidFill>
                  <a:schemeClr val="bg1"/>
                </a:solidFill>
                <a:latin typeface="微软雅黑" pitchFamily="34" charset="-122"/>
                <a:ea typeface="微软雅黑" pitchFamily="34" charset="-122"/>
                <a:cs typeface="Arial" panose="020B0604020202020204" pitchFamily="34" charset="0"/>
              </a:rPr>
              <a:t>KYC</a:t>
            </a:r>
            <a:r>
              <a:rPr lang="zh-CN" altLang="en-US" sz="2400" dirty="0" smtClean="0">
                <a:solidFill>
                  <a:schemeClr val="bg1"/>
                </a:solidFill>
                <a:latin typeface="微软雅黑" pitchFamily="34" charset="-122"/>
                <a:ea typeface="微软雅黑" pitchFamily="34" charset="-122"/>
                <a:cs typeface="Arial" panose="020B0604020202020204" pitchFamily="34" charset="0"/>
              </a:rPr>
              <a:t>智能合约</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sp>
        <p:nvSpPr>
          <p:cNvPr id="30727" name="Rectangle 3@|1FFC:4308095|FBC:16777215|LFC:16777215|LBC:16777215"/>
          <p:cNvSpPr>
            <a:spLocks noChangeArrowheads="1"/>
          </p:cNvSpPr>
          <p:nvPr/>
        </p:nvSpPr>
        <p:spPr bwMode="auto">
          <a:xfrm>
            <a:off x="855678" y="2286308"/>
            <a:ext cx="4624388" cy="36513"/>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8" name="Rectangle 4@|1FFC:4308095|FBC:16777215|LFC:16777215|LBC:16777215"/>
          <p:cNvSpPr>
            <a:spLocks noChangeArrowheads="1"/>
          </p:cNvSpPr>
          <p:nvPr/>
        </p:nvSpPr>
        <p:spPr bwMode="auto">
          <a:xfrm>
            <a:off x="4541853" y="1357621"/>
            <a:ext cx="938213" cy="938212"/>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9" name="Rectangle 46@|1FFC:1554685|FBC:16777215|LFC:16777215|LBC:16777215"/>
          <p:cNvSpPr>
            <a:spLocks noChangeArrowheads="1"/>
          </p:cNvSpPr>
          <p:nvPr/>
        </p:nvSpPr>
        <p:spPr bwMode="auto">
          <a:xfrm>
            <a:off x="855678" y="3626158"/>
            <a:ext cx="4624388" cy="36513"/>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0" name="Rectangle 47@|1FFC:1554685|FBC:16777215|LFC:16777215|LBC:16777215"/>
          <p:cNvSpPr>
            <a:spLocks noChangeArrowheads="1"/>
          </p:cNvSpPr>
          <p:nvPr/>
        </p:nvSpPr>
        <p:spPr bwMode="auto">
          <a:xfrm>
            <a:off x="4541853" y="2699058"/>
            <a:ext cx="938213" cy="936625"/>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1" name="Rectangle 51@|1FFC:14657585|FBC:16777215|LFC:16777215|LBC:16777215"/>
          <p:cNvSpPr>
            <a:spLocks noChangeArrowheads="1"/>
          </p:cNvSpPr>
          <p:nvPr/>
        </p:nvSpPr>
        <p:spPr bwMode="auto">
          <a:xfrm>
            <a:off x="855678" y="4966008"/>
            <a:ext cx="4624388" cy="365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2" name="Rectangle 52@|1FFC:14657585|FBC:16777215|LFC:16777215|LBC:16777215"/>
          <p:cNvSpPr>
            <a:spLocks noChangeArrowheads="1"/>
          </p:cNvSpPr>
          <p:nvPr/>
        </p:nvSpPr>
        <p:spPr bwMode="auto">
          <a:xfrm>
            <a:off x="4541853" y="4038908"/>
            <a:ext cx="938213" cy="9382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3" name="Rectangle 56@|1FFC:2381804|FBC:16777215|LFC:16777215|LBC:16777215"/>
          <p:cNvSpPr>
            <a:spLocks noChangeArrowheads="1"/>
          </p:cNvSpPr>
          <p:nvPr/>
        </p:nvSpPr>
        <p:spPr bwMode="auto">
          <a:xfrm>
            <a:off x="855678" y="6307446"/>
            <a:ext cx="4624388" cy="36512"/>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4" name="Rectangle 57@|1FFC:2381804|FBC:16777215|LFC:16777215|LBC:16777215"/>
          <p:cNvSpPr>
            <a:spLocks noChangeArrowheads="1"/>
          </p:cNvSpPr>
          <p:nvPr/>
        </p:nvSpPr>
        <p:spPr bwMode="auto">
          <a:xfrm>
            <a:off x="4541853" y="5378758"/>
            <a:ext cx="938213" cy="938213"/>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5" name="Freeform 139"/>
          <p:cNvSpPr>
            <a:spLocks noChangeAspect="1" noEditPoints="1"/>
          </p:cNvSpPr>
          <p:nvPr/>
        </p:nvSpPr>
        <p:spPr bwMode="auto">
          <a:xfrm>
            <a:off x="4729178" y="1546533"/>
            <a:ext cx="563563" cy="561975"/>
          </a:xfrm>
          <a:custGeom>
            <a:avLst/>
            <a:gdLst>
              <a:gd name="T0" fmla="*/ 68 w 68"/>
              <a:gd name="T1" fmla="*/ 34 h 68"/>
              <a:gd name="T2" fmla="*/ 34 w 68"/>
              <a:gd name="T3" fmla="*/ 68 h 68"/>
              <a:gd name="T4" fmla="*/ 0 w 68"/>
              <a:gd name="T5" fmla="*/ 34 h 68"/>
              <a:gd name="T6" fmla="*/ 34 w 68"/>
              <a:gd name="T7" fmla="*/ 0 h 68"/>
              <a:gd name="T8" fmla="*/ 68 w 68"/>
              <a:gd name="T9" fmla="*/ 34 h 68"/>
              <a:gd name="T10" fmla="*/ 66 w 68"/>
              <a:gd name="T11" fmla="*/ 34 h 68"/>
              <a:gd name="T12" fmla="*/ 34 w 68"/>
              <a:gd name="T13" fmla="*/ 1 h 68"/>
              <a:gd name="T14" fmla="*/ 1 w 68"/>
              <a:gd name="T15" fmla="*/ 34 h 68"/>
              <a:gd name="T16" fmla="*/ 34 w 68"/>
              <a:gd name="T17" fmla="*/ 66 h 68"/>
              <a:gd name="T18" fmla="*/ 66 w 68"/>
              <a:gd name="T19" fmla="*/ 34 h 68"/>
              <a:gd name="T20" fmla="*/ 7 w 68"/>
              <a:gd name="T21" fmla="*/ 22 h 68"/>
              <a:gd name="T22" fmla="*/ 21 w 68"/>
              <a:gd name="T23" fmla="*/ 60 h 68"/>
              <a:gd name="T24" fmla="*/ 5 w 68"/>
              <a:gd name="T25" fmla="*/ 34 h 68"/>
              <a:gd name="T26" fmla="*/ 7 w 68"/>
              <a:gd name="T27" fmla="*/ 22 h 68"/>
              <a:gd name="T28" fmla="*/ 51 w 68"/>
              <a:gd name="T29" fmla="*/ 42 h 68"/>
              <a:gd name="T30" fmla="*/ 48 w 68"/>
              <a:gd name="T31" fmla="*/ 51 h 68"/>
              <a:gd name="T32" fmla="*/ 38 w 68"/>
              <a:gd name="T33" fmla="*/ 20 h 68"/>
              <a:gd name="T34" fmla="*/ 41 w 68"/>
              <a:gd name="T35" fmla="*/ 20 h 68"/>
              <a:gd name="T36" fmla="*/ 41 w 68"/>
              <a:gd name="T37" fmla="*/ 17 h 68"/>
              <a:gd name="T38" fmla="*/ 33 w 68"/>
              <a:gd name="T39" fmla="*/ 18 h 68"/>
              <a:gd name="T40" fmla="*/ 25 w 68"/>
              <a:gd name="T41" fmla="*/ 17 h 68"/>
              <a:gd name="T42" fmla="*/ 25 w 68"/>
              <a:gd name="T43" fmla="*/ 20 h 68"/>
              <a:gd name="T44" fmla="*/ 28 w 68"/>
              <a:gd name="T45" fmla="*/ 20 h 68"/>
              <a:gd name="T46" fmla="*/ 33 w 68"/>
              <a:gd name="T47" fmla="*/ 32 h 68"/>
              <a:gd name="T48" fmla="*/ 27 w 68"/>
              <a:gd name="T49" fmla="*/ 52 h 68"/>
              <a:gd name="T50" fmla="*/ 16 w 68"/>
              <a:gd name="T51" fmla="*/ 20 h 68"/>
              <a:gd name="T52" fmla="*/ 19 w 68"/>
              <a:gd name="T53" fmla="*/ 20 h 68"/>
              <a:gd name="T54" fmla="*/ 19 w 68"/>
              <a:gd name="T55" fmla="*/ 17 h 68"/>
              <a:gd name="T56" fmla="*/ 11 w 68"/>
              <a:gd name="T57" fmla="*/ 18 h 68"/>
              <a:gd name="T58" fmla="*/ 9 w 68"/>
              <a:gd name="T59" fmla="*/ 18 h 68"/>
              <a:gd name="T60" fmla="*/ 34 w 68"/>
              <a:gd name="T61" fmla="*/ 5 h 68"/>
              <a:gd name="T62" fmla="*/ 53 w 68"/>
              <a:gd name="T63" fmla="*/ 12 h 68"/>
              <a:gd name="T64" fmla="*/ 53 w 68"/>
              <a:gd name="T65" fmla="*/ 12 h 68"/>
              <a:gd name="T66" fmla="*/ 48 w 68"/>
              <a:gd name="T67" fmla="*/ 17 h 68"/>
              <a:gd name="T68" fmla="*/ 51 w 68"/>
              <a:gd name="T69" fmla="*/ 24 h 68"/>
              <a:gd name="T70" fmla="*/ 53 w 68"/>
              <a:gd name="T71" fmla="*/ 32 h 68"/>
              <a:gd name="T72" fmla="*/ 51 w 68"/>
              <a:gd name="T73" fmla="*/ 42 h 68"/>
              <a:gd name="T74" fmla="*/ 43 w 68"/>
              <a:gd name="T75" fmla="*/ 61 h 68"/>
              <a:gd name="T76" fmla="*/ 43 w 68"/>
              <a:gd name="T77" fmla="*/ 61 h 68"/>
              <a:gd name="T78" fmla="*/ 34 w 68"/>
              <a:gd name="T79" fmla="*/ 63 h 68"/>
              <a:gd name="T80" fmla="*/ 26 w 68"/>
              <a:gd name="T81" fmla="*/ 62 h 68"/>
              <a:gd name="T82" fmla="*/ 34 w 68"/>
              <a:gd name="T83" fmla="*/ 36 h 68"/>
              <a:gd name="T84" fmla="*/ 43 w 68"/>
              <a:gd name="T85" fmla="*/ 61 h 68"/>
              <a:gd name="T86" fmla="*/ 63 w 68"/>
              <a:gd name="T87" fmla="*/ 34 h 68"/>
              <a:gd name="T88" fmla="*/ 48 w 68"/>
              <a:gd name="T89" fmla="*/ 59 h 68"/>
              <a:gd name="T90" fmla="*/ 57 w 68"/>
              <a:gd name="T91" fmla="*/ 33 h 68"/>
              <a:gd name="T92" fmla="*/ 60 w 68"/>
              <a:gd name="T93" fmla="*/ 23 h 68"/>
              <a:gd name="T94" fmla="*/ 59 w 68"/>
              <a:gd name="T95" fmla="*/ 20 h 68"/>
              <a:gd name="T96" fmla="*/ 63 w 68"/>
              <a:gd name="T97" fmla="*/ 34 h 6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68"/>
              <a:gd name="T148" fmla="*/ 0 h 68"/>
              <a:gd name="T149" fmla="*/ 68 w 68"/>
              <a:gd name="T150" fmla="*/ 68 h 6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6" name="Freeform 157"/>
          <p:cNvSpPr>
            <a:spLocks noEditPoints="1"/>
          </p:cNvSpPr>
          <p:nvPr/>
        </p:nvSpPr>
        <p:spPr bwMode="auto">
          <a:xfrm>
            <a:off x="4795853" y="2903846"/>
            <a:ext cx="430213" cy="527050"/>
          </a:xfrm>
          <a:custGeom>
            <a:avLst/>
            <a:gdLst>
              <a:gd name="T0" fmla="*/ 41 w 41"/>
              <a:gd name="T1" fmla="*/ 44 h 50"/>
              <a:gd name="T2" fmla="*/ 35 w 41"/>
              <a:gd name="T3" fmla="*/ 50 h 50"/>
              <a:gd name="T4" fmla="*/ 5 w 41"/>
              <a:gd name="T5" fmla="*/ 50 h 50"/>
              <a:gd name="T6" fmla="*/ 0 w 41"/>
              <a:gd name="T7" fmla="*/ 44 h 50"/>
              <a:gd name="T8" fmla="*/ 0 w 41"/>
              <a:gd name="T9" fmla="*/ 5 h 50"/>
              <a:gd name="T10" fmla="*/ 5 w 41"/>
              <a:gd name="T11" fmla="*/ 0 h 50"/>
              <a:gd name="T12" fmla="*/ 35 w 41"/>
              <a:gd name="T13" fmla="*/ 0 h 50"/>
              <a:gd name="T14" fmla="*/ 41 w 41"/>
              <a:gd name="T15" fmla="*/ 5 h 50"/>
              <a:gd name="T16" fmla="*/ 41 w 41"/>
              <a:gd name="T17" fmla="*/ 44 h 50"/>
              <a:gd name="T18" fmla="*/ 36 w 41"/>
              <a:gd name="T19" fmla="*/ 5 h 50"/>
              <a:gd name="T20" fmla="*/ 35 w 41"/>
              <a:gd name="T21" fmla="*/ 4 h 50"/>
              <a:gd name="T22" fmla="*/ 5 w 41"/>
              <a:gd name="T23" fmla="*/ 4 h 50"/>
              <a:gd name="T24" fmla="*/ 4 w 41"/>
              <a:gd name="T25" fmla="*/ 5 h 50"/>
              <a:gd name="T26" fmla="*/ 4 w 41"/>
              <a:gd name="T27" fmla="*/ 40 h 50"/>
              <a:gd name="T28" fmla="*/ 5 w 41"/>
              <a:gd name="T29" fmla="*/ 41 h 50"/>
              <a:gd name="T30" fmla="*/ 35 w 41"/>
              <a:gd name="T31" fmla="*/ 41 h 50"/>
              <a:gd name="T32" fmla="*/ 36 w 41"/>
              <a:gd name="T33" fmla="*/ 40 h 50"/>
              <a:gd name="T34" fmla="*/ 36 w 41"/>
              <a:gd name="T35" fmla="*/ 5 h 50"/>
              <a:gd name="T36" fmla="*/ 20 w 41"/>
              <a:gd name="T37" fmla="*/ 43 h 50"/>
              <a:gd name="T38" fmla="*/ 18 w 41"/>
              <a:gd name="T39" fmla="*/ 45 h 50"/>
              <a:gd name="T40" fmla="*/ 20 w 41"/>
              <a:gd name="T41" fmla="*/ 48 h 50"/>
              <a:gd name="T42" fmla="*/ 23 w 41"/>
              <a:gd name="T43" fmla="*/ 45 h 50"/>
              <a:gd name="T44" fmla="*/ 20 w 41"/>
              <a:gd name="T45" fmla="*/ 43 h 5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41"/>
              <a:gd name="T70" fmla="*/ 0 h 50"/>
              <a:gd name="T71" fmla="*/ 41 w 41"/>
              <a:gd name="T72" fmla="*/ 50 h 5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7" name="Freeform 158"/>
          <p:cNvSpPr>
            <a:spLocks noEditPoints="1"/>
          </p:cNvSpPr>
          <p:nvPr/>
        </p:nvSpPr>
        <p:spPr bwMode="auto">
          <a:xfrm>
            <a:off x="4749816" y="4283383"/>
            <a:ext cx="522287" cy="447675"/>
          </a:xfrm>
          <a:custGeom>
            <a:avLst/>
            <a:gdLst>
              <a:gd name="T0" fmla="*/ 68 w 68"/>
              <a:gd name="T1" fmla="*/ 30 h 58"/>
              <a:gd name="T2" fmla="*/ 0 w 68"/>
              <a:gd name="T3" fmla="*/ 30 h 58"/>
              <a:gd name="T4" fmla="*/ 0 w 68"/>
              <a:gd name="T5" fmla="*/ 15 h 58"/>
              <a:gd name="T6" fmla="*/ 7 w 68"/>
              <a:gd name="T7" fmla="*/ 9 h 58"/>
              <a:gd name="T8" fmla="*/ 20 w 68"/>
              <a:gd name="T9" fmla="*/ 9 h 58"/>
              <a:gd name="T10" fmla="*/ 20 w 68"/>
              <a:gd name="T11" fmla="*/ 3 h 58"/>
              <a:gd name="T12" fmla="*/ 24 w 68"/>
              <a:gd name="T13" fmla="*/ 0 h 58"/>
              <a:gd name="T14" fmla="*/ 45 w 68"/>
              <a:gd name="T15" fmla="*/ 0 h 58"/>
              <a:gd name="T16" fmla="*/ 49 w 68"/>
              <a:gd name="T17" fmla="*/ 3 h 58"/>
              <a:gd name="T18" fmla="*/ 49 w 68"/>
              <a:gd name="T19" fmla="*/ 9 h 58"/>
              <a:gd name="T20" fmla="*/ 62 w 68"/>
              <a:gd name="T21" fmla="*/ 9 h 58"/>
              <a:gd name="T22" fmla="*/ 68 w 68"/>
              <a:gd name="T23" fmla="*/ 15 h 58"/>
              <a:gd name="T24" fmla="*/ 68 w 68"/>
              <a:gd name="T25" fmla="*/ 30 h 58"/>
              <a:gd name="T26" fmla="*/ 68 w 68"/>
              <a:gd name="T27" fmla="*/ 52 h 58"/>
              <a:gd name="T28" fmla="*/ 62 w 68"/>
              <a:gd name="T29" fmla="*/ 58 h 58"/>
              <a:gd name="T30" fmla="*/ 7 w 68"/>
              <a:gd name="T31" fmla="*/ 58 h 58"/>
              <a:gd name="T32" fmla="*/ 0 w 68"/>
              <a:gd name="T33" fmla="*/ 52 h 58"/>
              <a:gd name="T34" fmla="*/ 0 w 68"/>
              <a:gd name="T35" fmla="*/ 34 h 58"/>
              <a:gd name="T36" fmla="*/ 26 w 68"/>
              <a:gd name="T37" fmla="*/ 34 h 58"/>
              <a:gd name="T38" fmla="*/ 26 w 68"/>
              <a:gd name="T39" fmla="*/ 40 h 58"/>
              <a:gd name="T40" fmla="*/ 28 w 68"/>
              <a:gd name="T41" fmla="*/ 42 h 58"/>
              <a:gd name="T42" fmla="*/ 41 w 68"/>
              <a:gd name="T43" fmla="*/ 42 h 58"/>
              <a:gd name="T44" fmla="*/ 43 w 68"/>
              <a:gd name="T45" fmla="*/ 40 h 58"/>
              <a:gd name="T46" fmla="*/ 43 w 68"/>
              <a:gd name="T47" fmla="*/ 34 h 58"/>
              <a:gd name="T48" fmla="*/ 68 w 68"/>
              <a:gd name="T49" fmla="*/ 34 h 58"/>
              <a:gd name="T50" fmla="*/ 68 w 68"/>
              <a:gd name="T51" fmla="*/ 52 h 58"/>
              <a:gd name="T52" fmla="*/ 44 w 68"/>
              <a:gd name="T53" fmla="*/ 9 h 58"/>
              <a:gd name="T54" fmla="*/ 44 w 68"/>
              <a:gd name="T55" fmla="*/ 5 h 58"/>
              <a:gd name="T56" fmla="*/ 25 w 68"/>
              <a:gd name="T57" fmla="*/ 5 h 58"/>
              <a:gd name="T58" fmla="*/ 25 w 68"/>
              <a:gd name="T59" fmla="*/ 9 h 58"/>
              <a:gd name="T60" fmla="*/ 44 w 68"/>
              <a:gd name="T61" fmla="*/ 9 h 58"/>
              <a:gd name="T62" fmla="*/ 39 w 68"/>
              <a:gd name="T63" fmla="*/ 39 h 58"/>
              <a:gd name="T64" fmla="*/ 30 w 68"/>
              <a:gd name="T65" fmla="*/ 39 h 58"/>
              <a:gd name="T66" fmla="*/ 30 w 68"/>
              <a:gd name="T67" fmla="*/ 34 h 58"/>
              <a:gd name="T68" fmla="*/ 39 w 68"/>
              <a:gd name="T69" fmla="*/ 34 h 58"/>
              <a:gd name="T70" fmla="*/ 39 w 68"/>
              <a:gd name="T71" fmla="*/ 39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8"/>
              <a:gd name="T109" fmla="*/ 0 h 58"/>
              <a:gd name="T110" fmla="*/ 68 w 68"/>
              <a:gd name="T111" fmla="*/ 58 h 5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8" name="Freeform 91"/>
          <p:cNvSpPr>
            <a:spLocks noEditPoints="1"/>
          </p:cNvSpPr>
          <p:nvPr/>
        </p:nvSpPr>
        <p:spPr bwMode="auto">
          <a:xfrm>
            <a:off x="4752991" y="5589896"/>
            <a:ext cx="515937" cy="515937"/>
          </a:xfrm>
          <a:custGeom>
            <a:avLst/>
            <a:gdLst>
              <a:gd name="T0" fmla="*/ 0 w 62"/>
              <a:gd name="T1" fmla="*/ 31 h 62"/>
              <a:gd name="T2" fmla="*/ 41 w 62"/>
              <a:gd name="T3" fmla="*/ 22 h 62"/>
              <a:gd name="T4" fmla="*/ 45 w 62"/>
              <a:gd name="T5" fmla="*/ 20 h 62"/>
              <a:gd name="T6" fmla="*/ 49 w 62"/>
              <a:gd name="T7" fmla="*/ 19 h 62"/>
              <a:gd name="T8" fmla="*/ 48 w 62"/>
              <a:gd name="T9" fmla="*/ 17 h 62"/>
              <a:gd name="T10" fmla="*/ 45 w 62"/>
              <a:gd name="T11" fmla="*/ 15 h 62"/>
              <a:gd name="T12" fmla="*/ 43 w 62"/>
              <a:gd name="T13" fmla="*/ 15 h 62"/>
              <a:gd name="T14" fmla="*/ 42 w 62"/>
              <a:gd name="T15" fmla="*/ 14 h 62"/>
              <a:gd name="T16" fmla="*/ 38 w 62"/>
              <a:gd name="T17" fmla="*/ 12 h 62"/>
              <a:gd name="T18" fmla="*/ 38 w 62"/>
              <a:gd name="T19" fmla="*/ 16 h 62"/>
              <a:gd name="T20" fmla="*/ 37 w 62"/>
              <a:gd name="T21" fmla="*/ 19 h 62"/>
              <a:gd name="T22" fmla="*/ 33 w 62"/>
              <a:gd name="T23" fmla="*/ 17 h 62"/>
              <a:gd name="T24" fmla="*/ 29 w 62"/>
              <a:gd name="T25" fmla="*/ 15 h 62"/>
              <a:gd name="T26" fmla="*/ 30 w 62"/>
              <a:gd name="T27" fmla="*/ 11 h 62"/>
              <a:gd name="T28" fmla="*/ 35 w 62"/>
              <a:gd name="T29" fmla="*/ 10 h 62"/>
              <a:gd name="T30" fmla="*/ 34 w 62"/>
              <a:gd name="T31" fmla="*/ 8 h 62"/>
              <a:gd name="T32" fmla="*/ 31 w 62"/>
              <a:gd name="T33" fmla="*/ 9 h 62"/>
              <a:gd name="T34" fmla="*/ 27 w 62"/>
              <a:gd name="T35" fmla="*/ 6 h 62"/>
              <a:gd name="T36" fmla="*/ 28 w 62"/>
              <a:gd name="T37" fmla="*/ 9 h 62"/>
              <a:gd name="T38" fmla="*/ 26 w 62"/>
              <a:gd name="T39" fmla="*/ 9 h 62"/>
              <a:gd name="T40" fmla="*/ 23 w 62"/>
              <a:gd name="T41" fmla="*/ 7 h 62"/>
              <a:gd name="T42" fmla="*/ 21 w 62"/>
              <a:gd name="T43" fmla="*/ 8 h 62"/>
              <a:gd name="T44" fmla="*/ 23 w 62"/>
              <a:gd name="T45" fmla="*/ 9 h 62"/>
              <a:gd name="T46" fmla="*/ 22 w 62"/>
              <a:gd name="T47" fmla="*/ 10 h 62"/>
              <a:gd name="T48" fmla="*/ 10 w 62"/>
              <a:gd name="T49" fmla="*/ 18 h 62"/>
              <a:gd name="T50" fmla="*/ 11 w 62"/>
              <a:gd name="T51" fmla="*/ 19 h 62"/>
              <a:gd name="T52" fmla="*/ 13 w 62"/>
              <a:gd name="T53" fmla="*/ 22 h 62"/>
              <a:gd name="T54" fmla="*/ 12 w 62"/>
              <a:gd name="T55" fmla="*/ 26 h 62"/>
              <a:gd name="T56" fmla="*/ 15 w 62"/>
              <a:gd name="T57" fmla="*/ 30 h 62"/>
              <a:gd name="T58" fmla="*/ 18 w 62"/>
              <a:gd name="T59" fmla="*/ 35 h 62"/>
              <a:gd name="T60" fmla="*/ 19 w 62"/>
              <a:gd name="T61" fmla="*/ 37 h 62"/>
              <a:gd name="T62" fmla="*/ 17 w 62"/>
              <a:gd name="T63" fmla="*/ 32 h 62"/>
              <a:gd name="T64" fmla="*/ 21 w 62"/>
              <a:gd name="T65" fmla="*/ 37 h 62"/>
              <a:gd name="T66" fmla="*/ 25 w 62"/>
              <a:gd name="T67" fmla="*/ 41 h 62"/>
              <a:gd name="T68" fmla="*/ 30 w 62"/>
              <a:gd name="T69" fmla="*/ 44 h 62"/>
              <a:gd name="T70" fmla="*/ 35 w 62"/>
              <a:gd name="T71" fmla="*/ 47 h 62"/>
              <a:gd name="T72" fmla="*/ 36 w 62"/>
              <a:gd name="T73" fmla="*/ 47 h 62"/>
              <a:gd name="T74" fmla="*/ 34 w 62"/>
              <a:gd name="T75" fmla="*/ 43 h 62"/>
              <a:gd name="T76" fmla="*/ 32 w 62"/>
              <a:gd name="T77" fmla="*/ 42 h 62"/>
              <a:gd name="T78" fmla="*/ 32 w 62"/>
              <a:gd name="T79" fmla="*/ 39 h 62"/>
              <a:gd name="T80" fmla="*/ 28 w 62"/>
              <a:gd name="T81" fmla="*/ 41 h 62"/>
              <a:gd name="T82" fmla="*/ 27 w 62"/>
              <a:gd name="T83" fmla="*/ 34 h 62"/>
              <a:gd name="T84" fmla="*/ 30 w 62"/>
              <a:gd name="T85" fmla="*/ 34 h 62"/>
              <a:gd name="T86" fmla="*/ 32 w 62"/>
              <a:gd name="T87" fmla="*/ 33 h 62"/>
              <a:gd name="T88" fmla="*/ 35 w 62"/>
              <a:gd name="T89" fmla="*/ 34 h 62"/>
              <a:gd name="T90" fmla="*/ 36 w 62"/>
              <a:gd name="T91" fmla="*/ 33 h 62"/>
              <a:gd name="T92" fmla="*/ 38 w 62"/>
              <a:gd name="T93" fmla="*/ 29 h 62"/>
              <a:gd name="T94" fmla="*/ 38 w 62"/>
              <a:gd name="T95" fmla="*/ 28 h 62"/>
              <a:gd name="T96" fmla="*/ 41 w 62"/>
              <a:gd name="T97" fmla="*/ 26 h 62"/>
              <a:gd name="T98" fmla="*/ 43 w 62"/>
              <a:gd name="T99" fmla="*/ 23 h 62"/>
              <a:gd name="T100" fmla="*/ 44 w 62"/>
              <a:gd name="T101" fmla="*/ 22 h 62"/>
              <a:gd name="T102" fmla="*/ 41 w 62"/>
              <a:gd name="T103" fmla="*/ 22 h 62"/>
              <a:gd name="T104" fmla="*/ 48 w 62"/>
              <a:gd name="T105" fmla="*/ 48 h 62"/>
              <a:gd name="T106" fmla="*/ 44 w 62"/>
              <a:gd name="T107" fmla="*/ 47 h 62"/>
              <a:gd name="T108" fmla="*/ 41 w 62"/>
              <a:gd name="T109" fmla="*/ 47 h 62"/>
              <a:gd name="T110" fmla="*/ 38 w 62"/>
              <a:gd name="T111" fmla="*/ 46 h 62"/>
              <a:gd name="T112" fmla="*/ 37 w 62"/>
              <a:gd name="T113" fmla="*/ 50 h 62"/>
              <a:gd name="T114" fmla="*/ 36 w 62"/>
              <a:gd name="T115" fmla="*/ 54 h 62"/>
              <a:gd name="T116" fmla="*/ 50 w 62"/>
              <a:gd name="T117" fmla="*/ 49 h 6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2"/>
              <a:gd name="T178" fmla="*/ 0 h 62"/>
              <a:gd name="T179" fmla="*/ 62 w 62"/>
              <a:gd name="T180" fmla="*/ 62 h 6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9" name="TextBox 13"/>
          <p:cNvSpPr txBox="1">
            <a:spLocks noChangeArrowheads="1"/>
          </p:cNvSpPr>
          <p:nvPr/>
        </p:nvSpPr>
        <p:spPr bwMode="auto">
          <a:xfrm>
            <a:off x="852503" y="1487796"/>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描述</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0" name="TextBox 13"/>
          <p:cNvSpPr txBox="1">
            <a:spLocks noChangeArrowheads="1"/>
          </p:cNvSpPr>
          <p:nvPr/>
        </p:nvSpPr>
        <p:spPr bwMode="auto">
          <a:xfrm>
            <a:off x="855678" y="1773546"/>
            <a:ext cx="24384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客户身份识别</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1" name="TextBox 13"/>
          <p:cNvSpPr txBox="1">
            <a:spLocks noChangeArrowheads="1"/>
          </p:cNvSpPr>
          <p:nvPr/>
        </p:nvSpPr>
        <p:spPr bwMode="auto">
          <a:xfrm>
            <a:off x="852503" y="2813358"/>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属性</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2" name="TextBox 13"/>
          <p:cNvSpPr txBox="1">
            <a:spLocks noChangeArrowheads="1"/>
          </p:cNvSpPr>
          <p:nvPr/>
        </p:nvSpPr>
        <p:spPr bwMode="auto">
          <a:xfrm>
            <a:off x="855678" y="3100696"/>
            <a:ext cx="24384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客观实力、风险偏好</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3" name="TextBox 13"/>
          <p:cNvSpPr txBox="1">
            <a:spLocks noChangeArrowheads="1"/>
          </p:cNvSpPr>
          <p:nvPr/>
        </p:nvSpPr>
        <p:spPr bwMode="auto">
          <a:xfrm>
            <a:off x="852503" y="4170671"/>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操作</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4" name="TextBox 13"/>
          <p:cNvSpPr txBox="1">
            <a:spLocks noChangeArrowheads="1"/>
          </p:cNvSpPr>
          <p:nvPr/>
        </p:nvSpPr>
        <p:spPr bwMode="auto">
          <a:xfrm>
            <a:off x="855677" y="4456421"/>
            <a:ext cx="302782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实名认证、风险评估、黑名单</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5" name="TextBox 13"/>
          <p:cNvSpPr txBox="1">
            <a:spLocks noChangeArrowheads="1"/>
          </p:cNvSpPr>
          <p:nvPr/>
        </p:nvSpPr>
        <p:spPr bwMode="auto">
          <a:xfrm>
            <a:off x="852503" y="5515283"/>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事件</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6" name="TextBox 13"/>
          <p:cNvSpPr txBox="1">
            <a:spLocks noChangeArrowheads="1"/>
          </p:cNvSpPr>
          <p:nvPr/>
        </p:nvSpPr>
        <p:spPr bwMode="auto">
          <a:xfrm>
            <a:off x="855678" y="5802621"/>
            <a:ext cx="24384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认证结果通知</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0747" name="图片 34"/>
          <p:cNvPicPr>
            <a:picLocks noChangeAspect="1" noChangeArrowheads="1"/>
          </p:cNvPicPr>
          <p:nvPr/>
        </p:nvPicPr>
        <p:blipFill>
          <a:blip r:embed="rId5" cstate="print">
            <a:extLst>
              <a:ext uri="{28A0092B-C50C-407E-A947-70E740481C1C}">
                <a14:useLocalDpi xmlns:a14="http://schemas.microsoft.com/office/drawing/2010/main" val="0"/>
              </a:ext>
            </a:extLst>
          </a:blip>
          <a:srcRect l="33713" t="705" r="10503" b="5983"/>
          <a:stretch>
            <a:fillRect/>
          </a:stretch>
        </p:blipFill>
        <p:spPr bwMode="auto">
          <a:xfrm>
            <a:off x="8716978" y="1310350"/>
            <a:ext cx="2490788" cy="252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图片 29" descr="logo1.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合约</a:t>
            </a:r>
            <a:r>
              <a:rPr lang="en-US" altLang="en-US" sz="2400" dirty="0" smtClean="0">
                <a:solidFill>
                  <a:schemeClr val="bg1"/>
                </a:solidFill>
                <a:latin typeface="微软雅黑" pitchFamily="34" charset="-122"/>
                <a:ea typeface="微软雅黑" pitchFamily="34" charset="-122"/>
                <a:cs typeface="Arial" panose="020B0604020202020204" pitchFamily="34" charset="0"/>
              </a:rPr>
              <a:t>设计</a:t>
            </a:r>
            <a:r>
              <a:rPr lang="zh-CN" altLang="en-US" sz="2400" dirty="0" smtClean="0">
                <a:solidFill>
                  <a:schemeClr val="bg1"/>
                </a:solidFill>
                <a:latin typeface="微软雅黑" pitchFamily="34" charset="-122"/>
                <a:ea typeface="微软雅黑" pitchFamily="34" charset="-122"/>
                <a:cs typeface="Arial" panose="020B0604020202020204" pitchFamily="34" charset="0"/>
              </a:rPr>
              <a:t>（伪码）</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pic>
        <p:nvPicPr>
          <p:cNvPr id="30" name="图片 29"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31" name="Rectangle 7"/>
          <p:cNvSpPr>
            <a:spLocks noChangeArrowheads="1"/>
          </p:cNvSpPr>
          <p:nvPr/>
        </p:nvSpPr>
        <p:spPr bwMode="auto">
          <a:xfrm>
            <a:off x="1271554" y="1298992"/>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dirty="0">
              <a:solidFill>
                <a:srgbClr val="262626"/>
              </a:solidFill>
              <a:latin typeface="Andale Mono"/>
              <a:ea typeface="微软雅黑"/>
              <a:cs typeface="Andale Mono"/>
            </a:endParaRPr>
          </a:p>
        </p:txBody>
      </p:sp>
      <p:sp>
        <p:nvSpPr>
          <p:cNvPr id="32" name="矩形 16"/>
          <p:cNvSpPr>
            <a:spLocks noChangeArrowheads="1"/>
          </p:cNvSpPr>
          <p:nvPr/>
        </p:nvSpPr>
        <p:spPr bwMode="auto">
          <a:xfrm>
            <a:off x="1554389" y="1590502"/>
            <a:ext cx="3593054" cy="4172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Contract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KYC</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State</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Info</a:t>
            </a:r>
            <a:r>
              <a:rPr lang="zh-CN" altLang="zh-CN" sz="1400" dirty="0" smtClean="0">
                <a:solidFill>
                  <a:schemeClr val="bg1"/>
                </a:solidFill>
                <a:latin typeface="Hei"/>
                <a:ea typeface="Hei"/>
                <a:cs typeface="Hei"/>
                <a:sym typeface="Arial" panose="020B0604020202020204" pitchFamily="34" charset="0"/>
              </a:rPr>
              <a:t>&lt;</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M</a:t>
            </a:r>
            <a:r>
              <a:rPr lang="en-US" altLang="zh-CN" sz="1400" dirty="0" smtClean="0">
                <a:solidFill>
                  <a:schemeClr val="bg1"/>
                </a:solidFill>
                <a:latin typeface="Hei"/>
                <a:ea typeface="Hei"/>
                <a:cs typeface="Hei"/>
                <a:sym typeface="Arial" panose="020B0604020202020204" pitchFamily="34" charset="0"/>
              </a:rPr>
              <a:t>ap&gt;</a:t>
            </a: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State</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Risk</a:t>
            </a:r>
            <a:r>
              <a:rPr lang="en-US" altLang="zh-CN" sz="1400" dirty="0" smtClean="0">
                <a:solidFill>
                  <a:schemeClr val="bg1"/>
                </a:solidFill>
                <a:latin typeface="Hei"/>
                <a:ea typeface="Hei"/>
                <a:cs typeface="Hei"/>
              </a:rPr>
              <a:t>&lt;</a:t>
            </a:r>
            <a:r>
              <a:rPr lang="en-US" altLang="zh-CN" sz="1400" dirty="0" smtClean="0">
                <a:solidFill>
                  <a:schemeClr val="bg1"/>
                </a:solidFill>
                <a:latin typeface="Hei"/>
                <a:ea typeface="Hei"/>
                <a:cs typeface="Hei"/>
              </a:rPr>
              <a:t>String</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Map</a:t>
            </a:r>
            <a:r>
              <a:rPr lang="en-US" altLang="zh-CN" sz="1400" dirty="0" smtClean="0">
                <a:solidFill>
                  <a:schemeClr val="bg1"/>
                </a:solidFill>
                <a:latin typeface="Hei"/>
                <a:ea typeface="Hei"/>
                <a:cs typeface="Hei"/>
              </a:rPr>
              <a:t>&gt;</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Map</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a:solidFill>
                  <a:schemeClr val="bg1"/>
                </a:solidFill>
                <a:latin typeface="Hei"/>
                <a:ea typeface="Hei"/>
                <a:cs typeface="Hei"/>
                <a:sym typeface="Arial" panose="020B0604020202020204" pitchFamily="34" charset="0"/>
              </a:rPr>
              <a:t>InfoDetail</a:t>
            </a:r>
            <a:r>
              <a:rPr lang="zh-CN" altLang="zh-CN"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Licence</a:t>
            </a:r>
            <a:r>
              <a:rPr lang="en-US"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营业执照</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Account </a:t>
            </a:r>
            <a:r>
              <a:rPr lang="zh-CN" altLang="en-US" sz="1400" dirty="0" smtClean="0">
                <a:solidFill>
                  <a:schemeClr val="bg1"/>
                </a:solidFill>
                <a:latin typeface="Hei"/>
                <a:ea typeface="Hei"/>
                <a:cs typeface="Hei"/>
                <a:sym typeface="Arial" panose="020B0604020202020204" pitchFamily="34" charset="0"/>
              </a:rPr>
              <a:t>企业账号</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Name</a:t>
            </a:r>
            <a:r>
              <a:rPr lang="en-US"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企业名称</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Address </a:t>
            </a:r>
            <a:r>
              <a:rPr lang="zh-CN" altLang="en-US" sz="1400" dirty="0" smtClean="0">
                <a:solidFill>
                  <a:schemeClr val="bg1"/>
                </a:solidFill>
                <a:latin typeface="Hei"/>
                <a:ea typeface="Hei"/>
                <a:cs typeface="Hei"/>
                <a:sym typeface="Arial" panose="020B0604020202020204" pitchFamily="34" charset="0"/>
              </a:rPr>
              <a:t>地址</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Person </a:t>
            </a:r>
            <a:r>
              <a:rPr lang="en-US" altLang="en-US" sz="1400" dirty="0" smtClean="0">
                <a:solidFill>
                  <a:schemeClr val="bg1"/>
                </a:solidFill>
                <a:latin typeface="Hei"/>
                <a:ea typeface="Hei"/>
                <a:cs typeface="Hei"/>
                <a:sym typeface="Arial" panose="020B0604020202020204" pitchFamily="34" charset="0"/>
              </a:rPr>
              <a:t>法人</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Map</a:t>
            </a:r>
            <a:r>
              <a:rPr lang="zh-CN" altLang="en-US"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a:solidFill>
                  <a:schemeClr val="bg1"/>
                </a:solidFill>
                <a:latin typeface="Hei"/>
                <a:ea typeface="Hei"/>
                <a:cs typeface="Hei"/>
                <a:sym typeface="Arial" panose="020B0604020202020204" pitchFamily="34" charset="0"/>
              </a:rPr>
              <a:t>RiskDetail</a:t>
            </a:r>
            <a:r>
              <a:rPr lang="zh-CN" altLang="zh-CN"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String</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Rank</a:t>
            </a:r>
            <a:r>
              <a:rPr lang="en-US" altLang="zh-CN" sz="1400" dirty="0" smtClean="0">
                <a:solidFill>
                  <a:schemeClr val="bg1"/>
                </a:solidFill>
                <a:latin typeface="Hei"/>
                <a:ea typeface="Hei"/>
                <a:cs typeface="Hei"/>
                <a:sym typeface="Arial" panose="020B0604020202020204" pitchFamily="34" charset="0"/>
              </a:rPr>
              <a:t> </a:t>
            </a:r>
            <a:r>
              <a:rPr lang="en-US" altLang="en-US" sz="1400" dirty="0" smtClean="0">
                <a:solidFill>
                  <a:schemeClr val="bg1"/>
                </a:solidFill>
                <a:latin typeface="Hei"/>
                <a:ea typeface="Hei"/>
                <a:cs typeface="Hei"/>
                <a:sym typeface="Arial" panose="020B0604020202020204" pitchFamily="34" charset="0"/>
              </a:rPr>
              <a:t>风险级别</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List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Blacklist </a:t>
            </a:r>
            <a:r>
              <a:rPr lang="en-US" altLang="en-US" sz="1400" dirty="0" smtClean="0">
                <a:solidFill>
                  <a:schemeClr val="bg1"/>
                </a:solidFill>
                <a:latin typeface="Hei"/>
                <a:ea typeface="Hei"/>
                <a:cs typeface="Hei"/>
                <a:sym typeface="Arial" panose="020B0604020202020204" pitchFamily="34" charset="0"/>
              </a:rPr>
              <a:t>黑名单</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p:txBody>
      </p:sp>
      <p:sp>
        <p:nvSpPr>
          <p:cNvPr id="9" name="Rectangle 7"/>
          <p:cNvSpPr>
            <a:spLocks noChangeArrowheads="1"/>
          </p:cNvSpPr>
          <p:nvPr/>
        </p:nvSpPr>
        <p:spPr bwMode="auto">
          <a:xfrm>
            <a:off x="6657766" y="1296496"/>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a:solidFill>
                <a:srgbClr val="262626"/>
              </a:solidFill>
            </a:endParaRPr>
          </a:p>
        </p:txBody>
      </p:sp>
      <p:sp>
        <p:nvSpPr>
          <p:cNvPr id="10" name="矩形 16"/>
          <p:cNvSpPr>
            <a:spLocks noChangeArrowheads="1"/>
          </p:cNvSpPr>
          <p:nvPr/>
        </p:nvSpPr>
        <p:spPr bwMode="auto">
          <a:xfrm>
            <a:off x="6925848" y="1304296"/>
            <a:ext cx="3593054" cy="507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Method</a:t>
            </a:r>
            <a:r>
              <a:rPr lang="zh-CN"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auth</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实名</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     </a:t>
            </a:r>
            <a:r>
              <a:rPr lang="en-US" altLang="zh-CN" sz="1400" dirty="0" err="1">
                <a:solidFill>
                  <a:schemeClr val="bg1"/>
                </a:solidFill>
                <a:latin typeface="Hei"/>
                <a:ea typeface="Hei"/>
                <a:cs typeface="Hei"/>
                <a:sym typeface="Arial" panose="020B0604020202020204" pitchFamily="34" charset="0"/>
              </a:rPr>
              <a:t>sysdata</a:t>
            </a:r>
            <a:r>
              <a:rPr lang="en-US" altLang="zh-CN" sz="1400" dirty="0">
                <a:solidFill>
                  <a:schemeClr val="bg1"/>
                </a:solidFill>
                <a:latin typeface="Hei"/>
                <a:ea typeface="Hei"/>
                <a:cs typeface="Hei"/>
                <a:sym typeface="Arial" panose="020B0604020202020204" pitchFamily="34" charset="0"/>
              </a:rPr>
              <a:t>	</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Info</a:t>
            </a:r>
            <a:r>
              <a:rPr lang="en-US" altLang="zh-CN" sz="1400" dirty="0" smtClean="0">
                <a:solidFill>
                  <a:schemeClr val="bg1"/>
                </a:solidFill>
                <a:latin typeface="Hei"/>
                <a:ea typeface="Hei"/>
                <a:cs typeface="Hei"/>
                <a:sym typeface="Arial" panose="020B0604020202020204" pitchFamily="34" charset="0"/>
              </a:rPr>
              <a:t>.</a:t>
            </a:r>
            <a:r>
              <a:rPr lang="en-US" altLang="zh-CN" sz="1400" dirty="0">
                <a:solidFill>
                  <a:schemeClr val="bg1"/>
                </a:solidFill>
                <a:latin typeface="Hei"/>
                <a:ea typeface="Hei"/>
                <a:cs typeface="Hei"/>
                <a:sym typeface="Arial" panose="020B0604020202020204" pitchFamily="34" charset="0"/>
              </a:rPr>
              <a:t> </a:t>
            </a:r>
            <a:r>
              <a:rPr lang="en-US" altLang="zh-CN" sz="1400" dirty="0" err="1">
                <a:solidFill>
                  <a:schemeClr val="bg1"/>
                </a:solidFill>
                <a:latin typeface="Hei"/>
                <a:ea typeface="Hei"/>
                <a:cs typeface="Hei"/>
                <a:sym typeface="Arial" panose="020B0604020202020204" pitchFamily="34" charset="0"/>
              </a:rPr>
              <a:t>InfoDetail</a:t>
            </a: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init</a:t>
            </a:r>
            <a:r>
              <a:rPr lang="en-US" altLang="zh-CN" sz="1400" dirty="0" smtClean="0">
                <a:solidFill>
                  <a:schemeClr val="bg1"/>
                </a:solidFill>
                <a:latin typeface="Hei"/>
                <a:ea typeface="Hei"/>
                <a:cs typeface="Hei"/>
                <a:sym typeface="Arial" panose="020B0604020202020204" pitchFamily="34" charset="0"/>
              </a:rPr>
              <a:t>	</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Method</a:t>
            </a:r>
            <a:r>
              <a:rPr lang="zh-CN" altLang="zh-CN" sz="1400" dirty="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risk</a:t>
            </a:r>
            <a:r>
              <a:rPr lang="en-US" altLang="zh-CN" sz="1400" dirty="0" err="1" smtClean="0">
                <a:solidFill>
                  <a:schemeClr val="bg1"/>
                </a:solidFill>
                <a:latin typeface="Hei"/>
                <a:ea typeface="Hei"/>
                <a:cs typeface="Hei"/>
                <a:sym typeface="Arial" panose="020B0604020202020204" pitchFamily="34" charset="0"/>
              </a:rPr>
              <a:t>Appraisal</a:t>
            </a:r>
            <a:r>
              <a:rPr lang="en-US"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风险级别同步</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RiskDetail</a:t>
            </a:r>
            <a:r>
              <a:rPr lang="en-US" altLang="zh-CN" sz="1400" dirty="0" err="1" smtClean="0">
                <a:solidFill>
                  <a:schemeClr val="bg1"/>
                </a:solidFill>
                <a:latin typeface="Hei"/>
                <a:ea typeface="Hei"/>
                <a:cs typeface="Hei"/>
                <a:sym typeface="Arial" panose="020B0604020202020204" pitchFamily="34" charset="0"/>
              </a:rPr>
              <a:t>.</a:t>
            </a:r>
            <a:r>
              <a:rPr lang="en-US" altLang="zh-CN" sz="1400" dirty="0" err="1" smtClean="0">
                <a:solidFill>
                  <a:schemeClr val="bg1"/>
                </a:solidFill>
                <a:latin typeface="Hei"/>
                <a:ea typeface="Hei"/>
                <a:cs typeface="Hei"/>
                <a:sym typeface="Arial" panose="020B0604020202020204" pitchFamily="34" charset="0"/>
              </a:rPr>
              <a:t>Rank</a:t>
            </a:r>
            <a:r>
              <a:rPr lang="en-US" altLang="zh-CN" sz="1400" dirty="0" err="1" smtClean="0">
                <a:solidFill>
                  <a:schemeClr val="bg1"/>
                </a:solidFill>
                <a:latin typeface="Hei"/>
                <a:ea typeface="Hei"/>
                <a:cs typeface="Hei"/>
                <a:sym typeface="Arial" panose="020B0604020202020204" pitchFamily="34" charset="0"/>
              </a:rPr>
              <a:t>.put</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Timer</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to</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sysdata</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Method</a:t>
            </a:r>
            <a:r>
              <a:rPr lang="zh-CN" altLang="zh-CN" sz="1400" dirty="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addToBlacklist</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添加黑名单</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RiskDetail</a:t>
            </a:r>
            <a:r>
              <a:rPr lang="en-US" altLang="zh-CN" sz="1400" dirty="0" err="1" smtClean="0">
                <a:solidFill>
                  <a:schemeClr val="bg1"/>
                </a:solidFill>
                <a:latin typeface="Hei"/>
                <a:ea typeface="Hei"/>
                <a:cs typeface="Hei"/>
                <a:sym typeface="Arial" panose="020B0604020202020204" pitchFamily="34" charset="0"/>
              </a:rPr>
              <a:t>.</a:t>
            </a:r>
            <a:r>
              <a:rPr lang="en-US" altLang="zh-CN" sz="1400" dirty="0" err="1" smtClean="0">
                <a:solidFill>
                  <a:schemeClr val="bg1"/>
                </a:solidFill>
                <a:latin typeface="Hei"/>
                <a:ea typeface="Hei"/>
                <a:cs typeface="Hei"/>
                <a:sym typeface="Arial" panose="020B0604020202020204" pitchFamily="34" charset="0"/>
              </a:rPr>
              <a:t>Blacklist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add</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Event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notify()</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调用账户合约</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call</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Contract</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Account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Event</a:t>
            </a:r>
            <a:r>
              <a:rPr lang="zh-CN" altLang="en-US" sz="1400" dirty="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sysdata</a:t>
            </a:r>
            <a:r>
              <a:rPr lang="en-US" altLang="zh-CN" sz="1400" dirty="0" smtClean="0">
                <a:solidFill>
                  <a:schemeClr val="bg1"/>
                </a:solidFill>
                <a:latin typeface="Hei"/>
                <a:ea typeface="Hei"/>
                <a:cs typeface="Hei"/>
                <a:sym typeface="Arial" panose="020B0604020202020204" pitchFamily="34" charset="0"/>
              </a:rPr>
              <a:t>(</a:t>
            </a:r>
            <a:r>
              <a:rPr lang="en-US" altLang="zh-CN" sz="1400" dirty="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调用网关同步数据</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call</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gateway </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p:txBody>
      </p:sp>
      <p:cxnSp>
        <p:nvCxnSpPr>
          <p:cNvPr id="4" name="肘形连接符 3"/>
          <p:cNvCxnSpPr/>
          <p:nvPr/>
        </p:nvCxnSpPr>
        <p:spPr bwMode="auto">
          <a:xfrm flipV="1">
            <a:off x="5420388" y="3485146"/>
            <a:ext cx="1161512" cy="1130738"/>
          </a:xfrm>
          <a:prstGeom prst="bentConnector3">
            <a:avLst/>
          </a:prstGeom>
          <a:ln>
            <a:solidFill>
              <a:srgbClr val="3EB198"/>
            </a:solidFill>
            <a:headEnd type="none" w="med" len="med"/>
            <a:tailEnd type="arrow"/>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41105899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图片 35"/>
          <p:cNvPicPr>
            <a:picLocks noChangeAspect="1" noChangeArrowheads="1"/>
          </p:cNvPicPr>
          <p:nvPr/>
        </p:nvPicPr>
        <p:blipFill>
          <a:blip r:embed="rId2" cstate="print">
            <a:extLst>
              <a:ext uri="{28A0092B-C50C-407E-A947-70E740481C1C}">
                <a14:useLocalDpi xmlns:a14="http://schemas.microsoft.com/office/drawing/2010/main" val="0"/>
              </a:ext>
            </a:extLst>
          </a:blip>
          <a:srcRect l="17537" r="17503" b="6429"/>
          <a:stretch>
            <a:fillRect/>
          </a:stretch>
        </p:blipFill>
        <p:spPr bwMode="auto">
          <a:xfrm>
            <a:off x="974874" y="1494551"/>
            <a:ext cx="2479675" cy="252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3" name="图片 33"/>
          <p:cNvPicPr>
            <a:picLocks noChangeAspect="1" noChangeArrowheads="1"/>
          </p:cNvPicPr>
          <p:nvPr/>
        </p:nvPicPr>
        <p:blipFill>
          <a:blip r:embed="rId3" cstate="print">
            <a:extLst>
              <a:ext uri="{28A0092B-C50C-407E-A947-70E740481C1C}">
                <a14:useLocalDpi xmlns:a14="http://schemas.microsoft.com/office/drawing/2010/main" val="0"/>
              </a:ext>
            </a:extLst>
          </a:blip>
          <a:srcRect l="14879" r="19913"/>
          <a:stretch>
            <a:fillRect/>
          </a:stretch>
        </p:blipFill>
        <p:spPr bwMode="auto">
          <a:xfrm>
            <a:off x="3460899" y="3988513"/>
            <a:ext cx="2497138" cy="250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图片 32"/>
          <p:cNvPicPr>
            <a:picLocks noChangeAspect="1" noChangeArrowheads="1"/>
          </p:cNvPicPr>
          <p:nvPr/>
        </p:nvPicPr>
        <p:blipFill>
          <a:blip r:embed="rId4" cstate="print">
            <a:extLst>
              <a:ext uri="{28A0092B-C50C-407E-A947-70E740481C1C}">
                <a14:useLocalDpi xmlns:a14="http://schemas.microsoft.com/office/drawing/2010/main" val="0"/>
              </a:ext>
            </a:extLst>
          </a:blip>
          <a:srcRect l="4443" r="22621"/>
          <a:stretch>
            <a:fillRect/>
          </a:stretch>
        </p:blipFill>
        <p:spPr bwMode="auto">
          <a:xfrm>
            <a:off x="958999" y="4010738"/>
            <a:ext cx="25019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账户智能合约</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sp>
        <p:nvSpPr>
          <p:cNvPr id="30727" name="Rectangle 3@|1FFC:4308095|FBC:16777215|LFC:16777215|LBC:16777215"/>
          <p:cNvSpPr>
            <a:spLocks noChangeArrowheads="1"/>
          </p:cNvSpPr>
          <p:nvPr/>
        </p:nvSpPr>
        <p:spPr bwMode="auto">
          <a:xfrm>
            <a:off x="6890721" y="2178727"/>
            <a:ext cx="4624388" cy="36513"/>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8" name="Rectangle 4@|1FFC:4308095|FBC:16777215|LFC:16777215|LBC:16777215"/>
          <p:cNvSpPr>
            <a:spLocks noChangeArrowheads="1"/>
          </p:cNvSpPr>
          <p:nvPr/>
        </p:nvSpPr>
        <p:spPr bwMode="auto">
          <a:xfrm>
            <a:off x="10576896" y="1250040"/>
            <a:ext cx="938213" cy="938212"/>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9" name="Rectangle 46@|1FFC:1554685|FBC:16777215|LFC:16777215|LBC:16777215"/>
          <p:cNvSpPr>
            <a:spLocks noChangeArrowheads="1"/>
          </p:cNvSpPr>
          <p:nvPr/>
        </p:nvSpPr>
        <p:spPr bwMode="auto">
          <a:xfrm>
            <a:off x="6890721" y="3518577"/>
            <a:ext cx="4624388" cy="36513"/>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0" name="Rectangle 47@|1FFC:1554685|FBC:16777215|LFC:16777215|LBC:16777215"/>
          <p:cNvSpPr>
            <a:spLocks noChangeArrowheads="1"/>
          </p:cNvSpPr>
          <p:nvPr/>
        </p:nvSpPr>
        <p:spPr bwMode="auto">
          <a:xfrm>
            <a:off x="10576896" y="2591477"/>
            <a:ext cx="938213" cy="936625"/>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1" name="Rectangle 51@|1FFC:14657585|FBC:16777215|LFC:16777215|LBC:16777215"/>
          <p:cNvSpPr>
            <a:spLocks noChangeArrowheads="1"/>
          </p:cNvSpPr>
          <p:nvPr/>
        </p:nvSpPr>
        <p:spPr bwMode="auto">
          <a:xfrm>
            <a:off x="6890721" y="4858427"/>
            <a:ext cx="4624388" cy="365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2" name="Rectangle 52@|1FFC:14657585|FBC:16777215|LFC:16777215|LBC:16777215"/>
          <p:cNvSpPr>
            <a:spLocks noChangeArrowheads="1"/>
          </p:cNvSpPr>
          <p:nvPr/>
        </p:nvSpPr>
        <p:spPr bwMode="auto">
          <a:xfrm>
            <a:off x="10576896" y="3931327"/>
            <a:ext cx="938213" cy="9382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3" name="Rectangle 56@|1FFC:2381804|FBC:16777215|LFC:16777215|LBC:16777215"/>
          <p:cNvSpPr>
            <a:spLocks noChangeArrowheads="1"/>
          </p:cNvSpPr>
          <p:nvPr/>
        </p:nvSpPr>
        <p:spPr bwMode="auto">
          <a:xfrm>
            <a:off x="6890721" y="6199865"/>
            <a:ext cx="4624388" cy="36512"/>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4" name="Rectangle 57@|1FFC:2381804|FBC:16777215|LFC:16777215|LBC:16777215"/>
          <p:cNvSpPr>
            <a:spLocks noChangeArrowheads="1"/>
          </p:cNvSpPr>
          <p:nvPr/>
        </p:nvSpPr>
        <p:spPr bwMode="auto">
          <a:xfrm>
            <a:off x="10576896" y="5271177"/>
            <a:ext cx="938213" cy="938213"/>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5" name="Freeform 139"/>
          <p:cNvSpPr>
            <a:spLocks noChangeAspect="1" noEditPoints="1"/>
          </p:cNvSpPr>
          <p:nvPr/>
        </p:nvSpPr>
        <p:spPr bwMode="auto">
          <a:xfrm>
            <a:off x="10764221" y="1438952"/>
            <a:ext cx="563563" cy="561975"/>
          </a:xfrm>
          <a:custGeom>
            <a:avLst/>
            <a:gdLst>
              <a:gd name="T0" fmla="*/ 68 w 68"/>
              <a:gd name="T1" fmla="*/ 34 h 68"/>
              <a:gd name="T2" fmla="*/ 34 w 68"/>
              <a:gd name="T3" fmla="*/ 68 h 68"/>
              <a:gd name="T4" fmla="*/ 0 w 68"/>
              <a:gd name="T5" fmla="*/ 34 h 68"/>
              <a:gd name="T6" fmla="*/ 34 w 68"/>
              <a:gd name="T7" fmla="*/ 0 h 68"/>
              <a:gd name="T8" fmla="*/ 68 w 68"/>
              <a:gd name="T9" fmla="*/ 34 h 68"/>
              <a:gd name="T10" fmla="*/ 66 w 68"/>
              <a:gd name="T11" fmla="*/ 34 h 68"/>
              <a:gd name="T12" fmla="*/ 34 w 68"/>
              <a:gd name="T13" fmla="*/ 1 h 68"/>
              <a:gd name="T14" fmla="*/ 1 w 68"/>
              <a:gd name="T15" fmla="*/ 34 h 68"/>
              <a:gd name="T16" fmla="*/ 34 w 68"/>
              <a:gd name="T17" fmla="*/ 66 h 68"/>
              <a:gd name="T18" fmla="*/ 66 w 68"/>
              <a:gd name="T19" fmla="*/ 34 h 68"/>
              <a:gd name="T20" fmla="*/ 7 w 68"/>
              <a:gd name="T21" fmla="*/ 22 h 68"/>
              <a:gd name="T22" fmla="*/ 21 w 68"/>
              <a:gd name="T23" fmla="*/ 60 h 68"/>
              <a:gd name="T24" fmla="*/ 5 w 68"/>
              <a:gd name="T25" fmla="*/ 34 h 68"/>
              <a:gd name="T26" fmla="*/ 7 w 68"/>
              <a:gd name="T27" fmla="*/ 22 h 68"/>
              <a:gd name="T28" fmla="*/ 51 w 68"/>
              <a:gd name="T29" fmla="*/ 42 h 68"/>
              <a:gd name="T30" fmla="*/ 48 w 68"/>
              <a:gd name="T31" fmla="*/ 51 h 68"/>
              <a:gd name="T32" fmla="*/ 38 w 68"/>
              <a:gd name="T33" fmla="*/ 20 h 68"/>
              <a:gd name="T34" fmla="*/ 41 w 68"/>
              <a:gd name="T35" fmla="*/ 20 h 68"/>
              <a:gd name="T36" fmla="*/ 41 w 68"/>
              <a:gd name="T37" fmla="*/ 17 h 68"/>
              <a:gd name="T38" fmla="*/ 33 w 68"/>
              <a:gd name="T39" fmla="*/ 18 h 68"/>
              <a:gd name="T40" fmla="*/ 25 w 68"/>
              <a:gd name="T41" fmla="*/ 17 h 68"/>
              <a:gd name="T42" fmla="*/ 25 w 68"/>
              <a:gd name="T43" fmla="*/ 20 h 68"/>
              <a:gd name="T44" fmla="*/ 28 w 68"/>
              <a:gd name="T45" fmla="*/ 20 h 68"/>
              <a:gd name="T46" fmla="*/ 33 w 68"/>
              <a:gd name="T47" fmla="*/ 32 h 68"/>
              <a:gd name="T48" fmla="*/ 27 w 68"/>
              <a:gd name="T49" fmla="*/ 52 h 68"/>
              <a:gd name="T50" fmla="*/ 16 w 68"/>
              <a:gd name="T51" fmla="*/ 20 h 68"/>
              <a:gd name="T52" fmla="*/ 19 w 68"/>
              <a:gd name="T53" fmla="*/ 20 h 68"/>
              <a:gd name="T54" fmla="*/ 19 w 68"/>
              <a:gd name="T55" fmla="*/ 17 h 68"/>
              <a:gd name="T56" fmla="*/ 11 w 68"/>
              <a:gd name="T57" fmla="*/ 18 h 68"/>
              <a:gd name="T58" fmla="*/ 9 w 68"/>
              <a:gd name="T59" fmla="*/ 18 h 68"/>
              <a:gd name="T60" fmla="*/ 34 w 68"/>
              <a:gd name="T61" fmla="*/ 5 h 68"/>
              <a:gd name="T62" fmla="*/ 53 w 68"/>
              <a:gd name="T63" fmla="*/ 12 h 68"/>
              <a:gd name="T64" fmla="*/ 53 w 68"/>
              <a:gd name="T65" fmla="*/ 12 h 68"/>
              <a:gd name="T66" fmla="*/ 48 w 68"/>
              <a:gd name="T67" fmla="*/ 17 h 68"/>
              <a:gd name="T68" fmla="*/ 51 w 68"/>
              <a:gd name="T69" fmla="*/ 24 h 68"/>
              <a:gd name="T70" fmla="*/ 53 w 68"/>
              <a:gd name="T71" fmla="*/ 32 h 68"/>
              <a:gd name="T72" fmla="*/ 51 w 68"/>
              <a:gd name="T73" fmla="*/ 42 h 68"/>
              <a:gd name="T74" fmla="*/ 43 w 68"/>
              <a:gd name="T75" fmla="*/ 61 h 68"/>
              <a:gd name="T76" fmla="*/ 43 w 68"/>
              <a:gd name="T77" fmla="*/ 61 h 68"/>
              <a:gd name="T78" fmla="*/ 34 w 68"/>
              <a:gd name="T79" fmla="*/ 63 h 68"/>
              <a:gd name="T80" fmla="*/ 26 w 68"/>
              <a:gd name="T81" fmla="*/ 62 h 68"/>
              <a:gd name="T82" fmla="*/ 34 w 68"/>
              <a:gd name="T83" fmla="*/ 36 h 68"/>
              <a:gd name="T84" fmla="*/ 43 w 68"/>
              <a:gd name="T85" fmla="*/ 61 h 68"/>
              <a:gd name="T86" fmla="*/ 63 w 68"/>
              <a:gd name="T87" fmla="*/ 34 h 68"/>
              <a:gd name="T88" fmla="*/ 48 w 68"/>
              <a:gd name="T89" fmla="*/ 59 h 68"/>
              <a:gd name="T90" fmla="*/ 57 w 68"/>
              <a:gd name="T91" fmla="*/ 33 h 68"/>
              <a:gd name="T92" fmla="*/ 60 w 68"/>
              <a:gd name="T93" fmla="*/ 23 h 68"/>
              <a:gd name="T94" fmla="*/ 59 w 68"/>
              <a:gd name="T95" fmla="*/ 20 h 68"/>
              <a:gd name="T96" fmla="*/ 63 w 68"/>
              <a:gd name="T97" fmla="*/ 34 h 6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68"/>
              <a:gd name="T148" fmla="*/ 0 h 68"/>
              <a:gd name="T149" fmla="*/ 68 w 68"/>
              <a:gd name="T150" fmla="*/ 68 h 6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6" name="Freeform 157"/>
          <p:cNvSpPr>
            <a:spLocks noEditPoints="1"/>
          </p:cNvSpPr>
          <p:nvPr/>
        </p:nvSpPr>
        <p:spPr bwMode="auto">
          <a:xfrm>
            <a:off x="10830896" y="2796265"/>
            <a:ext cx="430213" cy="527050"/>
          </a:xfrm>
          <a:custGeom>
            <a:avLst/>
            <a:gdLst>
              <a:gd name="T0" fmla="*/ 41 w 41"/>
              <a:gd name="T1" fmla="*/ 44 h 50"/>
              <a:gd name="T2" fmla="*/ 35 w 41"/>
              <a:gd name="T3" fmla="*/ 50 h 50"/>
              <a:gd name="T4" fmla="*/ 5 w 41"/>
              <a:gd name="T5" fmla="*/ 50 h 50"/>
              <a:gd name="T6" fmla="*/ 0 w 41"/>
              <a:gd name="T7" fmla="*/ 44 h 50"/>
              <a:gd name="T8" fmla="*/ 0 w 41"/>
              <a:gd name="T9" fmla="*/ 5 h 50"/>
              <a:gd name="T10" fmla="*/ 5 w 41"/>
              <a:gd name="T11" fmla="*/ 0 h 50"/>
              <a:gd name="T12" fmla="*/ 35 w 41"/>
              <a:gd name="T13" fmla="*/ 0 h 50"/>
              <a:gd name="T14" fmla="*/ 41 w 41"/>
              <a:gd name="T15" fmla="*/ 5 h 50"/>
              <a:gd name="T16" fmla="*/ 41 w 41"/>
              <a:gd name="T17" fmla="*/ 44 h 50"/>
              <a:gd name="T18" fmla="*/ 36 w 41"/>
              <a:gd name="T19" fmla="*/ 5 h 50"/>
              <a:gd name="T20" fmla="*/ 35 w 41"/>
              <a:gd name="T21" fmla="*/ 4 h 50"/>
              <a:gd name="T22" fmla="*/ 5 w 41"/>
              <a:gd name="T23" fmla="*/ 4 h 50"/>
              <a:gd name="T24" fmla="*/ 4 w 41"/>
              <a:gd name="T25" fmla="*/ 5 h 50"/>
              <a:gd name="T26" fmla="*/ 4 w 41"/>
              <a:gd name="T27" fmla="*/ 40 h 50"/>
              <a:gd name="T28" fmla="*/ 5 w 41"/>
              <a:gd name="T29" fmla="*/ 41 h 50"/>
              <a:gd name="T30" fmla="*/ 35 w 41"/>
              <a:gd name="T31" fmla="*/ 41 h 50"/>
              <a:gd name="T32" fmla="*/ 36 w 41"/>
              <a:gd name="T33" fmla="*/ 40 h 50"/>
              <a:gd name="T34" fmla="*/ 36 w 41"/>
              <a:gd name="T35" fmla="*/ 5 h 50"/>
              <a:gd name="T36" fmla="*/ 20 w 41"/>
              <a:gd name="T37" fmla="*/ 43 h 50"/>
              <a:gd name="T38" fmla="*/ 18 w 41"/>
              <a:gd name="T39" fmla="*/ 45 h 50"/>
              <a:gd name="T40" fmla="*/ 20 w 41"/>
              <a:gd name="T41" fmla="*/ 48 h 50"/>
              <a:gd name="T42" fmla="*/ 23 w 41"/>
              <a:gd name="T43" fmla="*/ 45 h 50"/>
              <a:gd name="T44" fmla="*/ 20 w 41"/>
              <a:gd name="T45" fmla="*/ 43 h 5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41"/>
              <a:gd name="T70" fmla="*/ 0 h 50"/>
              <a:gd name="T71" fmla="*/ 41 w 41"/>
              <a:gd name="T72" fmla="*/ 50 h 5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7" name="Freeform 158"/>
          <p:cNvSpPr>
            <a:spLocks noEditPoints="1"/>
          </p:cNvSpPr>
          <p:nvPr/>
        </p:nvSpPr>
        <p:spPr bwMode="auto">
          <a:xfrm>
            <a:off x="10784859" y="4175802"/>
            <a:ext cx="522287" cy="447675"/>
          </a:xfrm>
          <a:custGeom>
            <a:avLst/>
            <a:gdLst>
              <a:gd name="T0" fmla="*/ 68 w 68"/>
              <a:gd name="T1" fmla="*/ 30 h 58"/>
              <a:gd name="T2" fmla="*/ 0 w 68"/>
              <a:gd name="T3" fmla="*/ 30 h 58"/>
              <a:gd name="T4" fmla="*/ 0 w 68"/>
              <a:gd name="T5" fmla="*/ 15 h 58"/>
              <a:gd name="T6" fmla="*/ 7 w 68"/>
              <a:gd name="T7" fmla="*/ 9 h 58"/>
              <a:gd name="T8" fmla="*/ 20 w 68"/>
              <a:gd name="T9" fmla="*/ 9 h 58"/>
              <a:gd name="T10" fmla="*/ 20 w 68"/>
              <a:gd name="T11" fmla="*/ 3 h 58"/>
              <a:gd name="T12" fmla="*/ 24 w 68"/>
              <a:gd name="T13" fmla="*/ 0 h 58"/>
              <a:gd name="T14" fmla="*/ 45 w 68"/>
              <a:gd name="T15" fmla="*/ 0 h 58"/>
              <a:gd name="T16" fmla="*/ 49 w 68"/>
              <a:gd name="T17" fmla="*/ 3 h 58"/>
              <a:gd name="T18" fmla="*/ 49 w 68"/>
              <a:gd name="T19" fmla="*/ 9 h 58"/>
              <a:gd name="T20" fmla="*/ 62 w 68"/>
              <a:gd name="T21" fmla="*/ 9 h 58"/>
              <a:gd name="T22" fmla="*/ 68 w 68"/>
              <a:gd name="T23" fmla="*/ 15 h 58"/>
              <a:gd name="T24" fmla="*/ 68 w 68"/>
              <a:gd name="T25" fmla="*/ 30 h 58"/>
              <a:gd name="T26" fmla="*/ 68 w 68"/>
              <a:gd name="T27" fmla="*/ 52 h 58"/>
              <a:gd name="T28" fmla="*/ 62 w 68"/>
              <a:gd name="T29" fmla="*/ 58 h 58"/>
              <a:gd name="T30" fmla="*/ 7 w 68"/>
              <a:gd name="T31" fmla="*/ 58 h 58"/>
              <a:gd name="T32" fmla="*/ 0 w 68"/>
              <a:gd name="T33" fmla="*/ 52 h 58"/>
              <a:gd name="T34" fmla="*/ 0 w 68"/>
              <a:gd name="T35" fmla="*/ 34 h 58"/>
              <a:gd name="T36" fmla="*/ 26 w 68"/>
              <a:gd name="T37" fmla="*/ 34 h 58"/>
              <a:gd name="T38" fmla="*/ 26 w 68"/>
              <a:gd name="T39" fmla="*/ 40 h 58"/>
              <a:gd name="T40" fmla="*/ 28 w 68"/>
              <a:gd name="T41" fmla="*/ 42 h 58"/>
              <a:gd name="T42" fmla="*/ 41 w 68"/>
              <a:gd name="T43" fmla="*/ 42 h 58"/>
              <a:gd name="T44" fmla="*/ 43 w 68"/>
              <a:gd name="T45" fmla="*/ 40 h 58"/>
              <a:gd name="T46" fmla="*/ 43 w 68"/>
              <a:gd name="T47" fmla="*/ 34 h 58"/>
              <a:gd name="T48" fmla="*/ 68 w 68"/>
              <a:gd name="T49" fmla="*/ 34 h 58"/>
              <a:gd name="T50" fmla="*/ 68 w 68"/>
              <a:gd name="T51" fmla="*/ 52 h 58"/>
              <a:gd name="T52" fmla="*/ 44 w 68"/>
              <a:gd name="T53" fmla="*/ 9 h 58"/>
              <a:gd name="T54" fmla="*/ 44 w 68"/>
              <a:gd name="T55" fmla="*/ 5 h 58"/>
              <a:gd name="T56" fmla="*/ 25 w 68"/>
              <a:gd name="T57" fmla="*/ 5 h 58"/>
              <a:gd name="T58" fmla="*/ 25 w 68"/>
              <a:gd name="T59" fmla="*/ 9 h 58"/>
              <a:gd name="T60" fmla="*/ 44 w 68"/>
              <a:gd name="T61" fmla="*/ 9 h 58"/>
              <a:gd name="T62" fmla="*/ 39 w 68"/>
              <a:gd name="T63" fmla="*/ 39 h 58"/>
              <a:gd name="T64" fmla="*/ 30 w 68"/>
              <a:gd name="T65" fmla="*/ 39 h 58"/>
              <a:gd name="T66" fmla="*/ 30 w 68"/>
              <a:gd name="T67" fmla="*/ 34 h 58"/>
              <a:gd name="T68" fmla="*/ 39 w 68"/>
              <a:gd name="T69" fmla="*/ 34 h 58"/>
              <a:gd name="T70" fmla="*/ 39 w 68"/>
              <a:gd name="T71" fmla="*/ 39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8"/>
              <a:gd name="T109" fmla="*/ 0 h 58"/>
              <a:gd name="T110" fmla="*/ 68 w 68"/>
              <a:gd name="T111" fmla="*/ 58 h 5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8" name="Freeform 91"/>
          <p:cNvSpPr>
            <a:spLocks noEditPoints="1"/>
          </p:cNvSpPr>
          <p:nvPr/>
        </p:nvSpPr>
        <p:spPr bwMode="auto">
          <a:xfrm>
            <a:off x="10788034" y="5482315"/>
            <a:ext cx="515937" cy="515937"/>
          </a:xfrm>
          <a:custGeom>
            <a:avLst/>
            <a:gdLst>
              <a:gd name="T0" fmla="*/ 0 w 62"/>
              <a:gd name="T1" fmla="*/ 31 h 62"/>
              <a:gd name="T2" fmla="*/ 41 w 62"/>
              <a:gd name="T3" fmla="*/ 22 h 62"/>
              <a:gd name="T4" fmla="*/ 45 w 62"/>
              <a:gd name="T5" fmla="*/ 20 h 62"/>
              <a:gd name="T6" fmla="*/ 49 w 62"/>
              <a:gd name="T7" fmla="*/ 19 h 62"/>
              <a:gd name="T8" fmla="*/ 48 w 62"/>
              <a:gd name="T9" fmla="*/ 17 h 62"/>
              <a:gd name="T10" fmla="*/ 45 w 62"/>
              <a:gd name="T11" fmla="*/ 15 h 62"/>
              <a:gd name="T12" fmla="*/ 43 w 62"/>
              <a:gd name="T13" fmla="*/ 15 h 62"/>
              <a:gd name="T14" fmla="*/ 42 w 62"/>
              <a:gd name="T15" fmla="*/ 14 h 62"/>
              <a:gd name="T16" fmla="*/ 38 w 62"/>
              <a:gd name="T17" fmla="*/ 12 h 62"/>
              <a:gd name="T18" fmla="*/ 38 w 62"/>
              <a:gd name="T19" fmla="*/ 16 h 62"/>
              <a:gd name="T20" fmla="*/ 37 w 62"/>
              <a:gd name="T21" fmla="*/ 19 h 62"/>
              <a:gd name="T22" fmla="*/ 33 w 62"/>
              <a:gd name="T23" fmla="*/ 17 h 62"/>
              <a:gd name="T24" fmla="*/ 29 w 62"/>
              <a:gd name="T25" fmla="*/ 15 h 62"/>
              <a:gd name="T26" fmla="*/ 30 w 62"/>
              <a:gd name="T27" fmla="*/ 11 h 62"/>
              <a:gd name="T28" fmla="*/ 35 w 62"/>
              <a:gd name="T29" fmla="*/ 10 h 62"/>
              <a:gd name="T30" fmla="*/ 34 w 62"/>
              <a:gd name="T31" fmla="*/ 8 h 62"/>
              <a:gd name="T32" fmla="*/ 31 w 62"/>
              <a:gd name="T33" fmla="*/ 9 h 62"/>
              <a:gd name="T34" fmla="*/ 27 w 62"/>
              <a:gd name="T35" fmla="*/ 6 h 62"/>
              <a:gd name="T36" fmla="*/ 28 w 62"/>
              <a:gd name="T37" fmla="*/ 9 h 62"/>
              <a:gd name="T38" fmla="*/ 26 w 62"/>
              <a:gd name="T39" fmla="*/ 9 h 62"/>
              <a:gd name="T40" fmla="*/ 23 w 62"/>
              <a:gd name="T41" fmla="*/ 7 h 62"/>
              <a:gd name="T42" fmla="*/ 21 w 62"/>
              <a:gd name="T43" fmla="*/ 8 h 62"/>
              <a:gd name="T44" fmla="*/ 23 w 62"/>
              <a:gd name="T45" fmla="*/ 9 h 62"/>
              <a:gd name="T46" fmla="*/ 22 w 62"/>
              <a:gd name="T47" fmla="*/ 10 h 62"/>
              <a:gd name="T48" fmla="*/ 10 w 62"/>
              <a:gd name="T49" fmla="*/ 18 h 62"/>
              <a:gd name="T50" fmla="*/ 11 w 62"/>
              <a:gd name="T51" fmla="*/ 19 h 62"/>
              <a:gd name="T52" fmla="*/ 13 w 62"/>
              <a:gd name="T53" fmla="*/ 22 h 62"/>
              <a:gd name="T54" fmla="*/ 12 w 62"/>
              <a:gd name="T55" fmla="*/ 26 h 62"/>
              <a:gd name="T56" fmla="*/ 15 w 62"/>
              <a:gd name="T57" fmla="*/ 30 h 62"/>
              <a:gd name="T58" fmla="*/ 18 w 62"/>
              <a:gd name="T59" fmla="*/ 35 h 62"/>
              <a:gd name="T60" fmla="*/ 19 w 62"/>
              <a:gd name="T61" fmla="*/ 37 h 62"/>
              <a:gd name="T62" fmla="*/ 17 w 62"/>
              <a:gd name="T63" fmla="*/ 32 h 62"/>
              <a:gd name="T64" fmla="*/ 21 w 62"/>
              <a:gd name="T65" fmla="*/ 37 h 62"/>
              <a:gd name="T66" fmla="*/ 25 w 62"/>
              <a:gd name="T67" fmla="*/ 41 h 62"/>
              <a:gd name="T68" fmla="*/ 30 w 62"/>
              <a:gd name="T69" fmla="*/ 44 h 62"/>
              <a:gd name="T70" fmla="*/ 35 w 62"/>
              <a:gd name="T71" fmla="*/ 47 h 62"/>
              <a:gd name="T72" fmla="*/ 36 w 62"/>
              <a:gd name="T73" fmla="*/ 47 h 62"/>
              <a:gd name="T74" fmla="*/ 34 w 62"/>
              <a:gd name="T75" fmla="*/ 43 h 62"/>
              <a:gd name="T76" fmla="*/ 32 w 62"/>
              <a:gd name="T77" fmla="*/ 42 h 62"/>
              <a:gd name="T78" fmla="*/ 32 w 62"/>
              <a:gd name="T79" fmla="*/ 39 h 62"/>
              <a:gd name="T80" fmla="*/ 28 w 62"/>
              <a:gd name="T81" fmla="*/ 41 h 62"/>
              <a:gd name="T82" fmla="*/ 27 w 62"/>
              <a:gd name="T83" fmla="*/ 34 h 62"/>
              <a:gd name="T84" fmla="*/ 30 w 62"/>
              <a:gd name="T85" fmla="*/ 34 h 62"/>
              <a:gd name="T86" fmla="*/ 32 w 62"/>
              <a:gd name="T87" fmla="*/ 33 h 62"/>
              <a:gd name="T88" fmla="*/ 35 w 62"/>
              <a:gd name="T89" fmla="*/ 34 h 62"/>
              <a:gd name="T90" fmla="*/ 36 w 62"/>
              <a:gd name="T91" fmla="*/ 33 h 62"/>
              <a:gd name="T92" fmla="*/ 38 w 62"/>
              <a:gd name="T93" fmla="*/ 29 h 62"/>
              <a:gd name="T94" fmla="*/ 38 w 62"/>
              <a:gd name="T95" fmla="*/ 28 h 62"/>
              <a:gd name="T96" fmla="*/ 41 w 62"/>
              <a:gd name="T97" fmla="*/ 26 h 62"/>
              <a:gd name="T98" fmla="*/ 43 w 62"/>
              <a:gd name="T99" fmla="*/ 23 h 62"/>
              <a:gd name="T100" fmla="*/ 44 w 62"/>
              <a:gd name="T101" fmla="*/ 22 h 62"/>
              <a:gd name="T102" fmla="*/ 41 w 62"/>
              <a:gd name="T103" fmla="*/ 22 h 62"/>
              <a:gd name="T104" fmla="*/ 48 w 62"/>
              <a:gd name="T105" fmla="*/ 48 h 62"/>
              <a:gd name="T106" fmla="*/ 44 w 62"/>
              <a:gd name="T107" fmla="*/ 47 h 62"/>
              <a:gd name="T108" fmla="*/ 41 w 62"/>
              <a:gd name="T109" fmla="*/ 47 h 62"/>
              <a:gd name="T110" fmla="*/ 38 w 62"/>
              <a:gd name="T111" fmla="*/ 46 h 62"/>
              <a:gd name="T112" fmla="*/ 37 w 62"/>
              <a:gd name="T113" fmla="*/ 50 h 62"/>
              <a:gd name="T114" fmla="*/ 36 w 62"/>
              <a:gd name="T115" fmla="*/ 54 h 62"/>
              <a:gd name="T116" fmla="*/ 50 w 62"/>
              <a:gd name="T117" fmla="*/ 49 h 6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2"/>
              <a:gd name="T178" fmla="*/ 0 h 62"/>
              <a:gd name="T179" fmla="*/ 62 w 62"/>
              <a:gd name="T180" fmla="*/ 62 h 6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9" name="TextBox 13"/>
          <p:cNvSpPr txBox="1">
            <a:spLocks noChangeArrowheads="1"/>
          </p:cNvSpPr>
          <p:nvPr/>
        </p:nvSpPr>
        <p:spPr bwMode="auto">
          <a:xfrm>
            <a:off x="6887546" y="1380215"/>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描述</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0" name="TextBox 13"/>
          <p:cNvSpPr txBox="1">
            <a:spLocks noChangeArrowheads="1"/>
          </p:cNvSpPr>
          <p:nvPr/>
        </p:nvSpPr>
        <p:spPr bwMode="auto">
          <a:xfrm>
            <a:off x="6890721" y="1665965"/>
            <a:ext cx="24384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会员账户管理</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1" name="TextBox 13"/>
          <p:cNvSpPr txBox="1">
            <a:spLocks noChangeArrowheads="1"/>
          </p:cNvSpPr>
          <p:nvPr/>
        </p:nvSpPr>
        <p:spPr bwMode="auto">
          <a:xfrm>
            <a:off x="6887546" y="2705777"/>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属性</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2" name="TextBox 13"/>
          <p:cNvSpPr txBox="1">
            <a:spLocks noChangeArrowheads="1"/>
          </p:cNvSpPr>
          <p:nvPr/>
        </p:nvSpPr>
        <p:spPr bwMode="auto">
          <a:xfrm>
            <a:off x="6890721" y="2993115"/>
            <a:ext cx="301707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账户类型、子账户、状态、额度</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3" name="TextBox 13"/>
          <p:cNvSpPr txBox="1">
            <a:spLocks noChangeArrowheads="1"/>
          </p:cNvSpPr>
          <p:nvPr/>
        </p:nvSpPr>
        <p:spPr bwMode="auto">
          <a:xfrm>
            <a:off x="6887546" y="4063090"/>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操作</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4" name="TextBox 13"/>
          <p:cNvSpPr txBox="1">
            <a:spLocks noChangeArrowheads="1"/>
          </p:cNvSpPr>
          <p:nvPr/>
        </p:nvSpPr>
        <p:spPr bwMode="auto">
          <a:xfrm>
            <a:off x="6890721" y="4348840"/>
            <a:ext cx="344737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开户、注销、资金管理、资产管理</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5" name="TextBox 13"/>
          <p:cNvSpPr txBox="1">
            <a:spLocks noChangeArrowheads="1"/>
          </p:cNvSpPr>
          <p:nvPr/>
        </p:nvSpPr>
        <p:spPr bwMode="auto">
          <a:xfrm>
            <a:off x="6887546" y="5407702"/>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事件</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6" name="TextBox 13"/>
          <p:cNvSpPr txBox="1">
            <a:spLocks noChangeArrowheads="1"/>
          </p:cNvSpPr>
          <p:nvPr/>
        </p:nvSpPr>
        <p:spPr bwMode="auto">
          <a:xfrm>
            <a:off x="6890721" y="5695040"/>
            <a:ext cx="24384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执行结果通知</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0747" name="图片 34"/>
          <p:cNvPicPr>
            <a:picLocks noChangeAspect="1" noChangeArrowheads="1"/>
          </p:cNvPicPr>
          <p:nvPr/>
        </p:nvPicPr>
        <p:blipFill>
          <a:blip r:embed="rId5" cstate="print">
            <a:extLst>
              <a:ext uri="{28A0092B-C50C-407E-A947-70E740481C1C}">
                <a14:useLocalDpi xmlns:a14="http://schemas.microsoft.com/office/drawing/2010/main" val="0"/>
              </a:ext>
            </a:extLst>
          </a:blip>
          <a:srcRect l="33713" t="705" r="10503" b="5983"/>
          <a:stretch>
            <a:fillRect/>
          </a:stretch>
        </p:blipFill>
        <p:spPr bwMode="auto">
          <a:xfrm>
            <a:off x="3467249" y="1477088"/>
            <a:ext cx="2490788" cy="252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图片 29" descr="logo1.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合约</a:t>
            </a:r>
            <a:r>
              <a:rPr lang="en-US" altLang="en-US" sz="2400" dirty="0" smtClean="0">
                <a:solidFill>
                  <a:schemeClr val="bg1"/>
                </a:solidFill>
                <a:latin typeface="微软雅黑" pitchFamily="34" charset="-122"/>
                <a:ea typeface="微软雅黑" pitchFamily="34" charset="-122"/>
                <a:cs typeface="Arial" panose="020B0604020202020204" pitchFamily="34" charset="0"/>
              </a:rPr>
              <a:t>设计</a:t>
            </a:r>
            <a:r>
              <a:rPr lang="zh-CN" altLang="en-US" sz="2400" dirty="0" smtClean="0">
                <a:solidFill>
                  <a:schemeClr val="bg1"/>
                </a:solidFill>
                <a:latin typeface="微软雅黑" pitchFamily="34" charset="-122"/>
                <a:ea typeface="微软雅黑" pitchFamily="34" charset="-122"/>
                <a:cs typeface="Arial" panose="020B0604020202020204" pitchFamily="34" charset="0"/>
              </a:rPr>
              <a:t>（伪码）</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pic>
        <p:nvPicPr>
          <p:cNvPr id="30" name="图片 29"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31" name="Rectangle 7"/>
          <p:cNvSpPr>
            <a:spLocks noChangeArrowheads="1"/>
          </p:cNvSpPr>
          <p:nvPr/>
        </p:nvSpPr>
        <p:spPr bwMode="auto">
          <a:xfrm>
            <a:off x="1271554" y="1298992"/>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dirty="0">
              <a:solidFill>
                <a:srgbClr val="262626"/>
              </a:solidFill>
              <a:latin typeface="Andale Mono"/>
              <a:ea typeface="微软雅黑"/>
              <a:cs typeface="Andale Mono"/>
            </a:endParaRPr>
          </a:p>
        </p:txBody>
      </p:sp>
      <p:sp>
        <p:nvSpPr>
          <p:cNvPr id="32" name="矩形 16"/>
          <p:cNvSpPr>
            <a:spLocks noChangeArrowheads="1"/>
          </p:cNvSpPr>
          <p:nvPr/>
        </p:nvSpPr>
        <p:spPr bwMode="auto">
          <a:xfrm>
            <a:off x="1554389" y="1590502"/>
            <a:ext cx="3593054" cy="4775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Contract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Account</a:t>
            </a:r>
            <a:r>
              <a:rPr lang="en-US" altLang="zh-CN" sz="1400" dirty="0" smtClean="0">
                <a:solidFill>
                  <a:schemeClr val="bg1"/>
                </a:solidFill>
                <a:latin typeface="Hei"/>
                <a:ea typeface="Hei"/>
                <a:cs typeface="Hei"/>
                <a:sym typeface="Arial" panose="020B0604020202020204" pitchFamily="34" charset="0"/>
              </a:rPr>
              <a:t> </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State</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AssetAcccount</a:t>
            </a:r>
            <a:r>
              <a:rPr lang="zh-CN" altLang="en-US" sz="1400" dirty="0" smtClean="0">
                <a:solidFill>
                  <a:schemeClr val="bg1"/>
                </a:solidFill>
                <a:latin typeface="Hei"/>
                <a:ea typeface="Hei"/>
                <a:cs typeface="Hei"/>
                <a:sym typeface="Arial" panose="020B0604020202020204" pitchFamily="34" charset="0"/>
              </a:rPr>
              <a:t> </a:t>
            </a:r>
            <a:r>
              <a:rPr lang="zh-CN" altLang="zh-CN" sz="1400" dirty="0" smtClean="0">
                <a:solidFill>
                  <a:schemeClr val="bg1"/>
                </a:solidFill>
                <a:latin typeface="Hei"/>
                <a:ea typeface="Hei"/>
                <a:cs typeface="Hei"/>
                <a:sym typeface="Arial" panose="020B0604020202020204" pitchFamily="34" charset="0"/>
              </a:rPr>
              <a:t>&lt;</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M</a:t>
            </a:r>
            <a:r>
              <a:rPr lang="en-US" altLang="zh-CN" sz="1400" dirty="0" smtClean="0">
                <a:solidFill>
                  <a:schemeClr val="bg1"/>
                </a:solidFill>
                <a:latin typeface="Hei"/>
                <a:ea typeface="Hei"/>
                <a:cs typeface="Hei"/>
                <a:sym typeface="Arial" panose="020B0604020202020204" pitchFamily="34" charset="0"/>
              </a:rPr>
              <a:t>ap&gt;</a:t>
            </a: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State</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F</a:t>
            </a:r>
            <a:r>
              <a:rPr lang="en-US" altLang="zh-CN" sz="1400" dirty="0" err="1" smtClean="0">
                <a:solidFill>
                  <a:schemeClr val="bg1"/>
                </a:solidFill>
                <a:latin typeface="Hei"/>
                <a:ea typeface="Hei"/>
                <a:cs typeface="Hei"/>
              </a:rPr>
              <a:t>undsAccount</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&lt;String</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Map&gt;</a:t>
            </a:r>
          </a:p>
          <a:p>
            <a:pPr eaLnBrk="1" hangingPunct="1">
              <a:lnSpc>
                <a:spcPct val="120000"/>
              </a:lnSpc>
              <a:spcBef>
                <a:spcPct val="20000"/>
              </a:spcBef>
            </a:pP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Map</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AssetAcccountDetail</a:t>
            </a:r>
            <a:r>
              <a:rPr lang="zh-CN" altLang="zh-CN"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Type</a:t>
            </a:r>
            <a:r>
              <a:rPr lang="en-US" altLang="zh-CN" sz="1400" dirty="0" smtClean="0">
                <a:solidFill>
                  <a:schemeClr val="bg1"/>
                </a:solidFill>
                <a:latin typeface="Hei"/>
                <a:ea typeface="Hei"/>
                <a:cs typeface="Hei"/>
                <a:sym typeface="Arial" panose="020B0604020202020204" pitchFamily="34" charset="0"/>
              </a:rPr>
              <a:t> </a:t>
            </a:r>
            <a:r>
              <a:rPr lang="en-US" altLang="en-US" sz="1400" dirty="0" smtClean="0">
                <a:solidFill>
                  <a:schemeClr val="bg1"/>
                </a:solidFill>
                <a:latin typeface="Hei"/>
                <a:ea typeface="Hei"/>
                <a:cs typeface="Hei"/>
                <a:sym typeface="Arial" panose="020B0604020202020204" pitchFamily="34" charset="0"/>
              </a:rPr>
              <a:t>类型</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Children</a:t>
            </a:r>
            <a:r>
              <a:rPr lang="en-US"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子账户</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 State</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‘0</a:t>
            </a:r>
            <a:r>
              <a:rPr lang="en-US" altLang="zh-CN" sz="1400" dirty="0" smtClean="0">
                <a:solidFill>
                  <a:schemeClr val="bg1"/>
                </a:solidFill>
                <a:latin typeface="Hei"/>
                <a:ea typeface="Hei"/>
                <a:cs typeface="Hei"/>
                <a:sym typeface="Arial" panose="020B0604020202020204" pitchFamily="34" charset="0"/>
              </a:rPr>
              <a:t>’</a:t>
            </a:r>
            <a:r>
              <a:rPr lang="en-US" altLang="en-US" sz="1400" dirty="0" smtClean="0">
                <a:solidFill>
                  <a:schemeClr val="bg1"/>
                </a:solidFill>
                <a:latin typeface="Hei"/>
                <a:ea typeface="Hei"/>
                <a:cs typeface="Hei"/>
                <a:sym typeface="Arial" panose="020B0604020202020204" pitchFamily="34" charset="0"/>
              </a:rPr>
              <a:t>状态</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Map</a:t>
            </a:r>
            <a:r>
              <a:rPr lang="zh-CN" altLang="en-US"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F</a:t>
            </a:r>
            <a:r>
              <a:rPr lang="en-US" altLang="zh-CN" sz="1400" dirty="0" err="1" smtClean="0">
                <a:solidFill>
                  <a:schemeClr val="bg1"/>
                </a:solidFill>
                <a:latin typeface="Hei"/>
                <a:ea typeface="Hei"/>
                <a:cs typeface="Hei"/>
              </a:rPr>
              <a:t>unds</a:t>
            </a:r>
            <a:r>
              <a:rPr lang="en-US" altLang="zh-CN" sz="1400" dirty="0" err="1" smtClean="0">
                <a:solidFill>
                  <a:schemeClr val="bg1"/>
                </a:solidFill>
                <a:latin typeface="Hei"/>
                <a:ea typeface="Hei"/>
                <a:cs typeface="Hei"/>
                <a:sym typeface="Arial" panose="020B0604020202020204" pitchFamily="34" charset="0"/>
              </a:rPr>
              <a:t>AcccountDetail</a:t>
            </a:r>
            <a:r>
              <a:rPr lang="zh-CN" altLang="zh-CN"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String</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Type</a:t>
            </a:r>
            <a:r>
              <a:rPr lang="en-US"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类型</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String</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Children</a:t>
            </a:r>
            <a:r>
              <a:rPr lang="en-US"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子账户</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String</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State</a:t>
            </a:r>
            <a:r>
              <a:rPr lang="en-US" altLang="zh-CN" sz="1400" dirty="0" smtClean="0">
                <a:solidFill>
                  <a:schemeClr val="bg1"/>
                </a:solidFill>
                <a:latin typeface="Hei"/>
                <a:ea typeface="Hei"/>
                <a:cs typeface="Hei"/>
                <a:sym typeface="Arial" panose="020B0604020202020204" pitchFamily="34" charset="0"/>
              </a:rPr>
              <a:t> </a:t>
            </a:r>
            <a:r>
              <a:rPr lang="en-US" altLang="en-US" sz="1400" dirty="0" smtClean="0">
                <a:solidFill>
                  <a:schemeClr val="bg1"/>
                </a:solidFill>
                <a:latin typeface="Hei"/>
                <a:ea typeface="Hei"/>
                <a:cs typeface="Hei"/>
                <a:sym typeface="Arial" panose="020B0604020202020204" pitchFamily="34" charset="0"/>
              </a:rPr>
              <a:t>状态</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zh-CN" altLang="zh-CN"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Balance</a:t>
            </a:r>
            <a:r>
              <a:rPr lang="en-US" altLang="zh-CN" sz="1400" dirty="0" smtClean="0">
                <a:solidFill>
                  <a:schemeClr val="bg1"/>
                </a:solidFill>
                <a:latin typeface="Hei"/>
                <a:ea typeface="Hei"/>
                <a:cs typeface="Hei"/>
                <a:sym typeface="Arial" panose="020B0604020202020204" pitchFamily="34" charset="0"/>
              </a:rPr>
              <a:t> </a:t>
            </a:r>
            <a:r>
              <a:rPr lang="en-US" altLang="en-US" sz="1400" dirty="0" smtClean="0">
                <a:solidFill>
                  <a:schemeClr val="bg1"/>
                </a:solidFill>
                <a:latin typeface="Hei"/>
                <a:ea typeface="Hei"/>
                <a:cs typeface="Hei"/>
                <a:sym typeface="Arial" panose="020B0604020202020204" pitchFamily="34" charset="0"/>
              </a:rPr>
              <a:t>余额</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  </a:t>
            </a:r>
            <a:r>
              <a:rPr lang="en-US" altLang="zh-CN" sz="1400" dirty="0" smtClean="0">
                <a:solidFill>
                  <a:schemeClr val="bg1"/>
                </a:solidFill>
                <a:latin typeface="Hei"/>
                <a:ea typeface="Hei"/>
                <a:cs typeface="Hei"/>
                <a:sym typeface="Arial" panose="020B0604020202020204" pitchFamily="34" charset="0"/>
              </a:rPr>
              <a:t>Limit</a:t>
            </a:r>
            <a:r>
              <a:rPr lang="en-US"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限额</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p:txBody>
      </p:sp>
      <p:sp>
        <p:nvSpPr>
          <p:cNvPr id="9" name="Rectangle 7"/>
          <p:cNvSpPr>
            <a:spLocks noChangeArrowheads="1"/>
          </p:cNvSpPr>
          <p:nvPr/>
        </p:nvSpPr>
        <p:spPr bwMode="auto">
          <a:xfrm>
            <a:off x="6657766" y="1296496"/>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a:solidFill>
                <a:srgbClr val="262626"/>
              </a:solidFill>
            </a:endParaRPr>
          </a:p>
        </p:txBody>
      </p:sp>
      <p:sp>
        <p:nvSpPr>
          <p:cNvPr id="10" name="矩形 16"/>
          <p:cNvSpPr>
            <a:spLocks noChangeArrowheads="1"/>
          </p:cNvSpPr>
          <p:nvPr/>
        </p:nvSpPr>
        <p:spPr bwMode="auto">
          <a:xfrm>
            <a:off x="6925848" y="1336950"/>
            <a:ext cx="3593054" cy="5034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Method</a:t>
            </a:r>
            <a:r>
              <a:rPr lang="zh-CN"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open()</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账户建立</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err="1">
                <a:solidFill>
                  <a:schemeClr val="bg1"/>
                </a:solidFill>
                <a:latin typeface="Hei"/>
                <a:ea typeface="Hei"/>
                <a:cs typeface="Hei"/>
                <a:sym typeface="Arial" panose="020B0604020202020204" pitchFamily="34" charset="0"/>
              </a:rPr>
              <a:t>AssetAcccount</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.put</a:t>
            </a: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F</a:t>
            </a:r>
            <a:r>
              <a:rPr lang="en-US" altLang="zh-CN" sz="1400" dirty="0" err="1" smtClean="0">
                <a:solidFill>
                  <a:schemeClr val="bg1"/>
                </a:solidFill>
                <a:latin typeface="Hei"/>
                <a:ea typeface="Hei"/>
                <a:cs typeface="Hei"/>
              </a:rPr>
              <a:t>undsAccount</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.put</a:t>
            </a:r>
            <a:r>
              <a:rPr lang="en-US" altLang="zh-CN" sz="1400" dirty="0" smtClean="0">
                <a:solidFill>
                  <a:schemeClr val="bg1"/>
                </a:solidFill>
                <a:latin typeface="Hei"/>
                <a:ea typeface="Hei"/>
                <a:cs typeface="Hei"/>
                <a:sym typeface="Arial" panose="020B0604020202020204" pitchFamily="34" charset="0"/>
              </a:rPr>
              <a:t>	</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Method</a:t>
            </a:r>
            <a:r>
              <a:rPr lang="zh-CN" altLang="zh-CN"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close()</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账户注销</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err="1">
                <a:solidFill>
                  <a:schemeClr val="bg1"/>
                </a:solidFill>
                <a:latin typeface="Hei"/>
                <a:ea typeface="Hei"/>
                <a:cs typeface="Hei"/>
                <a:sym typeface="Arial" panose="020B0604020202020204" pitchFamily="34" charset="0"/>
              </a:rPr>
              <a:t>AssetAcccount</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.State</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‘1’</a:t>
            </a:r>
          </a:p>
          <a:p>
            <a:pPr eaLnBrk="1" hangingPunct="1">
              <a:lnSpc>
                <a:spcPct val="120000"/>
              </a:lnSpc>
              <a:spcBef>
                <a:spcPct val="20000"/>
              </a:spcBef>
            </a:pPr>
            <a:r>
              <a:rPr lang="zh-CN" altLang="en-US"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F</a:t>
            </a:r>
            <a:r>
              <a:rPr lang="en-US" altLang="zh-CN" sz="1400" dirty="0" err="1" smtClean="0">
                <a:solidFill>
                  <a:schemeClr val="bg1"/>
                </a:solidFill>
                <a:latin typeface="Hei"/>
                <a:ea typeface="Hei"/>
                <a:cs typeface="Hei"/>
              </a:rPr>
              <a:t>undsAccount</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.State</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‘1’</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Method</a:t>
            </a:r>
            <a:r>
              <a:rPr lang="zh-CN" altLang="zh-CN"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exchange(u2,</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amt</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账户价值交换</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u1.AssetAcccount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.put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u2</a:t>
            </a: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u1.F</a:t>
            </a:r>
            <a:r>
              <a:rPr lang="en-US" altLang="zh-CN" sz="1400" dirty="0" smtClean="0">
                <a:solidFill>
                  <a:schemeClr val="bg1"/>
                </a:solidFill>
                <a:latin typeface="Hei"/>
                <a:ea typeface="Hei"/>
                <a:cs typeface="Hei"/>
              </a:rPr>
              <a:t>undsAccount</a:t>
            </a:r>
            <a:r>
              <a:rPr lang="zh-CN" altLang="en-US" sz="1400" dirty="0" smtClean="0">
                <a:solidFill>
                  <a:schemeClr val="bg1"/>
                </a:solidFill>
                <a:latin typeface="Hei"/>
                <a:ea typeface="Hei"/>
                <a:cs typeface="Hei"/>
              </a:rPr>
              <a:t> </a:t>
            </a:r>
            <a:r>
              <a:rPr lang="en-US" altLang="zh-CN" sz="1400" dirty="0">
                <a:solidFill>
                  <a:schemeClr val="bg1"/>
                </a:solidFill>
                <a:latin typeface="Hei"/>
                <a:ea typeface="Hei"/>
                <a:cs typeface="Hei"/>
              </a:rPr>
              <a:t>.</a:t>
            </a:r>
            <a:r>
              <a:rPr lang="en-US" altLang="zh-CN" sz="1400" dirty="0" smtClean="0">
                <a:solidFill>
                  <a:schemeClr val="bg1"/>
                </a:solidFill>
                <a:latin typeface="Hei"/>
                <a:ea typeface="Hei"/>
                <a:cs typeface="Hei"/>
              </a:rPr>
              <a:t>put</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a:t>
            </a: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u1.F</a:t>
            </a:r>
            <a:r>
              <a:rPr lang="en-US" altLang="zh-CN" sz="1400" dirty="0" smtClean="0">
                <a:solidFill>
                  <a:schemeClr val="bg1"/>
                </a:solidFill>
                <a:latin typeface="Hei"/>
                <a:ea typeface="Hei"/>
                <a:cs typeface="Hei"/>
              </a:rPr>
              <a:t>undsAccount</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.balance</a:t>
            </a:r>
            <a:r>
              <a:rPr lang="zh-CN" altLang="en-US" sz="1400" dirty="0" smtClean="0">
                <a:solidFill>
                  <a:schemeClr val="bg1"/>
                </a:solidFill>
                <a:latin typeface="Hei"/>
                <a:ea typeface="Hei"/>
                <a:cs typeface="Hei"/>
              </a:rPr>
              <a:t> </a:t>
            </a:r>
            <a:r>
              <a:rPr lang="en-US" altLang="zh-CN" sz="1400" dirty="0" smtClean="0">
                <a:solidFill>
                  <a:schemeClr val="bg1"/>
                </a:solidFill>
                <a:latin typeface="Hei"/>
                <a:ea typeface="Hei"/>
                <a:cs typeface="Hei"/>
              </a:rPr>
              <a:t>+</a:t>
            </a:r>
            <a:r>
              <a:rPr lang="zh-CN" altLang="en-US" sz="1400" dirty="0" smtClean="0">
                <a:solidFill>
                  <a:schemeClr val="bg1"/>
                </a:solidFill>
                <a:latin typeface="Hei"/>
                <a:ea typeface="Hei"/>
                <a:cs typeface="Hei"/>
              </a:rPr>
              <a:t> </a:t>
            </a:r>
            <a:r>
              <a:rPr lang="en-US" altLang="zh-CN" sz="1400" dirty="0" err="1" smtClean="0">
                <a:solidFill>
                  <a:schemeClr val="bg1"/>
                </a:solidFill>
                <a:latin typeface="Hei"/>
                <a:ea typeface="Hei"/>
                <a:cs typeface="Hei"/>
              </a:rPr>
              <a:t>amt</a:t>
            </a:r>
            <a:r>
              <a:rPr lang="zh-CN" altLang="en-US" sz="1400" dirty="0" smtClean="0">
                <a:solidFill>
                  <a:schemeClr val="bg1"/>
                </a:solidFill>
                <a:latin typeface="Hei"/>
                <a:ea typeface="Hei"/>
                <a:cs typeface="Hei"/>
              </a:rPr>
              <a:t> </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Event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notify()</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账户变动通知</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sendEvent</a:t>
            </a:r>
            <a:r>
              <a:rPr lang="en-US" altLang="zh-CN" sz="1400" dirty="0" smtClean="0">
                <a:solidFill>
                  <a:schemeClr val="bg1"/>
                </a:solidFill>
                <a:latin typeface="Hei"/>
                <a:ea typeface="Hei"/>
                <a:cs typeface="Hei"/>
                <a:sym typeface="Arial" panose="020B0604020202020204" pitchFamily="34" charset="0"/>
              </a:rPr>
              <a:t>(</a:t>
            </a:r>
            <a:r>
              <a:rPr lang="mr-IN"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p>
        </p:txBody>
      </p:sp>
      <p:cxnSp>
        <p:nvCxnSpPr>
          <p:cNvPr id="4" name="肘形连接符 3"/>
          <p:cNvCxnSpPr/>
          <p:nvPr/>
        </p:nvCxnSpPr>
        <p:spPr bwMode="auto">
          <a:xfrm flipV="1">
            <a:off x="5420388" y="3485146"/>
            <a:ext cx="1161512" cy="1130738"/>
          </a:xfrm>
          <a:prstGeom prst="bentConnector3">
            <a:avLst/>
          </a:prstGeom>
          <a:ln>
            <a:solidFill>
              <a:srgbClr val="3EB198"/>
            </a:solidFill>
            <a:headEnd type="none" w="med" len="med"/>
            <a:tailEnd type="arrow"/>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51316746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en-US" sz="2400" dirty="0" smtClean="0">
                <a:solidFill>
                  <a:schemeClr val="bg1"/>
                </a:solidFill>
                <a:latin typeface="微软雅黑" pitchFamily="34" charset="-122"/>
                <a:ea typeface="微软雅黑" pitchFamily="34" charset="-122"/>
                <a:cs typeface="Arial" panose="020B0604020202020204" pitchFamily="34" charset="0"/>
              </a:rPr>
              <a:t>接口</a:t>
            </a:r>
            <a:r>
              <a:rPr lang="zh-CN" altLang="en-US" sz="2400" dirty="0" smtClean="0">
                <a:solidFill>
                  <a:schemeClr val="bg1"/>
                </a:solidFill>
                <a:latin typeface="微软雅黑" pitchFamily="34" charset="-122"/>
                <a:ea typeface="微软雅黑" pitchFamily="34" charset="-122"/>
                <a:cs typeface="Arial" panose="020B0604020202020204" pitchFamily="34" charset="0"/>
              </a:rPr>
              <a:t>设计</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pic>
        <p:nvPicPr>
          <p:cNvPr id="30" name="图片 29"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8" name="矩形 7"/>
          <p:cNvSpPr/>
          <p:nvPr/>
        </p:nvSpPr>
        <p:spPr>
          <a:xfrm>
            <a:off x="1068614" y="1555108"/>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600" dirty="0" smtClean="0">
                <a:latin typeface="微软雅黑"/>
                <a:ea typeface="微软雅黑"/>
                <a:cs typeface="微软雅黑"/>
              </a:rPr>
              <a:t>企业</a:t>
            </a:r>
            <a:r>
              <a:rPr kumimoji="1" lang="en-US" altLang="zh-CN" sz="1600" dirty="0" smtClean="0">
                <a:latin typeface="微软雅黑"/>
                <a:ea typeface="微软雅黑"/>
                <a:cs typeface="微软雅黑"/>
              </a:rPr>
              <a:t>ERP</a:t>
            </a:r>
            <a:endParaRPr kumimoji="1" lang="en-US" altLang="zh-CN" sz="1600" dirty="0" smtClean="0">
              <a:latin typeface="微软雅黑"/>
              <a:ea typeface="微软雅黑"/>
              <a:cs typeface="微软雅黑"/>
            </a:endParaRPr>
          </a:p>
        </p:txBody>
      </p:sp>
      <p:pic>
        <p:nvPicPr>
          <p:cNvPr id="9" name="pasted-image.tiff"/>
          <p:cNvPicPr>
            <a:picLocks noChangeAspect="1"/>
          </p:cNvPicPr>
          <p:nvPr/>
        </p:nvPicPr>
        <p:blipFill>
          <a:blip r:embed="rId3" cstate="print">
            <a:extLst/>
          </a:blip>
          <a:stretch>
            <a:fillRect/>
          </a:stretch>
        </p:blipFill>
        <p:spPr>
          <a:xfrm>
            <a:off x="3700213" y="1464811"/>
            <a:ext cx="1279214" cy="751284"/>
          </a:xfrm>
          <a:prstGeom prst="rect">
            <a:avLst/>
          </a:prstGeom>
          <a:ln w="12700">
            <a:miter lim="400000"/>
          </a:ln>
        </p:spPr>
      </p:pic>
      <p:sp>
        <p:nvSpPr>
          <p:cNvPr id="10" name="矩形 9"/>
          <p:cNvSpPr/>
          <p:nvPr/>
        </p:nvSpPr>
        <p:spPr>
          <a:xfrm>
            <a:off x="6352821" y="1546329"/>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en-US" altLang="zh-CN" sz="1600" dirty="0" smtClean="0">
                <a:latin typeface="微软雅黑"/>
                <a:ea typeface="微软雅黑"/>
                <a:cs typeface="微软雅黑"/>
              </a:rPr>
              <a:t>KYC</a:t>
            </a:r>
            <a:r>
              <a:rPr kumimoji="1" lang="zh-CN" altLang="en-US" sz="1600" dirty="0" smtClean="0">
                <a:latin typeface="微软雅黑"/>
                <a:ea typeface="微软雅黑"/>
                <a:cs typeface="微软雅黑"/>
              </a:rPr>
              <a:t>合约</a:t>
            </a:r>
            <a:endParaRPr kumimoji="1" lang="en-US" altLang="zh-CN" sz="1600" dirty="0" smtClean="0">
              <a:latin typeface="微软雅黑"/>
              <a:ea typeface="微软雅黑"/>
              <a:cs typeface="微软雅黑"/>
            </a:endParaRPr>
          </a:p>
          <a:p>
            <a:pPr algn="ctr"/>
            <a:r>
              <a:rPr kumimoji="1" lang="zh-CN" altLang="en-US" sz="1600" dirty="0" smtClean="0">
                <a:latin typeface="微软雅黑"/>
                <a:ea typeface="微软雅黑"/>
                <a:cs typeface="微软雅黑"/>
              </a:rPr>
              <a:t>客户</a:t>
            </a:r>
            <a:r>
              <a:rPr kumimoji="1" lang="zh-CN" altLang="en-US" sz="1600" dirty="0" smtClean="0">
                <a:latin typeface="微软雅黑"/>
                <a:ea typeface="微软雅黑"/>
                <a:cs typeface="微软雅黑"/>
              </a:rPr>
              <a:t>建立</a:t>
            </a:r>
            <a:endParaRPr kumimoji="1" lang="en-US" altLang="zh-CN" sz="1600" dirty="0">
              <a:latin typeface="微软雅黑"/>
              <a:ea typeface="微软雅黑"/>
              <a:cs typeface="微软雅黑"/>
            </a:endParaRPr>
          </a:p>
        </p:txBody>
      </p:sp>
      <p:sp>
        <p:nvSpPr>
          <p:cNvPr id="11" name="矩形 10"/>
          <p:cNvSpPr/>
          <p:nvPr/>
        </p:nvSpPr>
        <p:spPr>
          <a:xfrm>
            <a:off x="1073344" y="3007113"/>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600" dirty="0" smtClean="0">
                <a:latin typeface="微软雅黑"/>
                <a:ea typeface="微软雅黑"/>
                <a:cs typeface="微软雅黑"/>
              </a:rPr>
              <a:t>电商</a:t>
            </a:r>
            <a:r>
              <a:rPr kumimoji="1" lang="en-US" altLang="zh-CN" sz="1600" dirty="0" smtClean="0">
                <a:latin typeface="微软雅黑"/>
                <a:ea typeface="微软雅黑"/>
                <a:cs typeface="微软雅黑"/>
              </a:rPr>
              <a:t>ERP</a:t>
            </a:r>
            <a:endParaRPr kumimoji="1" lang="en-US" altLang="zh-CN" sz="1600" dirty="0" smtClean="0">
              <a:latin typeface="微软雅黑"/>
              <a:ea typeface="微软雅黑"/>
              <a:cs typeface="微软雅黑"/>
            </a:endParaRPr>
          </a:p>
        </p:txBody>
      </p:sp>
      <p:cxnSp>
        <p:nvCxnSpPr>
          <p:cNvPr id="4" name="直线箭头连接符 3"/>
          <p:cNvCxnSpPr>
            <a:stCxn id="8" idx="3"/>
            <a:endCxn id="9" idx="1"/>
          </p:cNvCxnSpPr>
          <p:nvPr/>
        </p:nvCxnSpPr>
        <p:spPr bwMode="auto">
          <a:xfrm>
            <a:off x="2179820" y="1829284"/>
            <a:ext cx="1520393" cy="11169"/>
          </a:xfrm>
          <a:prstGeom prst="straightConnector1">
            <a:avLst/>
          </a:prstGeom>
          <a:solidFill>
            <a:schemeClr val="accent1"/>
          </a:solidFill>
          <a:ln w="9525" cap="flat" cmpd="sng" algn="ctr">
            <a:solidFill>
              <a:srgbClr val="2B7D6B"/>
            </a:solidFill>
            <a:prstDash val="solid"/>
            <a:round/>
            <a:headEnd type="none" w="med" len="med"/>
            <a:tailEnd type="arrow"/>
          </a:ln>
          <a:effectLst/>
        </p:spPr>
      </p:cxnSp>
      <p:sp>
        <p:nvSpPr>
          <p:cNvPr id="5" name="文本框 4"/>
          <p:cNvSpPr txBox="1"/>
          <p:nvPr/>
        </p:nvSpPr>
        <p:spPr>
          <a:xfrm>
            <a:off x="2539923" y="1358678"/>
            <a:ext cx="1122292" cy="338554"/>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注册</a:t>
            </a:r>
            <a:endParaRPr kumimoji="1" lang="zh-CN" altLang="en-US" sz="1600" dirty="0">
              <a:solidFill>
                <a:schemeClr val="bg1"/>
              </a:solidFill>
              <a:latin typeface="微软雅黑"/>
              <a:ea typeface="微软雅黑"/>
              <a:cs typeface="微软雅黑"/>
            </a:endParaRPr>
          </a:p>
        </p:txBody>
      </p:sp>
      <p:cxnSp>
        <p:nvCxnSpPr>
          <p:cNvPr id="12" name="直线箭头连接符 11"/>
          <p:cNvCxnSpPr>
            <a:stCxn id="9" idx="3"/>
            <a:endCxn id="10" idx="1"/>
          </p:cNvCxnSpPr>
          <p:nvPr/>
        </p:nvCxnSpPr>
        <p:spPr bwMode="auto">
          <a:xfrm flipV="1">
            <a:off x="4979427" y="1820505"/>
            <a:ext cx="1373394" cy="19948"/>
          </a:xfrm>
          <a:prstGeom prst="straightConnector1">
            <a:avLst/>
          </a:prstGeom>
          <a:solidFill>
            <a:schemeClr val="accent1"/>
          </a:solidFill>
          <a:ln w="9525" cap="flat" cmpd="sng" algn="ctr">
            <a:solidFill>
              <a:srgbClr val="2B7D6B"/>
            </a:solidFill>
            <a:prstDash val="solid"/>
            <a:round/>
            <a:headEnd type="none" w="med" len="med"/>
            <a:tailEnd type="arrow"/>
          </a:ln>
          <a:effectLst/>
        </p:spPr>
      </p:cxnSp>
      <p:cxnSp>
        <p:nvCxnSpPr>
          <p:cNvPr id="16" name="肘形连接符 15"/>
          <p:cNvCxnSpPr>
            <a:stCxn id="9" idx="2"/>
            <a:endCxn id="11" idx="3"/>
          </p:cNvCxnSpPr>
          <p:nvPr/>
        </p:nvCxnSpPr>
        <p:spPr bwMode="auto">
          <a:xfrm rot="5400000">
            <a:off x="2729588" y="1671057"/>
            <a:ext cx="1065194" cy="2155270"/>
          </a:xfrm>
          <a:prstGeom prst="bentConnector2">
            <a:avLst/>
          </a:prstGeom>
          <a:solidFill>
            <a:schemeClr val="accent1"/>
          </a:solidFill>
          <a:ln w="9525" cap="flat" cmpd="sng" algn="ctr">
            <a:solidFill>
              <a:srgbClr val="2B7D6B"/>
            </a:solidFill>
            <a:prstDash val="solid"/>
            <a:round/>
            <a:headEnd type="none" w="med" len="med"/>
            <a:tailEnd type="arrow"/>
          </a:ln>
          <a:effectLst/>
        </p:spPr>
      </p:cxnSp>
      <p:sp>
        <p:nvSpPr>
          <p:cNvPr id="21" name="文本框 20"/>
          <p:cNvSpPr txBox="1"/>
          <p:nvPr/>
        </p:nvSpPr>
        <p:spPr>
          <a:xfrm>
            <a:off x="2559419" y="2825450"/>
            <a:ext cx="1575340" cy="338554"/>
          </a:xfrm>
          <a:prstGeom prst="rect">
            <a:avLst/>
          </a:prstGeom>
          <a:noFill/>
        </p:spPr>
        <p:txBody>
          <a:bodyPr wrap="square" rtlCol="0">
            <a:spAutoFit/>
          </a:bodyPr>
          <a:lstStyle/>
          <a:p>
            <a:r>
              <a:rPr kumimoji="1" lang="zh-CN" altLang="en-US" sz="1600" dirty="0" smtClean="0">
                <a:solidFill>
                  <a:srgbClr val="FFFFFF"/>
                </a:solidFill>
                <a:latin typeface="微软雅黑"/>
                <a:ea typeface="微软雅黑"/>
                <a:cs typeface="微软雅黑"/>
              </a:rPr>
              <a:t> 验证</a:t>
            </a:r>
            <a:endParaRPr kumimoji="1" lang="zh-CN" altLang="en-US" sz="1600" dirty="0">
              <a:solidFill>
                <a:srgbClr val="FFFFFF"/>
              </a:solidFill>
              <a:latin typeface="微软雅黑"/>
              <a:ea typeface="微软雅黑"/>
              <a:cs typeface="微软雅黑"/>
            </a:endParaRPr>
          </a:p>
        </p:txBody>
      </p:sp>
      <p:sp>
        <p:nvSpPr>
          <p:cNvPr id="23" name="矩形 22"/>
          <p:cNvSpPr/>
          <p:nvPr/>
        </p:nvSpPr>
        <p:spPr>
          <a:xfrm>
            <a:off x="6342784" y="2924492"/>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600" dirty="0" smtClean="0">
                <a:latin typeface="微软雅黑"/>
                <a:ea typeface="微软雅黑"/>
                <a:cs typeface="微软雅黑"/>
              </a:rPr>
              <a:t>账户</a:t>
            </a:r>
            <a:r>
              <a:rPr kumimoji="1" lang="zh-CN" altLang="en-US" sz="1600" dirty="0" smtClean="0">
                <a:latin typeface="微软雅黑"/>
                <a:ea typeface="微软雅黑"/>
                <a:cs typeface="微软雅黑"/>
              </a:rPr>
              <a:t>合约</a:t>
            </a:r>
            <a:endParaRPr kumimoji="1" lang="en-US" altLang="zh-CN" sz="1600" dirty="0" smtClean="0">
              <a:latin typeface="微软雅黑"/>
              <a:ea typeface="微软雅黑"/>
              <a:cs typeface="微软雅黑"/>
            </a:endParaRPr>
          </a:p>
          <a:p>
            <a:pPr algn="ctr"/>
            <a:r>
              <a:rPr kumimoji="1" lang="zh-CN" altLang="en-US" sz="1600" dirty="0" smtClean="0">
                <a:latin typeface="微软雅黑"/>
                <a:ea typeface="微软雅黑"/>
                <a:cs typeface="微软雅黑"/>
              </a:rPr>
              <a:t>账户建立</a:t>
            </a:r>
            <a:endParaRPr kumimoji="1" lang="en-US" altLang="zh-CN" sz="1600" dirty="0" smtClean="0">
              <a:latin typeface="微软雅黑"/>
              <a:ea typeface="微软雅黑"/>
              <a:cs typeface="微软雅黑"/>
            </a:endParaRPr>
          </a:p>
        </p:txBody>
      </p:sp>
      <p:cxnSp>
        <p:nvCxnSpPr>
          <p:cNvPr id="18" name="肘形连接符 17"/>
          <p:cNvCxnSpPr/>
          <p:nvPr/>
        </p:nvCxnSpPr>
        <p:spPr bwMode="auto">
          <a:xfrm>
            <a:off x="4976477" y="2082321"/>
            <a:ext cx="1381074" cy="1116347"/>
          </a:xfrm>
          <a:prstGeom prst="bentConnector3">
            <a:avLst/>
          </a:prstGeom>
          <a:solidFill>
            <a:schemeClr val="accent1"/>
          </a:solidFill>
          <a:ln w="9525" cap="flat" cmpd="sng" algn="ctr">
            <a:solidFill>
              <a:srgbClr val="2B7D6B"/>
            </a:solidFill>
            <a:prstDash val="solid"/>
            <a:round/>
            <a:headEnd type="none" w="med" len="med"/>
            <a:tailEnd type="arrow"/>
          </a:ln>
          <a:effectLst/>
        </p:spPr>
      </p:cxnSp>
      <p:sp>
        <p:nvSpPr>
          <p:cNvPr id="31" name="文本框 30"/>
          <p:cNvSpPr txBox="1"/>
          <p:nvPr/>
        </p:nvSpPr>
        <p:spPr>
          <a:xfrm>
            <a:off x="935050" y="4184130"/>
            <a:ext cx="2387524" cy="2546338"/>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注册 </a:t>
            </a:r>
            <a:r>
              <a:rPr kumimoji="1" lang="en-US" altLang="zh-CN" sz="1600" dirty="0" smtClean="0">
                <a:solidFill>
                  <a:schemeClr val="bg1"/>
                </a:solidFill>
                <a:latin typeface="微软雅黑"/>
                <a:ea typeface="微软雅黑"/>
                <a:cs typeface="微软雅黑"/>
              </a:rPr>
              <a:t>//</a:t>
            </a:r>
          </a:p>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输入：</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err="1">
                <a:solidFill>
                  <a:schemeClr val="bg1"/>
                </a:solidFill>
                <a:latin typeface="Hei"/>
                <a:ea typeface="Hei"/>
                <a:cs typeface="Hei"/>
                <a:sym typeface="Arial" panose="020B0604020202020204" pitchFamily="34" charset="0"/>
              </a:rPr>
              <a:t>Licence</a:t>
            </a:r>
            <a:endParaRPr lang="en-US" altLang="zh-CN" sz="16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Account</a:t>
            </a: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Name</a:t>
            </a: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Address</a:t>
            </a:r>
          </a:p>
          <a:p>
            <a:pPr eaLnBrk="1" hangingPunct="1">
              <a:lnSpc>
                <a:spcPct val="120000"/>
              </a:lnSpc>
              <a:spcBef>
                <a:spcPct val="20000"/>
              </a:spcBef>
            </a:pPr>
            <a:r>
              <a:rPr lang="zh-CN" altLang="zh-CN" sz="1600" dirty="0">
                <a:solidFill>
                  <a:schemeClr val="bg1"/>
                </a:solidFill>
                <a:latin typeface="Hei"/>
                <a:ea typeface="Hei"/>
                <a:cs typeface="Hei"/>
                <a:sym typeface="Arial" panose="020B0604020202020204" pitchFamily="34" charset="0"/>
              </a:rPr>
              <a:t> </a:t>
            </a: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Person</a:t>
            </a:r>
            <a:endParaRPr kumimoji="1" lang="en-US" altLang="zh-CN" sz="1600" dirty="0" smtClean="0">
              <a:solidFill>
                <a:schemeClr val="bg1"/>
              </a:solidFill>
              <a:latin typeface="微软雅黑"/>
              <a:ea typeface="微软雅黑"/>
              <a:cs typeface="微软雅黑"/>
            </a:endParaRPr>
          </a:p>
        </p:txBody>
      </p:sp>
      <p:sp>
        <p:nvSpPr>
          <p:cNvPr id="34" name="文本框 33"/>
          <p:cNvSpPr txBox="1"/>
          <p:nvPr/>
        </p:nvSpPr>
        <p:spPr>
          <a:xfrm>
            <a:off x="3479703" y="4306993"/>
            <a:ext cx="2387524" cy="1865126"/>
          </a:xfrm>
          <a:prstGeom prst="rect">
            <a:avLst/>
          </a:prstGeom>
          <a:noFill/>
        </p:spPr>
        <p:txBody>
          <a:bodyPr wrap="square" rtlCol="0">
            <a:spAutoFit/>
          </a:bodyPr>
          <a:lstStyle/>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a:t>
            </a:r>
            <a:r>
              <a:rPr kumimoji="1" lang="zh-CN" altLang="en-US" sz="1600" dirty="0">
                <a:solidFill>
                  <a:schemeClr val="bg1"/>
                </a:solidFill>
                <a:latin typeface="微软雅黑"/>
                <a:ea typeface="微软雅黑"/>
                <a:cs typeface="微软雅黑"/>
              </a:rPr>
              <a:t>出：</a:t>
            </a:r>
            <a:endParaRPr kumimoji="1" lang="en-US" altLang="zh-CN" sz="1600" dirty="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Result</a:t>
            </a: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a:solidFill>
                  <a:schemeClr val="bg1"/>
                </a:solidFill>
                <a:latin typeface="Hei"/>
                <a:ea typeface="Hei"/>
                <a:cs typeface="Hei"/>
                <a:sym typeface="Arial" panose="020B0604020202020204" pitchFamily="34" charset="0"/>
              </a:rPr>
              <a:t>CustID</a:t>
            </a:r>
            <a:endParaRPr lang="en-US" altLang="zh-CN" sz="16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a:solidFill>
                  <a:schemeClr val="bg1"/>
                </a:solidFill>
                <a:latin typeface="Hei"/>
                <a:ea typeface="Hei"/>
                <a:cs typeface="Hei"/>
                <a:sym typeface="Arial" panose="020B0604020202020204" pitchFamily="34" charset="0"/>
              </a:rPr>
              <a:t>Passwd</a:t>
            </a:r>
            <a:endParaRPr kumimoji="1" lang="en-US" altLang="zh-CN" sz="1600" dirty="0">
              <a:solidFill>
                <a:schemeClr val="bg1"/>
              </a:solidFill>
              <a:latin typeface="微软雅黑"/>
              <a:ea typeface="微软雅黑"/>
              <a:cs typeface="微软雅黑"/>
            </a:endParaRPr>
          </a:p>
          <a:p>
            <a:endParaRPr kumimoji="1" lang="en-US" altLang="zh-CN" sz="1600" dirty="0" smtClean="0">
              <a:solidFill>
                <a:schemeClr val="bg1"/>
              </a:solidFill>
              <a:latin typeface="微软雅黑"/>
              <a:ea typeface="微软雅黑"/>
              <a:cs typeface="微软雅黑"/>
            </a:endParaRPr>
          </a:p>
        </p:txBody>
      </p:sp>
      <p:sp>
        <p:nvSpPr>
          <p:cNvPr id="35" name="文本框 34"/>
          <p:cNvSpPr txBox="1"/>
          <p:nvPr/>
        </p:nvSpPr>
        <p:spPr>
          <a:xfrm>
            <a:off x="5945792" y="4174080"/>
            <a:ext cx="2387524" cy="2546338"/>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验证 </a:t>
            </a:r>
            <a:r>
              <a:rPr kumimoji="1" lang="en-US" altLang="zh-CN" sz="1600" dirty="0" smtClean="0">
                <a:solidFill>
                  <a:schemeClr val="bg1"/>
                </a:solidFill>
                <a:latin typeface="微软雅黑"/>
                <a:ea typeface="微软雅黑"/>
                <a:cs typeface="微软雅黑"/>
              </a:rPr>
              <a:t>//</a:t>
            </a:r>
          </a:p>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输入：</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err="1">
                <a:solidFill>
                  <a:schemeClr val="bg1"/>
                </a:solidFill>
                <a:latin typeface="Hei"/>
                <a:ea typeface="Hei"/>
                <a:cs typeface="Hei"/>
                <a:sym typeface="Arial" panose="020B0604020202020204" pitchFamily="34" charset="0"/>
              </a:rPr>
              <a:t>Licence</a:t>
            </a:r>
            <a:endParaRPr lang="en-US" altLang="zh-CN" sz="16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Account</a:t>
            </a: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Name</a:t>
            </a: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Address</a:t>
            </a:r>
          </a:p>
          <a:p>
            <a:pPr eaLnBrk="1" hangingPunct="1">
              <a:lnSpc>
                <a:spcPct val="120000"/>
              </a:lnSpc>
              <a:spcBef>
                <a:spcPct val="20000"/>
              </a:spcBef>
            </a:pPr>
            <a:r>
              <a:rPr lang="zh-CN" altLang="zh-CN" sz="1600" dirty="0">
                <a:solidFill>
                  <a:schemeClr val="bg1"/>
                </a:solidFill>
                <a:latin typeface="Hei"/>
                <a:ea typeface="Hei"/>
                <a:cs typeface="Hei"/>
                <a:sym typeface="Arial" panose="020B0604020202020204" pitchFamily="34" charset="0"/>
              </a:rPr>
              <a:t> </a:t>
            </a: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Person</a:t>
            </a:r>
            <a:endParaRPr kumimoji="1" lang="en-US" altLang="zh-CN" sz="1600" dirty="0" smtClean="0">
              <a:solidFill>
                <a:schemeClr val="bg1"/>
              </a:solidFill>
              <a:latin typeface="微软雅黑"/>
              <a:ea typeface="微软雅黑"/>
              <a:cs typeface="微软雅黑"/>
            </a:endParaRPr>
          </a:p>
        </p:txBody>
      </p:sp>
      <p:sp>
        <p:nvSpPr>
          <p:cNvPr id="36" name="文本框 35"/>
          <p:cNvSpPr txBox="1"/>
          <p:nvPr/>
        </p:nvSpPr>
        <p:spPr>
          <a:xfrm>
            <a:off x="8785785" y="4178797"/>
            <a:ext cx="2387524" cy="921278"/>
          </a:xfrm>
          <a:prstGeom prst="rect">
            <a:avLst/>
          </a:prstGeom>
          <a:noFill/>
        </p:spPr>
        <p:txBody>
          <a:bodyPr wrap="square" rtlCol="0">
            <a:spAutoFit/>
          </a:bodyPr>
          <a:lstStyle/>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输出：</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Result</a:t>
            </a:r>
            <a:endParaRPr kumimoji="1" lang="en-US" altLang="zh-CN" sz="1600" dirty="0" smtClean="0">
              <a:solidFill>
                <a:schemeClr val="bg1"/>
              </a:solidFill>
              <a:latin typeface="微软雅黑"/>
              <a:ea typeface="微软雅黑"/>
              <a:cs typeface="微软雅黑"/>
            </a:endParaRPr>
          </a:p>
        </p:txBody>
      </p:sp>
    </p:spTree>
    <p:extLst>
      <p:ext uri="{BB962C8B-B14F-4D97-AF65-F5344CB8AC3E}">
        <p14:creationId xmlns:p14="http://schemas.microsoft.com/office/powerpoint/2010/main" val="172013646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26645"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endParaRPr>
            </a:p>
          </p:txBody>
        </p:sp>
        <p:sp>
          <p:nvSpPr>
            <p:cNvPr id="26646"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endParaRPr>
            </a:p>
          </p:txBody>
        </p:sp>
      </p:grpSp>
      <p:sp>
        <p:nvSpPr>
          <p:cNvPr id="26627"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仓单交易</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grpSp>
        <p:nvGrpSpPr>
          <p:cNvPr id="62" name="组合 61"/>
          <p:cNvGrpSpPr/>
          <p:nvPr/>
        </p:nvGrpSpPr>
        <p:grpSpPr>
          <a:xfrm>
            <a:off x="940989" y="2709888"/>
            <a:ext cx="4892494" cy="3355325"/>
            <a:chOff x="2005996" y="1203818"/>
            <a:chExt cx="4892494" cy="3355325"/>
          </a:xfrm>
        </p:grpSpPr>
        <p:cxnSp>
          <p:nvCxnSpPr>
            <p:cNvPr id="63" name="直线连接符 17"/>
            <p:cNvCxnSpPr/>
            <p:nvPr/>
          </p:nvCxnSpPr>
          <p:spPr>
            <a:xfrm>
              <a:off x="3169207" y="1613649"/>
              <a:ext cx="864911" cy="882126"/>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sp>
          <p:nvSpPr>
            <p:cNvPr id="64" name="矩形 63"/>
            <p:cNvSpPr/>
            <p:nvPr/>
          </p:nvSpPr>
          <p:spPr>
            <a:xfrm>
              <a:off x="2005997" y="1203818"/>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400" dirty="0" smtClean="0">
                  <a:latin typeface="微软雅黑"/>
                  <a:ea typeface="微软雅黑"/>
                  <a:cs typeface="微软雅黑"/>
                </a:rPr>
                <a:t>仓单持有人</a:t>
              </a:r>
              <a:endParaRPr kumimoji="1" lang="en-US" altLang="zh-CN" sz="1400" dirty="0" smtClean="0">
                <a:latin typeface="微软雅黑"/>
                <a:ea typeface="微软雅黑"/>
                <a:cs typeface="微软雅黑"/>
              </a:endParaRP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sp>
          <p:nvSpPr>
            <p:cNvPr id="65" name="矩形 64"/>
            <p:cNvSpPr/>
            <p:nvPr/>
          </p:nvSpPr>
          <p:spPr>
            <a:xfrm>
              <a:off x="4378729" y="4001580"/>
              <a:ext cx="1111206" cy="548351"/>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kumimoji="1" lang="zh-CN" altLang="en-US" sz="1400" dirty="0" smtClean="0">
                  <a:latin typeface="微软雅黑"/>
                  <a:ea typeface="微软雅黑"/>
                  <a:cs typeface="微软雅黑"/>
                </a:rPr>
                <a:t>仓单合约</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确权、交易</a:t>
              </a:r>
              <a:endParaRPr kumimoji="1" lang="en-US" altLang="zh-CN" sz="1400" dirty="0" smtClean="0">
                <a:latin typeface="微软雅黑"/>
                <a:ea typeface="微软雅黑"/>
                <a:cs typeface="微软雅黑"/>
              </a:endParaRPr>
            </a:p>
          </p:txBody>
        </p:sp>
        <p:sp>
          <p:nvSpPr>
            <p:cNvPr id="66" name="矩形 65"/>
            <p:cNvSpPr/>
            <p:nvPr/>
          </p:nvSpPr>
          <p:spPr>
            <a:xfrm>
              <a:off x="5787284" y="3140969"/>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400" dirty="0" smtClean="0">
                  <a:latin typeface="微软雅黑"/>
                  <a:ea typeface="微软雅黑"/>
                  <a:cs typeface="微软雅黑"/>
                </a:rPr>
                <a:t>账户合约</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资金账户</a:t>
              </a:r>
              <a:endParaRPr kumimoji="1" lang="zh-CN" altLang="en-US" sz="1400" dirty="0">
                <a:latin typeface="微软雅黑"/>
                <a:ea typeface="微软雅黑"/>
                <a:cs typeface="微软雅黑"/>
              </a:endParaRPr>
            </a:p>
          </p:txBody>
        </p:sp>
        <p:sp>
          <p:nvSpPr>
            <p:cNvPr id="67" name="矩形 66"/>
            <p:cNvSpPr/>
            <p:nvPr/>
          </p:nvSpPr>
          <p:spPr>
            <a:xfrm>
              <a:off x="2005996" y="4010792"/>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400" dirty="0" smtClean="0">
                  <a:latin typeface="微软雅黑"/>
                  <a:ea typeface="微软雅黑"/>
                  <a:cs typeface="微软雅黑"/>
                </a:rPr>
                <a:t>仓储</a:t>
              </a:r>
              <a:r>
                <a:rPr kumimoji="1" lang="en-US" altLang="zh-CN" sz="1400" dirty="0" smtClean="0">
                  <a:latin typeface="微软雅黑"/>
                  <a:ea typeface="微软雅黑"/>
                  <a:cs typeface="微软雅黑"/>
                </a:rPr>
                <a:t>ERP</a:t>
              </a: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grpSp>
      <p:pic>
        <p:nvPicPr>
          <p:cNvPr id="68" name="pasted-image.tiff"/>
          <p:cNvPicPr>
            <a:picLocks noChangeAspect="1"/>
          </p:cNvPicPr>
          <p:nvPr/>
        </p:nvPicPr>
        <p:blipFill>
          <a:blip r:embed="rId2" cstate="print">
            <a:extLst/>
          </a:blip>
          <a:stretch>
            <a:fillRect/>
          </a:stretch>
        </p:blipFill>
        <p:spPr>
          <a:xfrm>
            <a:off x="3114812" y="3964510"/>
            <a:ext cx="1279214" cy="751284"/>
          </a:xfrm>
          <a:prstGeom prst="rect">
            <a:avLst/>
          </a:prstGeom>
          <a:ln w="12700">
            <a:miter lim="400000"/>
          </a:ln>
        </p:spPr>
      </p:pic>
      <p:cxnSp>
        <p:nvCxnSpPr>
          <p:cNvPr id="69" name="直线连接符 17"/>
          <p:cNvCxnSpPr/>
          <p:nvPr/>
        </p:nvCxnSpPr>
        <p:spPr>
          <a:xfrm flipH="1">
            <a:off x="2603349" y="4853493"/>
            <a:ext cx="1131347" cy="675938"/>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sp>
        <p:nvSpPr>
          <p:cNvPr id="70" name="矩形 69"/>
          <p:cNvSpPr/>
          <p:nvPr/>
        </p:nvSpPr>
        <p:spPr>
          <a:xfrm>
            <a:off x="1927778" y="3035184"/>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sp>
        <p:nvSpPr>
          <p:cNvPr id="71" name="矩形 70"/>
          <p:cNvSpPr/>
          <p:nvPr/>
        </p:nvSpPr>
        <p:spPr>
          <a:xfrm>
            <a:off x="1940328" y="5306841"/>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sp>
        <p:nvSpPr>
          <p:cNvPr id="72" name="矩形 16"/>
          <p:cNvSpPr>
            <a:spLocks noChangeArrowheads="1"/>
          </p:cNvSpPr>
          <p:nvPr/>
        </p:nvSpPr>
        <p:spPr bwMode="auto">
          <a:xfrm>
            <a:off x="3132045" y="3620155"/>
            <a:ext cx="1224802" cy="251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Meg</a:t>
            </a: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a:t>
            </a: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L</a:t>
            </a: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ink</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3" name="矩形 72"/>
          <p:cNvSpPr/>
          <p:nvPr/>
        </p:nvSpPr>
        <p:spPr>
          <a:xfrm>
            <a:off x="4745585" y="5509444"/>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400" dirty="0" smtClean="0">
                <a:latin typeface="微软雅黑"/>
                <a:ea typeface="微软雅黑"/>
                <a:cs typeface="微软雅黑"/>
              </a:rPr>
              <a:t>账户合约</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资产账户</a:t>
            </a:r>
            <a:endParaRPr kumimoji="1" lang="zh-CN" altLang="en-US" sz="1400" dirty="0">
              <a:latin typeface="微软雅黑"/>
              <a:ea typeface="微软雅黑"/>
              <a:cs typeface="微软雅黑"/>
            </a:endParaRPr>
          </a:p>
        </p:txBody>
      </p:sp>
      <p:sp>
        <p:nvSpPr>
          <p:cNvPr id="74" name="Rectangle 7"/>
          <p:cNvSpPr>
            <a:spLocks noChangeArrowheads="1"/>
          </p:cNvSpPr>
          <p:nvPr/>
        </p:nvSpPr>
        <p:spPr bwMode="auto">
          <a:xfrm>
            <a:off x="7283786" y="1691958"/>
            <a:ext cx="4056063" cy="45152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a:solidFill>
                <a:srgbClr val="262626"/>
              </a:solidFill>
            </a:endParaRPr>
          </a:p>
        </p:txBody>
      </p:sp>
      <p:sp>
        <p:nvSpPr>
          <p:cNvPr id="75" name="矩形 16"/>
          <p:cNvSpPr>
            <a:spLocks noChangeArrowheads="1"/>
          </p:cNvSpPr>
          <p:nvPr/>
        </p:nvSpPr>
        <p:spPr bwMode="auto">
          <a:xfrm>
            <a:off x="7551868" y="1875605"/>
            <a:ext cx="3593054" cy="4222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1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仓单持有人、仓储企业、交易对手、金融机构以会员节点身份通过区块链网关接入</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Megolink</a:t>
            </a: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2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仓单持有人节点发起仓单交易申请</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3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接收到交易后调用仓单智能合约中仓单确权，验证仓单是否为本人拥有</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4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共识节点进行共识计算和节点数据同步，交易数据写入区块链</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5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仓单智能合约通过事件发送验证仓单真实性请求至仓储企业会员节点网关</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6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仓储企业</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ERP</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系统验证仓单后通过网关发送确认通知到</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Megolink</a:t>
            </a: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7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调用仓单智能合约中仓单交易，更新会员资金账户与资产账户</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8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共识节点进行共识计算和节点数据同步，交易数据写入区块链</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9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通过事件通知发送数据到金融机构会员节点网关，告知金融机构进行资金划拨</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6" name="矩形 75"/>
          <p:cNvSpPr/>
          <p:nvPr/>
        </p:nvSpPr>
        <p:spPr>
          <a:xfrm>
            <a:off x="5009180" y="2732424"/>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400" dirty="0" smtClean="0">
                <a:latin typeface="微软雅黑"/>
                <a:ea typeface="微软雅黑"/>
                <a:cs typeface="微软雅黑"/>
              </a:rPr>
              <a:t>交易对手</a:t>
            </a:r>
            <a:endParaRPr kumimoji="1" lang="en-US" altLang="zh-CN" sz="1400" dirty="0" smtClean="0">
              <a:latin typeface="微软雅黑"/>
              <a:ea typeface="微软雅黑"/>
              <a:cs typeface="微软雅黑"/>
            </a:endParaRP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cxnSp>
        <p:nvCxnSpPr>
          <p:cNvPr id="77" name="直线连接符 17"/>
          <p:cNvCxnSpPr>
            <a:stCxn id="81" idx="2"/>
          </p:cNvCxnSpPr>
          <p:nvPr/>
        </p:nvCxnSpPr>
        <p:spPr>
          <a:xfrm flipH="1">
            <a:off x="4507453" y="3670152"/>
            <a:ext cx="352497" cy="503815"/>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sp>
        <p:nvSpPr>
          <p:cNvPr id="81" name="矩形 80"/>
          <p:cNvSpPr/>
          <p:nvPr/>
        </p:nvSpPr>
        <p:spPr>
          <a:xfrm>
            <a:off x="4543679" y="3209100"/>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sp>
        <p:nvSpPr>
          <p:cNvPr id="83" name="矩形 82"/>
          <p:cNvSpPr/>
          <p:nvPr/>
        </p:nvSpPr>
        <p:spPr>
          <a:xfrm>
            <a:off x="3160651" y="1260418"/>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400" dirty="0" smtClean="0">
                <a:latin typeface="微软雅黑"/>
                <a:ea typeface="微软雅黑"/>
                <a:cs typeface="微软雅黑"/>
              </a:rPr>
              <a:t>金融机构</a:t>
            </a:r>
            <a:endParaRPr kumimoji="1" lang="en-US" altLang="zh-CN" sz="1400" dirty="0" smtClean="0">
              <a:latin typeface="微软雅黑"/>
              <a:ea typeface="微软雅黑"/>
              <a:cs typeface="微软雅黑"/>
            </a:endParaRP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sp>
        <p:nvSpPr>
          <p:cNvPr id="84" name="矩形 83"/>
          <p:cNvSpPr/>
          <p:nvPr/>
        </p:nvSpPr>
        <p:spPr>
          <a:xfrm>
            <a:off x="2824249" y="1737096"/>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cxnSp>
        <p:nvCxnSpPr>
          <p:cNvPr id="85" name="直线连接符 17"/>
          <p:cNvCxnSpPr/>
          <p:nvPr/>
        </p:nvCxnSpPr>
        <p:spPr>
          <a:xfrm flipH="1" flipV="1">
            <a:off x="3162749" y="2259106"/>
            <a:ext cx="462578" cy="1280160"/>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pic>
        <p:nvPicPr>
          <p:cNvPr id="161" name="图片 160" descr="logo1.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文本框 4"/>
          <p:cNvSpPr txBox="1">
            <a:spLocks noChangeArrowheads="1"/>
          </p:cNvSpPr>
          <p:nvPr/>
        </p:nvSpPr>
        <p:spPr bwMode="auto">
          <a:xfrm>
            <a:off x="3971925" y="1822450"/>
            <a:ext cx="1603375" cy="3154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9900" b="1">
                <a:solidFill>
                  <a:schemeClr val="bg1"/>
                </a:solidFill>
                <a:latin typeface="Arial" panose="020B0604020202020204" pitchFamily="34" charset="0"/>
                <a:cs typeface="Arial" panose="020B0604020202020204" pitchFamily="34" charset="0"/>
              </a:rPr>
              <a:t>1</a:t>
            </a:r>
            <a:endParaRPr lang="zh-CN" altLang="en-US" sz="19900" b="1">
              <a:solidFill>
                <a:schemeClr val="bg1"/>
              </a:solidFill>
              <a:latin typeface="Arial" panose="020B0604020202020204" pitchFamily="34" charset="0"/>
              <a:cs typeface="Arial" panose="020B0604020202020204" pitchFamily="34" charset="0"/>
            </a:endParaRPr>
          </a:p>
        </p:txBody>
      </p:sp>
      <p:sp>
        <p:nvSpPr>
          <p:cNvPr id="17411" name="文本框 34"/>
          <p:cNvSpPr txBox="1">
            <a:spLocks noChangeArrowheads="1"/>
          </p:cNvSpPr>
          <p:nvPr/>
        </p:nvSpPr>
        <p:spPr bwMode="auto">
          <a:xfrm>
            <a:off x="5932488" y="3871913"/>
            <a:ext cx="2784737"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err="1" smtClean="0">
                <a:solidFill>
                  <a:schemeClr val="bg1"/>
                </a:solidFill>
                <a:latin typeface="Arial" panose="020B0604020202020204" pitchFamily="34" charset="0"/>
                <a:cs typeface="Arial" panose="020B0604020202020204" pitchFamily="34" charset="0"/>
              </a:rPr>
              <a:t>Mega</a:t>
            </a:r>
            <a:r>
              <a:rPr lang="en-US" altLang="zh-CN" sz="3200" dirty="0" err="1" smtClean="0">
                <a:solidFill>
                  <a:schemeClr val="bg1"/>
                </a:solidFill>
                <a:latin typeface="Arial" panose="020B0604020202020204" pitchFamily="34" charset="0"/>
                <a:cs typeface="Arial" panose="020B0604020202020204" pitchFamily="34" charset="0"/>
              </a:rPr>
              <a:t>L</a:t>
            </a:r>
            <a:r>
              <a:rPr lang="en-US" altLang="zh-CN" sz="3200" dirty="0" err="1" smtClean="0">
                <a:solidFill>
                  <a:schemeClr val="bg1"/>
                </a:solidFill>
                <a:latin typeface="Arial" panose="020B0604020202020204" pitchFamily="34" charset="0"/>
                <a:cs typeface="Arial" panose="020B0604020202020204" pitchFamily="34" charset="0"/>
              </a:rPr>
              <a:t>ink</a:t>
            </a:r>
            <a:r>
              <a:rPr lang="zh-CN" altLang="en-US" sz="3200" dirty="0" smtClean="0">
                <a:solidFill>
                  <a:schemeClr val="bg1"/>
                </a:solidFill>
                <a:latin typeface="Arial" panose="020B0604020202020204" pitchFamily="34" charset="0"/>
                <a:cs typeface="Arial" panose="020B0604020202020204" pitchFamily="34" charset="0"/>
              </a:rPr>
              <a:t>概要</a:t>
            </a:r>
            <a:endParaRPr lang="zh-CN" altLang="en-US" sz="3200" dirty="0">
              <a:solidFill>
                <a:schemeClr val="bg1"/>
              </a:solidFill>
              <a:latin typeface="Arial" panose="020B0604020202020204" pitchFamily="34" charset="0"/>
              <a:cs typeface="Arial" panose="020B0604020202020204" pitchFamily="34" charset="0"/>
            </a:endParaRPr>
          </a:p>
        </p:txBody>
      </p:sp>
      <p:sp>
        <p:nvSpPr>
          <p:cNvPr id="17412" name="等腰三角形 7"/>
          <p:cNvSpPr>
            <a:spLocks noChangeArrowheads="1"/>
          </p:cNvSpPr>
          <p:nvPr/>
        </p:nvSpPr>
        <p:spPr bwMode="auto">
          <a:xfrm rot="10800000">
            <a:off x="7002463" y="0"/>
            <a:ext cx="3008312" cy="2593975"/>
          </a:xfrm>
          <a:prstGeom prst="triangle">
            <a:avLst>
              <a:gd name="adj" fmla="val 50000"/>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17413" name="等腰三角形 37"/>
          <p:cNvSpPr>
            <a:spLocks noChangeArrowheads="1"/>
          </p:cNvSpPr>
          <p:nvPr/>
        </p:nvSpPr>
        <p:spPr bwMode="auto">
          <a:xfrm>
            <a:off x="1452563" y="4264025"/>
            <a:ext cx="3008312" cy="2593975"/>
          </a:xfrm>
          <a:prstGeom prst="triangle">
            <a:avLst>
              <a:gd name="adj" fmla="val 50000"/>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17414" name="文本框 38"/>
          <p:cNvSpPr txBox="1">
            <a:spLocks noChangeArrowheads="1"/>
          </p:cNvSpPr>
          <p:nvPr/>
        </p:nvSpPr>
        <p:spPr bwMode="auto">
          <a:xfrm>
            <a:off x="6013450" y="3316288"/>
            <a:ext cx="1979613"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a:solidFill>
                  <a:srgbClr val="30302F"/>
                </a:solidFill>
                <a:latin typeface="Arial" panose="020B0604020202020204" pitchFamily="34" charset="0"/>
                <a:cs typeface="Arial" panose="020B0604020202020204" pitchFamily="34" charset="0"/>
              </a:rPr>
              <a:t>PART ONE</a:t>
            </a:r>
            <a:endParaRPr lang="zh-CN" altLang="en-US" sz="2800">
              <a:solidFill>
                <a:srgbClr val="30302F"/>
              </a:solidFill>
              <a:latin typeface="Arial" panose="020B0604020202020204" pitchFamily="34" charset="0"/>
              <a:cs typeface="Arial" panose="020B0604020202020204" pitchFamily="34" charset="0"/>
            </a:endParaRPr>
          </a:p>
        </p:txBody>
      </p:sp>
      <p:sp>
        <p:nvSpPr>
          <p:cNvPr id="17415" name="直角三角形 13"/>
          <p:cNvSpPr>
            <a:spLocks noChangeArrowheads="1"/>
          </p:cNvSpPr>
          <p:nvPr/>
        </p:nvSpPr>
        <p:spPr bwMode="auto">
          <a:xfrm rot="10800000" flipH="1">
            <a:off x="8499475" y="-9525"/>
            <a:ext cx="1511300" cy="2603500"/>
          </a:xfrm>
          <a:prstGeom prst="rtTriangle">
            <a:avLst/>
          </a:prstGeom>
          <a:solidFill>
            <a:srgbClr val="30302F">
              <a:alpha val="4784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17416" name="直角三角形 39"/>
          <p:cNvSpPr>
            <a:spLocks noChangeArrowheads="1"/>
          </p:cNvSpPr>
          <p:nvPr/>
        </p:nvSpPr>
        <p:spPr bwMode="auto">
          <a:xfrm flipH="1">
            <a:off x="1446213" y="4241800"/>
            <a:ext cx="1512887" cy="2601913"/>
          </a:xfrm>
          <a:prstGeom prst="rtTriangle">
            <a:avLst/>
          </a:prstGeom>
          <a:solidFill>
            <a:srgbClr val="30302F">
              <a:alpha val="4784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pic>
        <p:nvPicPr>
          <p:cNvPr id="2" name="图片 1"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图片 35"/>
          <p:cNvPicPr>
            <a:picLocks noChangeAspect="1" noChangeArrowheads="1"/>
          </p:cNvPicPr>
          <p:nvPr/>
        </p:nvPicPr>
        <p:blipFill>
          <a:blip r:embed="rId2" cstate="print">
            <a:extLst>
              <a:ext uri="{28A0092B-C50C-407E-A947-70E740481C1C}">
                <a14:useLocalDpi xmlns:a14="http://schemas.microsoft.com/office/drawing/2010/main" val="0"/>
              </a:ext>
            </a:extLst>
          </a:blip>
          <a:srcRect l="17537" r="17503" b="6429"/>
          <a:stretch>
            <a:fillRect/>
          </a:stretch>
        </p:blipFill>
        <p:spPr bwMode="auto">
          <a:xfrm>
            <a:off x="6321425" y="1284781"/>
            <a:ext cx="2479675" cy="252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3" name="图片 33"/>
          <p:cNvPicPr>
            <a:picLocks noChangeAspect="1" noChangeArrowheads="1"/>
          </p:cNvPicPr>
          <p:nvPr/>
        </p:nvPicPr>
        <p:blipFill>
          <a:blip r:embed="rId3" cstate="print">
            <a:extLst>
              <a:ext uri="{28A0092B-C50C-407E-A947-70E740481C1C}">
                <a14:useLocalDpi xmlns:a14="http://schemas.microsoft.com/office/drawing/2010/main" val="0"/>
              </a:ext>
            </a:extLst>
          </a:blip>
          <a:srcRect l="14879" r="19913"/>
          <a:stretch>
            <a:fillRect/>
          </a:stretch>
        </p:blipFill>
        <p:spPr bwMode="auto">
          <a:xfrm>
            <a:off x="8807450" y="3778743"/>
            <a:ext cx="2497138" cy="250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图片 32"/>
          <p:cNvPicPr>
            <a:picLocks noChangeAspect="1" noChangeArrowheads="1"/>
          </p:cNvPicPr>
          <p:nvPr/>
        </p:nvPicPr>
        <p:blipFill>
          <a:blip r:embed="rId4" cstate="print">
            <a:extLst>
              <a:ext uri="{28A0092B-C50C-407E-A947-70E740481C1C}">
                <a14:useLocalDpi xmlns:a14="http://schemas.microsoft.com/office/drawing/2010/main" val="0"/>
              </a:ext>
            </a:extLst>
          </a:blip>
          <a:srcRect l="4443" r="22621"/>
          <a:stretch>
            <a:fillRect/>
          </a:stretch>
        </p:blipFill>
        <p:spPr bwMode="auto">
          <a:xfrm>
            <a:off x="6305550" y="3800968"/>
            <a:ext cx="25019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仓单智能合约</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sp>
        <p:nvSpPr>
          <p:cNvPr id="30727" name="Rectangle 3@|1FFC:4308095|FBC:16777215|LFC:16777215|LBC:16777215"/>
          <p:cNvSpPr>
            <a:spLocks noChangeArrowheads="1"/>
          </p:cNvSpPr>
          <p:nvPr/>
        </p:nvSpPr>
        <p:spPr bwMode="auto">
          <a:xfrm>
            <a:off x="952500" y="2232518"/>
            <a:ext cx="4624388" cy="36513"/>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8" name="Rectangle 4@|1FFC:4308095|FBC:16777215|LFC:16777215|LBC:16777215"/>
          <p:cNvSpPr>
            <a:spLocks noChangeArrowheads="1"/>
          </p:cNvSpPr>
          <p:nvPr/>
        </p:nvSpPr>
        <p:spPr bwMode="auto">
          <a:xfrm>
            <a:off x="4638675" y="1303831"/>
            <a:ext cx="938213" cy="938212"/>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9" name="Rectangle 46@|1FFC:1554685|FBC:16777215|LFC:16777215|LBC:16777215"/>
          <p:cNvSpPr>
            <a:spLocks noChangeArrowheads="1"/>
          </p:cNvSpPr>
          <p:nvPr/>
        </p:nvSpPr>
        <p:spPr bwMode="auto">
          <a:xfrm>
            <a:off x="952500" y="3572368"/>
            <a:ext cx="4624388" cy="36513"/>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0" name="Rectangle 47@|1FFC:1554685|FBC:16777215|LFC:16777215|LBC:16777215"/>
          <p:cNvSpPr>
            <a:spLocks noChangeArrowheads="1"/>
          </p:cNvSpPr>
          <p:nvPr/>
        </p:nvSpPr>
        <p:spPr bwMode="auto">
          <a:xfrm>
            <a:off x="4638675" y="2645268"/>
            <a:ext cx="938213" cy="936625"/>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1" name="Rectangle 51@|1FFC:14657585|FBC:16777215|LFC:16777215|LBC:16777215"/>
          <p:cNvSpPr>
            <a:spLocks noChangeArrowheads="1"/>
          </p:cNvSpPr>
          <p:nvPr/>
        </p:nvSpPr>
        <p:spPr bwMode="auto">
          <a:xfrm>
            <a:off x="952500" y="4912218"/>
            <a:ext cx="4624388" cy="365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2" name="Rectangle 52@|1FFC:14657585|FBC:16777215|LFC:16777215|LBC:16777215"/>
          <p:cNvSpPr>
            <a:spLocks noChangeArrowheads="1"/>
          </p:cNvSpPr>
          <p:nvPr/>
        </p:nvSpPr>
        <p:spPr bwMode="auto">
          <a:xfrm>
            <a:off x="4638675" y="3985118"/>
            <a:ext cx="938213" cy="9382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3" name="Rectangle 56@|1FFC:2381804|FBC:16777215|LFC:16777215|LBC:16777215"/>
          <p:cNvSpPr>
            <a:spLocks noChangeArrowheads="1"/>
          </p:cNvSpPr>
          <p:nvPr/>
        </p:nvSpPr>
        <p:spPr bwMode="auto">
          <a:xfrm>
            <a:off x="952500" y="6253656"/>
            <a:ext cx="4624388" cy="36512"/>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4" name="Rectangle 57@|1FFC:2381804|FBC:16777215|LFC:16777215|LBC:16777215"/>
          <p:cNvSpPr>
            <a:spLocks noChangeArrowheads="1"/>
          </p:cNvSpPr>
          <p:nvPr/>
        </p:nvSpPr>
        <p:spPr bwMode="auto">
          <a:xfrm>
            <a:off x="4638675" y="5324968"/>
            <a:ext cx="938213" cy="938213"/>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5" name="Freeform 139"/>
          <p:cNvSpPr>
            <a:spLocks noChangeAspect="1" noEditPoints="1"/>
          </p:cNvSpPr>
          <p:nvPr/>
        </p:nvSpPr>
        <p:spPr bwMode="auto">
          <a:xfrm>
            <a:off x="4826000" y="1492743"/>
            <a:ext cx="563563" cy="561975"/>
          </a:xfrm>
          <a:custGeom>
            <a:avLst/>
            <a:gdLst>
              <a:gd name="T0" fmla="*/ 68 w 68"/>
              <a:gd name="T1" fmla="*/ 34 h 68"/>
              <a:gd name="T2" fmla="*/ 34 w 68"/>
              <a:gd name="T3" fmla="*/ 68 h 68"/>
              <a:gd name="T4" fmla="*/ 0 w 68"/>
              <a:gd name="T5" fmla="*/ 34 h 68"/>
              <a:gd name="T6" fmla="*/ 34 w 68"/>
              <a:gd name="T7" fmla="*/ 0 h 68"/>
              <a:gd name="T8" fmla="*/ 68 w 68"/>
              <a:gd name="T9" fmla="*/ 34 h 68"/>
              <a:gd name="T10" fmla="*/ 66 w 68"/>
              <a:gd name="T11" fmla="*/ 34 h 68"/>
              <a:gd name="T12" fmla="*/ 34 w 68"/>
              <a:gd name="T13" fmla="*/ 1 h 68"/>
              <a:gd name="T14" fmla="*/ 1 w 68"/>
              <a:gd name="T15" fmla="*/ 34 h 68"/>
              <a:gd name="T16" fmla="*/ 34 w 68"/>
              <a:gd name="T17" fmla="*/ 66 h 68"/>
              <a:gd name="T18" fmla="*/ 66 w 68"/>
              <a:gd name="T19" fmla="*/ 34 h 68"/>
              <a:gd name="T20" fmla="*/ 7 w 68"/>
              <a:gd name="T21" fmla="*/ 22 h 68"/>
              <a:gd name="T22" fmla="*/ 21 w 68"/>
              <a:gd name="T23" fmla="*/ 60 h 68"/>
              <a:gd name="T24" fmla="*/ 5 w 68"/>
              <a:gd name="T25" fmla="*/ 34 h 68"/>
              <a:gd name="T26" fmla="*/ 7 w 68"/>
              <a:gd name="T27" fmla="*/ 22 h 68"/>
              <a:gd name="T28" fmla="*/ 51 w 68"/>
              <a:gd name="T29" fmla="*/ 42 h 68"/>
              <a:gd name="T30" fmla="*/ 48 w 68"/>
              <a:gd name="T31" fmla="*/ 51 h 68"/>
              <a:gd name="T32" fmla="*/ 38 w 68"/>
              <a:gd name="T33" fmla="*/ 20 h 68"/>
              <a:gd name="T34" fmla="*/ 41 w 68"/>
              <a:gd name="T35" fmla="*/ 20 h 68"/>
              <a:gd name="T36" fmla="*/ 41 w 68"/>
              <a:gd name="T37" fmla="*/ 17 h 68"/>
              <a:gd name="T38" fmla="*/ 33 w 68"/>
              <a:gd name="T39" fmla="*/ 18 h 68"/>
              <a:gd name="T40" fmla="*/ 25 w 68"/>
              <a:gd name="T41" fmla="*/ 17 h 68"/>
              <a:gd name="T42" fmla="*/ 25 w 68"/>
              <a:gd name="T43" fmla="*/ 20 h 68"/>
              <a:gd name="T44" fmla="*/ 28 w 68"/>
              <a:gd name="T45" fmla="*/ 20 h 68"/>
              <a:gd name="T46" fmla="*/ 33 w 68"/>
              <a:gd name="T47" fmla="*/ 32 h 68"/>
              <a:gd name="T48" fmla="*/ 27 w 68"/>
              <a:gd name="T49" fmla="*/ 52 h 68"/>
              <a:gd name="T50" fmla="*/ 16 w 68"/>
              <a:gd name="T51" fmla="*/ 20 h 68"/>
              <a:gd name="T52" fmla="*/ 19 w 68"/>
              <a:gd name="T53" fmla="*/ 20 h 68"/>
              <a:gd name="T54" fmla="*/ 19 w 68"/>
              <a:gd name="T55" fmla="*/ 17 h 68"/>
              <a:gd name="T56" fmla="*/ 11 w 68"/>
              <a:gd name="T57" fmla="*/ 18 h 68"/>
              <a:gd name="T58" fmla="*/ 9 w 68"/>
              <a:gd name="T59" fmla="*/ 18 h 68"/>
              <a:gd name="T60" fmla="*/ 34 w 68"/>
              <a:gd name="T61" fmla="*/ 5 h 68"/>
              <a:gd name="T62" fmla="*/ 53 w 68"/>
              <a:gd name="T63" fmla="*/ 12 h 68"/>
              <a:gd name="T64" fmla="*/ 53 w 68"/>
              <a:gd name="T65" fmla="*/ 12 h 68"/>
              <a:gd name="T66" fmla="*/ 48 w 68"/>
              <a:gd name="T67" fmla="*/ 17 h 68"/>
              <a:gd name="T68" fmla="*/ 51 w 68"/>
              <a:gd name="T69" fmla="*/ 24 h 68"/>
              <a:gd name="T70" fmla="*/ 53 w 68"/>
              <a:gd name="T71" fmla="*/ 32 h 68"/>
              <a:gd name="T72" fmla="*/ 51 w 68"/>
              <a:gd name="T73" fmla="*/ 42 h 68"/>
              <a:gd name="T74" fmla="*/ 43 w 68"/>
              <a:gd name="T75" fmla="*/ 61 h 68"/>
              <a:gd name="T76" fmla="*/ 43 w 68"/>
              <a:gd name="T77" fmla="*/ 61 h 68"/>
              <a:gd name="T78" fmla="*/ 34 w 68"/>
              <a:gd name="T79" fmla="*/ 63 h 68"/>
              <a:gd name="T80" fmla="*/ 26 w 68"/>
              <a:gd name="T81" fmla="*/ 62 h 68"/>
              <a:gd name="T82" fmla="*/ 34 w 68"/>
              <a:gd name="T83" fmla="*/ 36 h 68"/>
              <a:gd name="T84" fmla="*/ 43 w 68"/>
              <a:gd name="T85" fmla="*/ 61 h 68"/>
              <a:gd name="T86" fmla="*/ 63 w 68"/>
              <a:gd name="T87" fmla="*/ 34 h 68"/>
              <a:gd name="T88" fmla="*/ 48 w 68"/>
              <a:gd name="T89" fmla="*/ 59 h 68"/>
              <a:gd name="T90" fmla="*/ 57 w 68"/>
              <a:gd name="T91" fmla="*/ 33 h 68"/>
              <a:gd name="T92" fmla="*/ 60 w 68"/>
              <a:gd name="T93" fmla="*/ 23 h 68"/>
              <a:gd name="T94" fmla="*/ 59 w 68"/>
              <a:gd name="T95" fmla="*/ 20 h 68"/>
              <a:gd name="T96" fmla="*/ 63 w 68"/>
              <a:gd name="T97" fmla="*/ 34 h 6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68"/>
              <a:gd name="T148" fmla="*/ 0 h 68"/>
              <a:gd name="T149" fmla="*/ 68 w 68"/>
              <a:gd name="T150" fmla="*/ 68 h 6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6" name="Freeform 157"/>
          <p:cNvSpPr>
            <a:spLocks noEditPoints="1"/>
          </p:cNvSpPr>
          <p:nvPr/>
        </p:nvSpPr>
        <p:spPr bwMode="auto">
          <a:xfrm>
            <a:off x="4892675" y="2850056"/>
            <a:ext cx="430213" cy="527050"/>
          </a:xfrm>
          <a:custGeom>
            <a:avLst/>
            <a:gdLst>
              <a:gd name="T0" fmla="*/ 41 w 41"/>
              <a:gd name="T1" fmla="*/ 44 h 50"/>
              <a:gd name="T2" fmla="*/ 35 w 41"/>
              <a:gd name="T3" fmla="*/ 50 h 50"/>
              <a:gd name="T4" fmla="*/ 5 w 41"/>
              <a:gd name="T5" fmla="*/ 50 h 50"/>
              <a:gd name="T6" fmla="*/ 0 w 41"/>
              <a:gd name="T7" fmla="*/ 44 h 50"/>
              <a:gd name="T8" fmla="*/ 0 w 41"/>
              <a:gd name="T9" fmla="*/ 5 h 50"/>
              <a:gd name="T10" fmla="*/ 5 w 41"/>
              <a:gd name="T11" fmla="*/ 0 h 50"/>
              <a:gd name="T12" fmla="*/ 35 w 41"/>
              <a:gd name="T13" fmla="*/ 0 h 50"/>
              <a:gd name="T14" fmla="*/ 41 w 41"/>
              <a:gd name="T15" fmla="*/ 5 h 50"/>
              <a:gd name="T16" fmla="*/ 41 w 41"/>
              <a:gd name="T17" fmla="*/ 44 h 50"/>
              <a:gd name="T18" fmla="*/ 36 w 41"/>
              <a:gd name="T19" fmla="*/ 5 h 50"/>
              <a:gd name="T20" fmla="*/ 35 w 41"/>
              <a:gd name="T21" fmla="*/ 4 h 50"/>
              <a:gd name="T22" fmla="*/ 5 w 41"/>
              <a:gd name="T23" fmla="*/ 4 h 50"/>
              <a:gd name="T24" fmla="*/ 4 w 41"/>
              <a:gd name="T25" fmla="*/ 5 h 50"/>
              <a:gd name="T26" fmla="*/ 4 w 41"/>
              <a:gd name="T27" fmla="*/ 40 h 50"/>
              <a:gd name="T28" fmla="*/ 5 w 41"/>
              <a:gd name="T29" fmla="*/ 41 h 50"/>
              <a:gd name="T30" fmla="*/ 35 w 41"/>
              <a:gd name="T31" fmla="*/ 41 h 50"/>
              <a:gd name="T32" fmla="*/ 36 w 41"/>
              <a:gd name="T33" fmla="*/ 40 h 50"/>
              <a:gd name="T34" fmla="*/ 36 w 41"/>
              <a:gd name="T35" fmla="*/ 5 h 50"/>
              <a:gd name="T36" fmla="*/ 20 w 41"/>
              <a:gd name="T37" fmla="*/ 43 h 50"/>
              <a:gd name="T38" fmla="*/ 18 w 41"/>
              <a:gd name="T39" fmla="*/ 45 h 50"/>
              <a:gd name="T40" fmla="*/ 20 w 41"/>
              <a:gd name="T41" fmla="*/ 48 h 50"/>
              <a:gd name="T42" fmla="*/ 23 w 41"/>
              <a:gd name="T43" fmla="*/ 45 h 50"/>
              <a:gd name="T44" fmla="*/ 20 w 41"/>
              <a:gd name="T45" fmla="*/ 43 h 5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41"/>
              <a:gd name="T70" fmla="*/ 0 h 50"/>
              <a:gd name="T71" fmla="*/ 41 w 41"/>
              <a:gd name="T72" fmla="*/ 50 h 5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7" name="Freeform 158"/>
          <p:cNvSpPr>
            <a:spLocks noEditPoints="1"/>
          </p:cNvSpPr>
          <p:nvPr/>
        </p:nvSpPr>
        <p:spPr bwMode="auto">
          <a:xfrm>
            <a:off x="4846638" y="4229593"/>
            <a:ext cx="522287" cy="447675"/>
          </a:xfrm>
          <a:custGeom>
            <a:avLst/>
            <a:gdLst>
              <a:gd name="T0" fmla="*/ 68 w 68"/>
              <a:gd name="T1" fmla="*/ 30 h 58"/>
              <a:gd name="T2" fmla="*/ 0 w 68"/>
              <a:gd name="T3" fmla="*/ 30 h 58"/>
              <a:gd name="T4" fmla="*/ 0 w 68"/>
              <a:gd name="T5" fmla="*/ 15 h 58"/>
              <a:gd name="T6" fmla="*/ 7 w 68"/>
              <a:gd name="T7" fmla="*/ 9 h 58"/>
              <a:gd name="T8" fmla="*/ 20 w 68"/>
              <a:gd name="T9" fmla="*/ 9 h 58"/>
              <a:gd name="T10" fmla="*/ 20 w 68"/>
              <a:gd name="T11" fmla="*/ 3 h 58"/>
              <a:gd name="T12" fmla="*/ 24 w 68"/>
              <a:gd name="T13" fmla="*/ 0 h 58"/>
              <a:gd name="T14" fmla="*/ 45 w 68"/>
              <a:gd name="T15" fmla="*/ 0 h 58"/>
              <a:gd name="T16" fmla="*/ 49 w 68"/>
              <a:gd name="T17" fmla="*/ 3 h 58"/>
              <a:gd name="T18" fmla="*/ 49 w 68"/>
              <a:gd name="T19" fmla="*/ 9 h 58"/>
              <a:gd name="T20" fmla="*/ 62 w 68"/>
              <a:gd name="T21" fmla="*/ 9 h 58"/>
              <a:gd name="T22" fmla="*/ 68 w 68"/>
              <a:gd name="T23" fmla="*/ 15 h 58"/>
              <a:gd name="T24" fmla="*/ 68 w 68"/>
              <a:gd name="T25" fmla="*/ 30 h 58"/>
              <a:gd name="T26" fmla="*/ 68 w 68"/>
              <a:gd name="T27" fmla="*/ 52 h 58"/>
              <a:gd name="T28" fmla="*/ 62 w 68"/>
              <a:gd name="T29" fmla="*/ 58 h 58"/>
              <a:gd name="T30" fmla="*/ 7 w 68"/>
              <a:gd name="T31" fmla="*/ 58 h 58"/>
              <a:gd name="T32" fmla="*/ 0 w 68"/>
              <a:gd name="T33" fmla="*/ 52 h 58"/>
              <a:gd name="T34" fmla="*/ 0 w 68"/>
              <a:gd name="T35" fmla="*/ 34 h 58"/>
              <a:gd name="T36" fmla="*/ 26 w 68"/>
              <a:gd name="T37" fmla="*/ 34 h 58"/>
              <a:gd name="T38" fmla="*/ 26 w 68"/>
              <a:gd name="T39" fmla="*/ 40 h 58"/>
              <a:gd name="T40" fmla="*/ 28 w 68"/>
              <a:gd name="T41" fmla="*/ 42 h 58"/>
              <a:gd name="T42" fmla="*/ 41 w 68"/>
              <a:gd name="T43" fmla="*/ 42 h 58"/>
              <a:gd name="T44" fmla="*/ 43 w 68"/>
              <a:gd name="T45" fmla="*/ 40 h 58"/>
              <a:gd name="T46" fmla="*/ 43 w 68"/>
              <a:gd name="T47" fmla="*/ 34 h 58"/>
              <a:gd name="T48" fmla="*/ 68 w 68"/>
              <a:gd name="T49" fmla="*/ 34 h 58"/>
              <a:gd name="T50" fmla="*/ 68 w 68"/>
              <a:gd name="T51" fmla="*/ 52 h 58"/>
              <a:gd name="T52" fmla="*/ 44 w 68"/>
              <a:gd name="T53" fmla="*/ 9 h 58"/>
              <a:gd name="T54" fmla="*/ 44 w 68"/>
              <a:gd name="T55" fmla="*/ 5 h 58"/>
              <a:gd name="T56" fmla="*/ 25 w 68"/>
              <a:gd name="T57" fmla="*/ 5 h 58"/>
              <a:gd name="T58" fmla="*/ 25 w 68"/>
              <a:gd name="T59" fmla="*/ 9 h 58"/>
              <a:gd name="T60" fmla="*/ 44 w 68"/>
              <a:gd name="T61" fmla="*/ 9 h 58"/>
              <a:gd name="T62" fmla="*/ 39 w 68"/>
              <a:gd name="T63" fmla="*/ 39 h 58"/>
              <a:gd name="T64" fmla="*/ 30 w 68"/>
              <a:gd name="T65" fmla="*/ 39 h 58"/>
              <a:gd name="T66" fmla="*/ 30 w 68"/>
              <a:gd name="T67" fmla="*/ 34 h 58"/>
              <a:gd name="T68" fmla="*/ 39 w 68"/>
              <a:gd name="T69" fmla="*/ 34 h 58"/>
              <a:gd name="T70" fmla="*/ 39 w 68"/>
              <a:gd name="T71" fmla="*/ 39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8"/>
              <a:gd name="T109" fmla="*/ 0 h 58"/>
              <a:gd name="T110" fmla="*/ 68 w 68"/>
              <a:gd name="T111" fmla="*/ 58 h 5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8" name="Freeform 91"/>
          <p:cNvSpPr>
            <a:spLocks noEditPoints="1"/>
          </p:cNvSpPr>
          <p:nvPr/>
        </p:nvSpPr>
        <p:spPr bwMode="auto">
          <a:xfrm>
            <a:off x="4849813" y="5536106"/>
            <a:ext cx="515937" cy="515937"/>
          </a:xfrm>
          <a:custGeom>
            <a:avLst/>
            <a:gdLst>
              <a:gd name="T0" fmla="*/ 0 w 62"/>
              <a:gd name="T1" fmla="*/ 31 h 62"/>
              <a:gd name="T2" fmla="*/ 41 w 62"/>
              <a:gd name="T3" fmla="*/ 22 h 62"/>
              <a:gd name="T4" fmla="*/ 45 w 62"/>
              <a:gd name="T5" fmla="*/ 20 h 62"/>
              <a:gd name="T6" fmla="*/ 49 w 62"/>
              <a:gd name="T7" fmla="*/ 19 h 62"/>
              <a:gd name="T8" fmla="*/ 48 w 62"/>
              <a:gd name="T9" fmla="*/ 17 h 62"/>
              <a:gd name="T10" fmla="*/ 45 w 62"/>
              <a:gd name="T11" fmla="*/ 15 h 62"/>
              <a:gd name="T12" fmla="*/ 43 w 62"/>
              <a:gd name="T13" fmla="*/ 15 h 62"/>
              <a:gd name="T14" fmla="*/ 42 w 62"/>
              <a:gd name="T15" fmla="*/ 14 h 62"/>
              <a:gd name="T16" fmla="*/ 38 w 62"/>
              <a:gd name="T17" fmla="*/ 12 h 62"/>
              <a:gd name="T18" fmla="*/ 38 w 62"/>
              <a:gd name="T19" fmla="*/ 16 h 62"/>
              <a:gd name="T20" fmla="*/ 37 w 62"/>
              <a:gd name="T21" fmla="*/ 19 h 62"/>
              <a:gd name="T22" fmla="*/ 33 w 62"/>
              <a:gd name="T23" fmla="*/ 17 h 62"/>
              <a:gd name="T24" fmla="*/ 29 w 62"/>
              <a:gd name="T25" fmla="*/ 15 h 62"/>
              <a:gd name="T26" fmla="*/ 30 w 62"/>
              <a:gd name="T27" fmla="*/ 11 h 62"/>
              <a:gd name="T28" fmla="*/ 35 w 62"/>
              <a:gd name="T29" fmla="*/ 10 h 62"/>
              <a:gd name="T30" fmla="*/ 34 w 62"/>
              <a:gd name="T31" fmla="*/ 8 h 62"/>
              <a:gd name="T32" fmla="*/ 31 w 62"/>
              <a:gd name="T33" fmla="*/ 9 h 62"/>
              <a:gd name="T34" fmla="*/ 27 w 62"/>
              <a:gd name="T35" fmla="*/ 6 h 62"/>
              <a:gd name="T36" fmla="*/ 28 w 62"/>
              <a:gd name="T37" fmla="*/ 9 h 62"/>
              <a:gd name="T38" fmla="*/ 26 w 62"/>
              <a:gd name="T39" fmla="*/ 9 h 62"/>
              <a:gd name="T40" fmla="*/ 23 w 62"/>
              <a:gd name="T41" fmla="*/ 7 h 62"/>
              <a:gd name="T42" fmla="*/ 21 w 62"/>
              <a:gd name="T43" fmla="*/ 8 h 62"/>
              <a:gd name="T44" fmla="*/ 23 w 62"/>
              <a:gd name="T45" fmla="*/ 9 h 62"/>
              <a:gd name="T46" fmla="*/ 22 w 62"/>
              <a:gd name="T47" fmla="*/ 10 h 62"/>
              <a:gd name="T48" fmla="*/ 10 w 62"/>
              <a:gd name="T49" fmla="*/ 18 h 62"/>
              <a:gd name="T50" fmla="*/ 11 w 62"/>
              <a:gd name="T51" fmla="*/ 19 h 62"/>
              <a:gd name="T52" fmla="*/ 13 w 62"/>
              <a:gd name="T53" fmla="*/ 22 h 62"/>
              <a:gd name="T54" fmla="*/ 12 w 62"/>
              <a:gd name="T55" fmla="*/ 26 h 62"/>
              <a:gd name="T56" fmla="*/ 15 w 62"/>
              <a:gd name="T57" fmla="*/ 30 h 62"/>
              <a:gd name="T58" fmla="*/ 18 w 62"/>
              <a:gd name="T59" fmla="*/ 35 h 62"/>
              <a:gd name="T60" fmla="*/ 19 w 62"/>
              <a:gd name="T61" fmla="*/ 37 h 62"/>
              <a:gd name="T62" fmla="*/ 17 w 62"/>
              <a:gd name="T63" fmla="*/ 32 h 62"/>
              <a:gd name="T64" fmla="*/ 21 w 62"/>
              <a:gd name="T65" fmla="*/ 37 h 62"/>
              <a:gd name="T66" fmla="*/ 25 w 62"/>
              <a:gd name="T67" fmla="*/ 41 h 62"/>
              <a:gd name="T68" fmla="*/ 30 w 62"/>
              <a:gd name="T69" fmla="*/ 44 h 62"/>
              <a:gd name="T70" fmla="*/ 35 w 62"/>
              <a:gd name="T71" fmla="*/ 47 h 62"/>
              <a:gd name="T72" fmla="*/ 36 w 62"/>
              <a:gd name="T73" fmla="*/ 47 h 62"/>
              <a:gd name="T74" fmla="*/ 34 w 62"/>
              <a:gd name="T75" fmla="*/ 43 h 62"/>
              <a:gd name="T76" fmla="*/ 32 w 62"/>
              <a:gd name="T77" fmla="*/ 42 h 62"/>
              <a:gd name="T78" fmla="*/ 32 w 62"/>
              <a:gd name="T79" fmla="*/ 39 h 62"/>
              <a:gd name="T80" fmla="*/ 28 w 62"/>
              <a:gd name="T81" fmla="*/ 41 h 62"/>
              <a:gd name="T82" fmla="*/ 27 w 62"/>
              <a:gd name="T83" fmla="*/ 34 h 62"/>
              <a:gd name="T84" fmla="*/ 30 w 62"/>
              <a:gd name="T85" fmla="*/ 34 h 62"/>
              <a:gd name="T86" fmla="*/ 32 w 62"/>
              <a:gd name="T87" fmla="*/ 33 h 62"/>
              <a:gd name="T88" fmla="*/ 35 w 62"/>
              <a:gd name="T89" fmla="*/ 34 h 62"/>
              <a:gd name="T90" fmla="*/ 36 w 62"/>
              <a:gd name="T91" fmla="*/ 33 h 62"/>
              <a:gd name="T92" fmla="*/ 38 w 62"/>
              <a:gd name="T93" fmla="*/ 29 h 62"/>
              <a:gd name="T94" fmla="*/ 38 w 62"/>
              <a:gd name="T95" fmla="*/ 28 h 62"/>
              <a:gd name="T96" fmla="*/ 41 w 62"/>
              <a:gd name="T97" fmla="*/ 26 h 62"/>
              <a:gd name="T98" fmla="*/ 43 w 62"/>
              <a:gd name="T99" fmla="*/ 23 h 62"/>
              <a:gd name="T100" fmla="*/ 44 w 62"/>
              <a:gd name="T101" fmla="*/ 22 h 62"/>
              <a:gd name="T102" fmla="*/ 41 w 62"/>
              <a:gd name="T103" fmla="*/ 22 h 62"/>
              <a:gd name="T104" fmla="*/ 48 w 62"/>
              <a:gd name="T105" fmla="*/ 48 h 62"/>
              <a:gd name="T106" fmla="*/ 44 w 62"/>
              <a:gd name="T107" fmla="*/ 47 h 62"/>
              <a:gd name="T108" fmla="*/ 41 w 62"/>
              <a:gd name="T109" fmla="*/ 47 h 62"/>
              <a:gd name="T110" fmla="*/ 38 w 62"/>
              <a:gd name="T111" fmla="*/ 46 h 62"/>
              <a:gd name="T112" fmla="*/ 37 w 62"/>
              <a:gd name="T113" fmla="*/ 50 h 62"/>
              <a:gd name="T114" fmla="*/ 36 w 62"/>
              <a:gd name="T115" fmla="*/ 54 h 62"/>
              <a:gd name="T116" fmla="*/ 50 w 62"/>
              <a:gd name="T117" fmla="*/ 49 h 6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2"/>
              <a:gd name="T178" fmla="*/ 0 h 62"/>
              <a:gd name="T179" fmla="*/ 62 w 62"/>
              <a:gd name="T180" fmla="*/ 62 h 6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9" name="TextBox 13"/>
          <p:cNvSpPr txBox="1">
            <a:spLocks noChangeArrowheads="1"/>
          </p:cNvSpPr>
          <p:nvPr/>
        </p:nvSpPr>
        <p:spPr bwMode="auto">
          <a:xfrm>
            <a:off x="949325" y="1434006"/>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描述</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0" name="TextBox 13"/>
          <p:cNvSpPr txBox="1">
            <a:spLocks noChangeArrowheads="1"/>
          </p:cNvSpPr>
          <p:nvPr/>
        </p:nvSpPr>
        <p:spPr bwMode="auto">
          <a:xfrm>
            <a:off x="952500" y="1719756"/>
            <a:ext cx="24384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仓单交易管理</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1" name="TextBox 13"/>
          <p:cNvSpPr txBox="1">
            <a:spLocks noChangeArrowheads="1"/>
          </p:cNvSpPr>
          <p:nvPr/>
        </p:nvSpPr>
        <p:spPr bwMode="auto">
          <a:xfrm>
            <a:off x="949325" y="2759568"/>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属性</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2" name="TextBox 13"/>
          <p:cNvSpPr txBox="1">
            <a:spLocks noChangeArrowheads="1"/>
          </p:cNvSpPr>
          <p:nvPr/>
        </p:nvSpPr>
        <p:spPr bwMode="auto">
          <a:xfrm>
            <a:off x="952499" y="3046906"/>
            <a:ext cx="290949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en-US" altLang="en-US" sz="1600" dirty="0" smtClean="0">
                <a:solidFill>
                  <a:schemeClr val="tx1">
                    <a:lumMod val="50000"/>
                    <a:lumOff val="50000"/>
                  </a:schemeClr>
                </a:solidFill>
                <a:latin typeface="微软雅黑"/>
                <a:ea typeface="微软雅黑"/>
                <a:cs typeface="微软雅黑"/>
              </a:rPr>
              <a:t>信息、签发人、</a:t>
            </a:r>
            <a:r>
              <a:rPr kumimoji="1" lang="zh-CN" altLang="en-US" sz="1600" dirty="0" smtClean="0">
                <a:solidFill>
                  <a:schemeClr val="tx1">
                    <a:lumMod val="50000"/>
                    <a:lumOff val="50000"/>
                  </a:schemeClr>
                </a:solidFill>
                <a:latin typeface="微软雅黑"/>
                <a:ea typeface="微软雅黑"/>
                <a:cs typeface="微软雅黑"/>
              </a:rPr>
              <a:t>持有人、有效期</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3" name="TextBox 13"/>
          <p:cNvSpPr txBox="1">
            <a:spLocks noChangeArrowheads="1"/>
          </p:cNvSpPr>
          <p:nvPr/>
        </p:nvSpPr>
        <p:spPr bwMode="auto">
          <a:xfrm>
            <a:off x="949325" y="4116881"/>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操作</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4" name="TextBox 13"/>
          <p:cNvSpPr txBox="1">
            <a:spLocks noChangeArrowheads="1"/>
          </p:cNvSpPr>
          <p:nvPr/>
        </p:nvSpPr>
        <p:spPr bwMode="auto">
          <a:xfrm>
            <a:off x="952499" y="4402631"/>
            <a:ext cx="302782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仓单确权、仓单交易、仓单保值</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5" name="TextBox 13"/>
          <p:cNvSpPr txBox="1">
            <a:spLocks noChangeArrowheads="1"/>
          </p:cNvSpPr>
          <p:nvPr/>
        </p:nvSpPr>
        <p:spPr bwMode="auto">
          <a:xfrm>
            <a:off x="949325" y="5461493"/>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事件</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6" name="TextBox 13"/>
          <p:cNvSpPr txBox="1">
            <a:spLocks noChangeArrowheads="1"/>
          </p:cNvSpPr>
          <p:nvPr/>
        </p:nvSpPr>
        <p:spPr bwMode="auto">
          <a:xfrm>
            <a:off x="952499" y="5748831"/>
            <a:ext cx="302782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交易结果通知、账户合约调用</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0747" name="图片 34"/>
          <p:cNvPicPr>
            <a:picLocks noChangeAspect="1" noChangeArrowheads="1"/>
          </p:cNvPicPr>
          <p:nvPr/>
        </p:nvPicPr>
        <p:blipFill>
          <a:blip r:embed="rId5" cstate="print">
            <a:extLst>
              <a:ext uri="{28A0092B-C50C-407E-A947-70E740481C1C}">
                <a14:useLocalDpi xmlns:a14="http://schemas.microsoft.com/office/drawing/2010/main" val="0"/>
              </a:ext>
            </a:extLst>
          </a:blip>
          <a:srcRect l="33713" t="705" r="10503" b="5983"/>
          <a:stretch>
            <a:fillRect/>
          </a:stretch>
        </p:blipFill>
        <p:spPr bwMode="auto">
          <a:xfrm>
            <a:off x="8813800" y="1267318"/>
            <a:ext cx="2490788" cy="252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图片 29" descr="logo1.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合约</a:t>
            </a:r>
            <a:r>
              <a:rPr lang="en-US" altLang="en-US" sz="2400" dirty="0" smtClean="0">
                <a:solidFill>
                  <a:schemeClr val="bg1"/>
                </a:solidFill>
                <a:latin typeface="微软雅黑" pitchFamily="34" charset="-122"/>
                <a:ea typeface="微软雅黑" pitchFamily="34" charset="-122"/>
                <a:cs typeface="Arial" panose="020B0604020202020204" pitchFamily="34" charset="0"/>
              </a:rPr>
              <a:t>设计</a:t>
            </a:r>
            <a:r>
              <a:rPr lang="zh-CN" altLang="en-US" sz="2400" dirty="0" smtClean="0">
                <a:solidFill>
                  <a:schemeClr val="bg1"/>
                </a:solidFill>
                <a:latin typeface="微软雅黑" pitchFamily="34" charset="-122"/>
                <a:ea typeface="微软雅黑" pitchFamily="34" charset="-122"/>
                <a:cs typeface="Arial" panose="020B0604020202020204" pitchFamily="34" charset="0"/>
              </a:rPr>
              <a:t>（伪码）</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pic>
        <p:nvPicPr>
          <p:cNvPr id="30" name="图片 29"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31" name="Rectangle 7"/>
          <p:cNvSpPr>
            <a:spLocks noChangeArrowheads="1"/>
          </p:cNvSpPr>
          <p:nvPr/>
        </p:nvSpPr>
        <p:spPr bwMode="auto">
          <a:xfrm>
            <a:off x="1271554" y="1298992"/>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dirty="0">
              <a:solidFill>
                <a:srgbClr val="262626"/>
              </a:solidFill>
              <a:latin typeface="Andale Mono"/>
              <a:ea typeface="微软雅黑"/>
              <a:cs typeface="Andale Mono"/>
            </a:endParaRPr>
          </a:p>
        </p:txBody>
      </p:sp>
      <p:sp>
        <p:nvSpPr>
          <p:cNvPr id="32" name="矩形 16"/>
          <p:cNvSpPr>
            <a:spLocks noChangeArrowheads="1"/>
          </p:cNvSpPr>
          <p:nvPr/>
        </p:nvSpPr>
        <p:spPr bwMode="auto">
          <a:xfrm>
            <a:off x="1554389" y="1590502"/>
            <a:ext cx="3593054" cy="3569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Contract</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rPr>
              <a:t>Warehouse receipt</a:t>
            </a:r>
            <a:endParaRPr lang="en-US" altLang="zh-CN" sz="1400" dirty="0" smtClean="0">
              <a:solidFill>
                <a:srgbClr val="FFFFFF"/>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State</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rgbClr val="FFFFFF"/>
                </a:solidFill>
                <a:latin typeface="Hei"/>
                <a:ea typeface="Hei"/>
                <a:cs typeface="Hei"/>
                <a:sym typeface="Arial" panose="020B0604020202020204" pitchFamily="34" charset="0"/>
              </a:rPr>
              <a:t>R</a:t>
            </a:r>
            <a:r>
              <a:rPr lang="en-US" altLang="zh-CN" sz="1400" dirty="0" smtClean="0">
                <a:solidFill>
                  <a:srgbClr val="FFFFFF"/>
                </a:solidFill>
                <a:latin typeface="Hei"/>
                <a:ea typeface="Hei"/>
                <a:cs typeface="Hei"/>
              </a:rPr>
              <a:t>eceipt</a:t>
            </a:r>
            <a:r>
              <a:rPr lang="zh-CN" altLang="en-US" sz="1400" dirty="0" smtClean="0">
                <a:solidFill>
                  <a:srgbClr val="FFFFFF"/>
                </a:solidFill>
                <a:latin typeface="Hei"/>
                <a:ea typeface="Hei"/>
                <a:cs typeface="Hei"/>
              </a:rPr>
              <a:t> </a:t>
            </a:r>
            <a:r>
              <a:rPr lang="zh-CN" altLang="zh-CN" sz="1400" dirty="0" smtClean="0">
                <a:solidFill>
                  <a:schemeClr val="bg1"/>
                </a:solidFill>
                <a:latin typeface="Hei"/>
                <a:ea typeface="Hei"/>
                <a:cs typeface="Hei"/>
                <a:sym typeface="Arial" panose="020B0604020202020204" pitchFamily="34" charset="0"/>
              </a:rPr>
              <a:t>&lt;</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M</a:t>
            </a:r>
            <a:r>
              <a:rPr lang="en-US" altLang="zh-CN" sz="1400" dirty="0" smtClean="0">
                <a:solidFill>
                  <a:schemeClr val="bg1"/>
                </a:solidFill>
                <a:latin typeface="Hei"/>
                <a:ea typeface="Hei"/>
                <a:cs typeface="Hei"/>
                <a:sym typeface="Arial" panose="020B0604020202020204" pitchFamily="34" charset="0"/>
              </a:rPr>
              <a:t>ap</a:t>
            </a:r>
            <a:r>
              <a:rPr lang="en-US" altLang="zh-CN" sz="1400" dirty="0" smtClean="0">
                <a:solidFill>
                  <a:schemeClr val="bg1"/>
                </a:solidFill>
                <a:latin typeface="Hei"/>
                <a:ea typeface="Hei"/>
                <a:cs typeface="Hei"/>
                <a:sym typeface="Arial" panose="020B0604020202020204" pitchFamily="34" charset="0"/>
              </a:rPr>
              <a:t>&gt;</a:t>
            </a:r>
          </a:p>
          <a:p>
            <a:pPr eaLnBrk="1" hangingPunct="1">
              <a:lnSpc>
                <a:spcPct val="120000"/>
              </a:lnSpc>
              <a:spcBef>
                <a:spcPct val="20000"/>
              </a:spcBef>
            </a:pP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Map</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rgbClr val="FFFFFF"/>
                </a:solidFill>
                <a:latin typeface="Hei"/>
                <a:ea typeface="Hei"/>
                <a:cs typeface="Hei"/>
                <a:sym typeface="Arial" panose="020B0604020202020204" pitchFamily="34" charset="0"/>
              </a:rPr>
              <a:t>R</a:t>
            </a:r>
            <a:r>
              <a:rPr lang="en-US" altLang="zh-CN" sz="1400" dirty="0" err="1" smtClean="0">
                <a:solidFill>
                  <a:srgbClr val="FFFFFF"/>
                </a:solidFill>
                <a:latin typeface="Hei"/>
                <a:ea typeface="Hei"/>
                <a:cs typeface="Hei"/>
              </a:rPr>
              <a:t>eceipt</a:t>
            </a:r>
            <a:r>
              <a:rPr lang="en-US" altLang="zh-CN" sz="1400" dirty="0" err="1" smtClean="0">
                <a:solidFill>
                  <a:schemeClr val="bg1"/>
                </a:solidFill>
                <a:latin typeface="Hei"/>
                <a:ea typeface="Hei"/>
                <a:cs typeface="Hei"/>
                <a:sym typeface="Arial" panose="020B0604020202020204" pitchFamily="34" charset="0"/>
              </a:rPr>
              <a:t>Detail</a:t>
            </a:r>
            <a:r>
              <a:rPr lang="zh-CN" altLang="zh-CN"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Name</a:t>
            </a:r>
            <a:r>
              <a:rPr lang="zh-CN" altLang="en-US"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名称</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Amount</a:t>
            </a:r>
            <a:r>
              <a:rPr lang="zh-CN" altLang="en-US" sz="1400" dirty="0" smtClean="0">
                <a:solidFill>
                  <a:schemeClr val="bg1"/>
                </a:solidFill>
                <a:latin typeface="Hei"/>
                <a:ea typeface="Hei"/>
                <a:cs typeface="Hei"/>
                <a:sym typeface="Arial" panose="020B0604020202020204" pitchFamily="34" charset="0"/>
              </a:rPr>
              <a:t> 数量</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Value</a:t>
            </a:r>
            <a:r>
              <a:rPr lang="zh-CN" altLang="en-US" sz="1400" dirty="0" smtClean="0">
                <a:solidFill>
                  <a:schemeClr val="bg1"/>
                </a:solidFill>
                <a:latin typeface="Hei"/>
                <a:ea typeface="Hei"/>
                <a:cs typeface="Hei"/>
                <a:sym typeface="Arial" panose="020B0604020202020204" pitchFamily="34" charset="0"/>
              </a:rPr>
              <a:t> 价格</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Position</a:t>
            </a:r>
            <a:r>
              <a:rPr lang="zh-CN" altLang="en-US" sz="1400" dirty="0" smtClean="0">
                <a:solidFill>
                  <a:schemeClr val="bg1"/>
                </a:solidFill>
                <a:latin typeface="Hei"/>
                <a:ea typeface="Hei"/>
                <a:cs typeface="Hei"/>
                <a:sym typeface="Arial" panose="020B0604020202020204" pitchFamily="34" charset="0"/>
              </a:rPr>
              <a:t> 位置</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Date</a:t>
            </a:r>
            <a:r>
              <a:rPr lang="zh-CN" altLang="en-US" sz="1400" dirty="0" smtClean="0">
                <a:solidFill>
                  <a:schemeClr val="bg1"/>
                </a:solidFill>
                <a:latin typeface="Hei"/>
                <a:ea typeface="Hei"/>
                <a:cs typeface="Hei"/>
                <a:sym typeface="Arial" panose="020B0604020202020204" pitchFamily="34" charset="0"/>
              </a:rPr>
              <a:t> 到期日</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Owner</a:t>
            </a:r>
            <a:r>
              <a:rPr lang="zh-CN" altLang="en-US" sz="1400" dirty="0" smtClean="0">
                <a:solidFill>
                  <a:schemeClr val="bg1"/>
                </a:solidFill>
                <a:latin typeface="Hei"/>
                <a:ea typeface="Hei"/>
                <a:cs typeface="Hei"/>
                <a:sym typeface="Arial" panose="020B0604020202020204" pitchFamily="34" charset="0"/>
              </a:rPr>
              <a:t> 持有人</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   String Issuer</a:t>
            </a:r>
            <a:r>
              <a:rPr lang="zh-CN" altLang="en-US" sz="1400" dirty="0" smtClean="0">
                <a:solidFill>
                  <a:schemeClr val="bg1"/>
                </a:solidFill>
                <a:latin typeface="Hei"/>
                <a:ea typeface="Hei"/>
                <a:cs typeface="Hei"/>
                <a:sym typeface="Arial" panose="020B0604020202020204" pitchFamily="34" charset="0"/>
              </a:rPr>
              <a:t> 签发人</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endParaRPr lang="en-US" altLang="zh-CN" sz="1400" dirty="0" smtClean="0">
              <a:solidFill>
                <a:schemeClr val="bg1"/>
              </a:solidFill>
              <a:latin typeface="Hei"/>
              <a:ea typeface="Hei"/>
              <a:cs typeface="Hei"/>
              <a:sym typeface="Arial" panose="020B0604020202020204" pitchFamily="34" charset="0"/>
            </a:endParaRPr>
          </a:p>
        </p:txBody>
      </p:sp>
      <p:sp>
        <p:nvSpPr>
          <p:cNvPr id="9" name="Rectangle 7"/>
          <p:cNvSpPr>
            <a:spLocks noChangeArrowheads="1"/>
          </p:cNvSpPr>
          <p:nvPr/>
        </p:nvSpPr>
        <p:spPr bwMode="auto">
          <a:xfrm>
            <a:off x="6657766" y="1296496"/>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a:solidFill>
                <a:srgbClr val="262626"/>
              </a:solidFill>
            </a:endParaRPr>
          </a:p>
        </p:txBody>
      </p:sp>
      <p:sp>
        <p:nvSpPr>
          <p:cNvPr id="10" name="矩形 16"/>
          <p:cNvSpPr>
            <a:spLocks noChangeArrowheads="1"/>
          </p:cNvSpPr>
          <p:nvPr/>
        </p:nvSpPr>
        <p:spPr bwMode="auto">
          <a:xfrm>
            <a:off x="6925848" y="1336950"/>
            <a:ext cx="3593054" cy="4172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Method</a:t>
            </a:r>
            <a:r>
              <a:rPr lang="zh-CN"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auth</a:t>
            </a:r>
            <a:r>
              <a:rPr lang="en-US" altLang="zh-CN" sz="1400" dirty="0" smtClean="0">
                <a:solidFill>
                  <a:schemeClr val="bg1"/>
                </a:solidFill>
                <a:latin typeface="Hei"/>
                <a:ea typeface="Hei"/>
                <a:cs typeface="Hei"/>
                <a:sym typeface="Arial" panose="020B0604020202020204" pitchFamily="34" charset="0"/>
              </a:rPr>
              <a:t>(u</a:t>
            </a:r>
            <a:r>
              <a:rPr lang="en-US" altLang="zh-CN" sz="1400" dirty="0" smtClean="0">
                <a:solidFill>
                  <a:schemeClr val="bg1"/>
                </a:solidFill>
                <a:latin typeface="Hei"/>
                <a:ea typeface="Hei"/>
                <a:cs typeface="Hei"/>
                <a:sym typeface="Arial" panose="020B0604020202020204" pitchFamily="34" charset="0"/>
              </a:rPr>
              <a:t>1</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仓单确权</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P1</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u1</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rgbClr val="FFFFFF"/>
                </a:solidFill>
                <a:latin typeface="Hei"/>
                <a:ea typeface="Hei"/>
                <a:cs typeface="Hei"/>
                <a:sym typeface="Arial" panose="020B0604020202020204" pitchFamily="34" charset="0"/>
              </a:rPr>
              <a:t>R</a:t>
            </a:r>
            <a:r>
              <a:rPr lang="en-US" altLang="zh-CN" sz="1400" dirty="0" err="1" smtClean="0">
                <a:solidFill>
                  <a:srgbClr val="FFFFFF"/>
                </a:solidFill>
                <a:latin typeface="Hei"/>
                <a:ea typeface="Hei"/>
                <a:cs typeface="Hei"/>
              </a:rPr>
              <a:t>eceipt</a:t>
            </a:r>
            <a:r>
              <a:rPr lang="en-US" altLang="zh-CN" sz="1400" dirty="0" err="1" smtClean="0">
                <a:solidFill>
                  <a:schemeClr val="bg1"/>
                </a:solidFill>
                <a:latin typeface="Hei"/>
                <a:ea typeface="Hei"/>
                <a:cs typeface="Hei"/>
                <a:sym typeface="Arial" panose="020B0604020202020204" pitchFamily="34" charset="0"/>
              </a:rPr>
              <a:t>Detail</a:t>
            </a:r>
            <a:r>
              <a:rPr lang="en-US" altLang="zh-CN" sz="1400" dirty="0" err="1" smtClean="0">
                <a:solidFill>
                  <a:schemeClr val="bg1"/>
                </a:solidFill>
                <a:latin typeface="Hei"/>
                <a:ea typeface="Hei"/>
                <a:cs typeface="Hei"/>
                <a:sym typeface="Arial" panose="020B0604020202020204" pitchFamily="34" charset="0"/>
              </a:rPr>
              <a:t>.Owner</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zh-CN" altLang="zh-CN"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p2</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sysdata</a:t>
            </a:r>
            <a:r>
              <a:rPr lang="en-US" altLang="zh-CN" sz="1400" dirty="0" smtClean="0">
                <a:solidFill>
                  <a:schemeClr val="bg1"/>
                </a:solidFill>
                <a:latin typeface="Hei"/>
                <a:ea typeface="Hei"/>
                <a:cs typeface="Hei"/>
                <a:sym typeface="Arial" panose="020B0604020202020204" pitchFamily="34" charset="0"/>
              </a:rPr>
              <a:t> </a:t>
            </a: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Method</a:t>
            </a: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tx</a:t>
            </a:r>
            <a:r>
              <a:rPr lang="en-US" altLang="zh-CN" sz="1400" dirty="0" smtClean="0">
                <a:solidFill>
                  <a:schemeClr val="bg1"/>
                </a:solidFill>
                <a:latin typeface="Hei"/>
                <a:ea typeface="Hei"/>
                <a:cs typeface="Hei"/>
                <a:sym typeface="Arial" panose="020B0604020202020204" pitchFamily="34" charset="0"/>
              </a:rPr>
              <a:t>(r</a:t>
            </a:r>
            <a:r>
              <a:rPr lang="en-US" altLang="zh-CN" sz="1400" dirty="0" smtClean="0">
                <a:solidFill>
                  <a:schemeClr val="bg1"/>
                </a:solidFill>
                <a:latin typeface="Hei"/>
                <a:ea typeface="Hei"/>
                <a:cs typeface="Hei"/>
                <a:sym typeface="Arial" panose="020B0604020202020204" pitchFamily="34" charset="0"/>
              </a:rPr>
              <a:t>1,u1,u2</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zh-CN"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仓单交易</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after</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auth</a:t>
            </a:r>
            <a:r>
              <a:rPr lang="en-US" altLang="zh-CN" sz="1400" dirty="0" smtClean="0">
                <a:solidFill>
                  <a:schemeClr val="bg1"/>
                </a:solidFill>
                <a:latin typeface="Hei"/>
                <a:ea typeface="Hei"/>
                <a:cs typeface="Hei"/>
                <a:sym typeface="Arial" panose="020B0604020202020204" pitchFamily="34" charset="0"/>
              </a:rPr>
              <a:t>()</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r</a:t>
            </a:r>
            <a:r>
              <a:rPr lang="en-US" altLang="zh-CN" sz="1400" dirty="0" smtClean="0">
                <a:solidFill>
                  <a:schemeClr val="bg1"/>
                </a:solidFill>
                <a:latin typeface="Hei"/>
                <a:ea typeface="Hei"/>
                <a:cs typeface="Hei"/>
                <a:sym typeface="Arial" panose="020B0604020202020204" pitchFamily="34" charset="0"/>
              </a:rPr>
              <a:t>1.</a:t>
            </a:r>
            <a:r>
              <a:rPr lang="en-US" altLang="zh-CN" sz="1400" dirty="0">
                <a:solidFill>
                  <a:srgbClr val="FFFFFF"/>
                </a:solidFill>
                <a:latin typeface="Hei"/>
                <a:ea typeface="Hei"/>
                <a:cs typeface="Hei"/>
                <a:sym typeface="Arial" panose="020B0604020202020204" pitchFamily="34" charset="0"/>
              </a:rPr>
              <a:t> </a:t>
            </a:r>
            <a:r>
              <a:rPr lang="en-US" altLang="zh-CN" sz="1400" dirty="0" err="1" smtClean="0">
                <a:solidFill>
                  <a:srgbClr val="FFFFFF"/>
                </a:solidFill>
                <a:latin typeface="Hei"/>
                <a:ea typeface="Hei"/>
                <a:cs typeface="Hei"/>
                <a:sym typeface="Arial" panose="020B0604020202020204" pitchFamily="34" charset="0"/>
              </a:rPr>
              <a:t>R</a:t>
            </a:r>
            <a:r>
              <a:rPr lang="en-US" altLang="zh-CN" sz="1400" dirty="0" err="1" smtClean="0">
                <a:solidFill>
                  <a:srgbClr val="FFFFFF"/>
                </a:solidFill>
                <a:latin typeface="Hei"/>
                <a:ea typeface="Hei"/>
                <a:cs typeface="Hei"/>
              </a:rPr>
              <a:t>eceipt</a:t>
            </a:r>
            <a:r>
              <a:rPr lang="en-US" altLang="zh-CN" sz="1400" dirty="0" err="1" smtClean="0">
                <a:solidFill>
                  <a:schemeClr val="bg1"/>
                </a:solidFill>
                <a:latin typeface="Hei"/>
                <a:ea typeface="Hei"/>
                <a:cs typeface="Hei"/>
                <a:sym typeface="Arial" panose="020B0604020202020204" pitchFamily="34" charset="0"/>
              </a:rPr>
              <a:t>Detail</a:t>
            </a:r>
            <a:r>
              <a:rPr lang="en-US" altLang="zh-CN" sz="1400" dirty="0" err="1" smtClean="0">
                <a:solidFill>
                  <a:schemeClr val="bg1"/>
                </a:solidFill>
                <a:latin typeface="Hei"/>
                <a:ea typeface="Hei"/>
                <a:cs typeface="Hei"/>
                <a:sym typeface="Arial" panose="020B0604020202020204" pitchFamily="34" charset="0"/>
              </a:rPr>
              <a:t>.Owner</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u2</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Method</a:t>
            </a: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price</a:t>
            </a:r>
            <a:r>
              <a:rPr lang="en-US" altLang="zh-CN" sz="1400" dirty="0" smtClean="0">
                <a:solidFill>
                  <a:schemeClr val="bg1"/>
                </a:solidFill>
                <a:latin typeface="Hei"/>
                <a:ea typeface="Hei"/>
                <a:cs typeface="Hei"/>
                <a:sym typeface="Arial" panose="020B0604020202020204" pitchFamily="34" charset="0"/>
              </a:rPr>
              <a:t>(r</a:t>
            </a:r>
            <a:r>
              <a:rPr lang="en-US" altLang="zh-CN" sz="1400" dirty="0" smtClean="0">
                <a:solidFill>
                  <a:schemeClr val="bg1"/>
                </a:solidFill>
                <a:latin typeface="Hei"/>
                <a:ea typeface="Hei"/>
                <a:cs typeface="Hei"/>
                <a:sym typeface="Arial" panose="020B0604020202020204" pitchFamily="34" charset="0"/>
              </a:rPr>
              <a:t>1,</a:t>
            </a:r>
            <a:r>
              <a:rPr lang="en-US" altLang="zh-CN" sz="1400" dirty="0" smtClean="0">
                <a:solidFill>
                  <a:schemeClr val="bg1"/>
                </a:solidFill>
                <a:latin typeface="Hei"/>
                <a:ea typeface="Hei"/>
                <a:cs typeface="Hei"/>
                <a:sym typeface="Arial" panose="020B0604020202020204" pitchFamily="34" charset="0"/>
              </a:rPr>
              <a:t>amt){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仓单定价</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r1</a:t>
            </a:r>
            <a:r>
              <a:rPr lang="en-US" altLang="zh-CN" sz="1400" dirty="0">
                <a:solidFill>
                  <a:schemeClr val="bg1"/>
                </a:solidFill>
                <a:latin typeface="Hei"/>
                <a:ea typeface="Hei"/>
                <a:cs typeface="Hei"/>
                <a:sym typeface="Arial" panose="020B0604020202020204" pitchFamily="34" charset="0"/>
              </a:rPr>
              <a:t>.</a:t>
            </a:r>
            <a:r>
              <a:rPr lang="en-US" altLang="zh-CN" sz="1400" dirty="0">
                <a:solidFill>
                  <a:srgbClr val="FFFFFF"/>
                </a:solidFill>
                <a:latin typeface="Hei"/>
                <a:ea typeface="Hei"/>
                <a:cs typeface="Hei"/>
                <a:sym typeface="Arial" panose="020B0604020202020204" pitchFamily="34" charset="0"/>
              </a:rPr>
              <a:t> </a:t>
            </a:r>
            <a:r>
              <a:rPr lang="en-US" altLang="zh-CN" sz="1400" dirty="0" err="1" smtClean="0">
                <a:solidFill>
                  <a:srgbClr val="FFFFFF"/>
                </a:solidFill>
                <a:latin typeface="Hei"/>
                <a:ea typeface="Hei"/>
                <a:cs typeface="Hei"/>
                <a:sym typeface="Arial" panose="020B0604020202020204" pitchFamily="34" charset="0"/>
              </a:rPr>
              <a:t>R</a:t>
            </a:r>
            <a:r>
              <a:rPr lang="en-US" altLang="zh-CN" sz="1400" dirty="0" err="1" smtClean="0">
                <a:solidFill>
                  <a:srgbClr val="FFFFFF"/>
                </a:solidFill>
                <a:latin typeface="Hei"/>
                <a:ea typeface="Hei"/>
                <a:cs typeface="Hei"/>
              </a:rPr>
              <a:t>eceipt</a:t>
            </a:r>
            <a:r>
              <a:rPr lang="en-US" altLang="zh-CN" sz="1400" dirty="0" err="1" smtClean="0">
                <a:solidFill>
                  <a:schemeClr val="bg1"/>
                </a:solidFill>
                <a:latin typeface="Hei"/>
                <a:ea typeface="Hei"/>
                <a:cs typeface="Hei"/>
                <a:sym typeface="Arial" panose="020B0604020202020204" pitchFamily="34" charset="0"/>
              </a:rPr>
              <a:t>Detail.Value</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amt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Event</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sysdata</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a:solidFill>
                  <a:schemeClr val="bg1"/>
                </a:solidFill>
                <a:latin typeface="Hei"/>
                <a:ea typeface="Hei"/>
                <a:cs typeface="Hei"/>
                <a:sym typeface="Arial" panose="020B0604020202020204" pitchFamily="34" charset="0"/>
              </a:rPr>
              <a:t>调用网关同步数据</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call</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gateway</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p>
        </p:txBody>
      </p:sp>
      <p:cxnSp>
        <p:nvCxnSpPr>
          <p:cNvPr id="4" name="肘形连接符 3"/>
          <p:cNvCxnSpPr/>
          <p:nvPr/>
        </p:nvCxnSpPr>
        <p:spPr bwMode="auto">
          <a:xfrm flipV="1">
            <a:off x="5420388" y="3485146"/>
            <a:ext cx="1161512" cy="1130738"/>
          </a:xfrm>
          <a:prstGeom prst="bentConnector3">
            <a:avLst/>
          </a:prstGeom>
          <a:ln>
            <a:solidFill>
              <a:srgbClr val="3EB198"/>
            </a:solidFill>
            <a:headEnd type="none" w="med" len="med"/>
            <a:tailEnd type="arrow"/>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86163269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en-US" sz="2400" dirty="0" smtClean="0">
                <a:solidFill>
                  <a:schemeClr val="bg1"/>
                </a:solidFill>
                <a:latin typeface="微软雅黑" pitchFamily="34" charset="-122"/>
                <a:ea typeface="微软雅黑" pitchFamily="34" charset="-122"/>
                <a:cs typeface="Arial" panose="020B0604020202020204" pitchFamily="34" charset="0"/>
              </a:rPr>
              <a:t>接口</a:t>
            </a:r>
            <a:r>
              <a:rPr lang="zh-CN" altLang="en-US" sz="2400" dirty="0" smtClean="0">
                <a:solidFill>
                  <a:schemeClr val="bg1"/>
                </a:solidFill>
                <a:latin typeface="微软雅黑" pitchFamily="34" charset="-122"/>
                <a:ea typeface="微软雅黑" pitchFamily="34" charset="-122"/>
                <a:cs typeface="Arial" panose="020B0604020202020204" pitchFamily="34" charset="0"/>
              </a:rPr>
              <a:t>设计</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pic>
        <p:nvPicPr>
          <p:cNvPr id="30" name="图片 29"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8" name="矩形 7"/>
          <p:cNvSpPr/>
          <p:nvPr/>
        </p:nvSpPr>
        <p:spPr>
          <a:xfrm>
            <a:off x="1068614" y="1555108"/>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600" dirty="0" smtClean="0">
                <a:latin typeface="微软雅黑"/>
                <a:ea typeface="微软雅黑"/>
                <a:cs typeface="微软雅黑"/>
              </a:rPr>
              <a:t>企业</a:t>
            </a:r>
            <a:r>
              <a:rPr kumimoji="1" lang="en-US" altLang="zh-CN" sz="1600" dirty="0" smtClean="0">
                <a:latin typeface="微软雅黑"/>
                <a:ea typeface="微软雅黑"/>
                <a:cs typeface="微软雅黑"/>
              </a:rPr>
              <a:t>ERP</a:t>
            </a:r>
          </a:p>
          <a:p>
            <a:pPr algn="ctr"/>
            <a:r>
              <a:rPr kumimoji="1" lang="zh-CN" altLang="en-US" sz="1600" dirty="0" smtClean="0">
                <a:latin typeface="微软雅黑"/>
                <a:ea typeface="微软雅黑"/>
                <a:cs typeface="微软雅黑"/>
              </a:rPr>
              <a:t>持有人</a:t>
            </a:r>
            <a:endParaRPr kumimoji="1" lang="en-US" altLang="zh-CN" sz="1600" dirty="0" smtClean="0">
              <a:latin typeface="微软雅黑"/>
              <a:ea typeface="微软雅黑"/>
              <a:cs typeface="微软雅黑"/>
            </a:endParaRPr>
          </a:p>
        </p:txBody>
      </p:sp>
      <p:pic>
        <p:nvPicPr>
          <p:cNvPr id="9" name="pasted-image.tiff"/>
          <p:cNvPicPr>
            <a:picLocks noChangeAspect="1"/>
          </p:cNvPicPr>
          <p:nvPr/>
        </p:nvPicPr>
        <p:blipFill>
          <a:blip r:embed="rId3" cstate="print">
            <a:extLst/>
          </a:blip>
          <a:stretch>
            <a:fillRect/>
          </a:stretch>
        </p:blipFill>
        <p:spPr>
          <a:xfrm>
            <a:off x="3700213" y="1464811"/>
            <a:ext cx="1279214" cy="751284"/>
          </a:xfrm>
          <a:prstGeom prst="rect">
            <a:avLst/>
          </a:prstGeom>
          <a:ln w="12700">
            <a:miter lim="400000"/>
          </a:ln>
        </p:spPr>
      </p:pic>
      <p:sp>
        <p:nvSpPr>
          <p:cNvPr id="10" name="矩形 9"/>
          <p:cNvSpPr/>
          <p:nvPr/>
        </p:nvSpPr>
        <p:spPr>
          <a:xfrm>
            <a:off x="6352821" y="1546329"/>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en-US" altLang="zh-CN" sz="1600" dirty="0" smtClean="0">
              <a:latin typeface="微软雅黑"/>
              <a:ea typeface="微软雅黑"/>
              <a:cs typeface="微软雅黑"/>
            </a:endParaRPr>
          </a:p>
          <a:p>
            <a:pPr algn="ctr"/>
            <a:r>
              <a:rPr kumimoji="1" lang="zh-CN" altLang="en-US" sz="1600" dirty="0" smtClean="0">
                <a:latin typeface="微软雅黑"/>
                <a:ea typeface="微软雅黑"/>
                <a:cs typeface="微软雅黑"/>
              </a:rPr>
              <a:t>仓单</a:t>
            </a:r>
            <a:r>
              <a:rPr kumimoji="1" lang="zh-CN" altLang="en-US" sz="1600" dirty="0" smtClean="0">
                <a:latin typeface="微软雅黑"/>
                <a:ea typeface="微软雅黑"/>
                <a:cs typeface="微软雅黑"/>
              </a:rPr>
              <a:t>合约</a:t>
            </a:r>
            <a:endParaRPr kumimoji="1" lang="en-US" altLang="zh-CN" sz="1600" dirty="0" smtClean="0">
              <a:latin typeface="微软雅黑"/>
              <a:ea typeface="微软雅黑"/>
              <a:cs typeface="微软雅黑"/>
            </a:endParaRPr>
          </a:p>
          <a:p>
            <a:pPr algn="ctr"/>
            <a:r>
              <a:rPr kumimoji="1" lang="zh-CN" altLang="en-US" sz="1600" dirty="0" smtClean="0">
                <a:latin typeface="微软雅黑"/>
                <a:ea typeface="微软雅黑"/>
                <a:cs typeface="微软雅黑"/>
              </a:rPr>
              <a:t>确权交易</a:t>
            </a:r>
            <a:endParaRPr kumimoji="1" lang="en-US" altLang="zh-CN" sz="1600" dirty="0" smtClean="0">
              <a:latin typeface="微软雅黑"/>
              <a:ea typeface="微软雅黑"/>
              <a:cs typeface="微软雅黑"/>
            </a:endParaRPr>
          </a:p>
          <a:p>
            <a:pPr algn="ctr"/>
            <a:endParaRPr kumimoji="1" lang="en-US" altLang="zh-CN" sz="1600" dirty="0">
              <a:latin typeface="微软雅黑"/>
              <a:ea typeface="微软雅黑"/>
              <a:cs typeface="微软雅黑"/>
            </a:endParaRPr>
          </a:p>
        </p:txBody>
      </p:sp>
      <p:sp>
        <p:nvSpPr>
          <p:cNvPr id="11" name="矩形 10"/>
          <p:cNvSpPr/>
          <p:nvPr/>
        </p:nvSpPr>
        <p:spPr>
          <a:xfrm>
            <a:off x="1073344" y="3007113"/>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600" dirty="0" smtClean="0">
                <a:latin typeface="微软雅黑"/>
                <a:ea typeface="微软雅黑"/>
                <a:cs typeface="微软雅黑"/>
              </a:rPr>
              <a:t>仓储</a:t>
            </a:r>
            <a:r>
              <a:rPr kumimoji="1" lang="en-US" altLang="zh-CN" sz="1600" dirty="0" smtClean="0">
                <a:latin typeface="微软雅黑"/>
                <a:ea typeface="微软雅黑"/>
                <a:cs typeface="微软雅黑"/>
              </a:rPr>
              <a:t>ERP</a:t>
            </a:r>
            <a:endParaRPr kumimoji="1" lang="en-US" altLang="zh-CN" sz="1600" dirty="0" smtClean="0">
              <a:latin typeface="微软雅黑"/>
              <a:ea typeface="微软雅黑"/>
              <a:cs typeface="微软雅黑"/>
            </a:endParaRPr>
          </a:p>
        </p:txBody>
      </p:sp>
      <p:cxnSp>
        <p:nvCxnSpPr>
          <p:cNvPr id="4" name="直线箭头连接符 3"/>
          <p:cNvCxnSpPr>
            <a:stCxn id="8" idx="3"/>
            <a:endCxn id="9" idx="1"/>
          </p:cNvCxnSpPr>
          <p:nvPr/>
        </p:nvCxnSpPr>
        <p:spPr bwMode="auto">
          <a:xfrm>
            <a:off x="2179820" y="1829284"/>
            <a:ext cx="1520393" cy="11169"/>
          </a:xfrm>
          <a:prstGeom prst="straightConnector1">
            <a:avLst/>
          </a:prstGeom>
          <a:solidFill>
            <a:schemeClr val="accent1"/>
          </a:solidFill>
          <a:ln w="9525" cap="flat" cmpd="sng" algn="ctr">
            <a:solidFill>
              <a:srgbClr val="2B7D6B"/>
            </a:solidFill>
            <a:prstDash val="solid"/>
            <a:round/>
            <a:headEnd type="none" w="med" len="med"/>
            <a:tailEnd type="arrow"/>
          </a:ln>
          <a:effectLst/>
        </p:spPr>
      </p:cxnSp>
      <p:sp>
        <p:nvSpPr>
          <p:cNvPr id="5" name="文本框 4"/>
          <p:cNvSpPr txBox="1"/>
          <p:nvPr/>
        </p:nvSpPr>
        <p:spPr>
          <a:xfrm>
            <a:off x="2510389" y="1358678"/>
            <a:ext cx="1122292" cy="338554"/>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仓单交易</a:t>
            </a:r>
            <a:endParaRPr kumimoji="1" lang="zh-CN" altLang="en-US" sz="1600" dirty="0">
              <a:solidFill>
                <a:schemeClr val="bg1"/>
              </a:solidFill>
              <a:latin typeface="微软雅黑"/>
              <a:ea typeface="微软雅黑"/>
              <a:cs typeface="微软雅黑"/>
            </a:endParaRPr>
          </a:p>
        </p:txBody>
      </p:sp>
      <p:cxnSp>
        <p:nvCxnSpPr>
          <p:cNvPr id="12" name="直线箭头连接符 11"/>
          <p:cNvCxnSpPr>
            <a:stCxn id="9" idx="3"/>
            <a:endCxn id="10" idx="1"/>
          </p:cNvCxnSpPr>
          <p:nvPr/>
        </p:nvCxnSpPr>
        <p:spPr bwMode="auto">
          <a:xfrm flipV="1">
            <a:off x="4979427" y="1820505"/>
            <a:ext cx="1373394" cy="19948"/>
          </a:xfrm>
          <a:prstGeom prst="straightConnector1">
            <a:avLst/>
          </a:prstGeom>
          <a:solidFill>
            <a:schemeClr val="accent1"/>
          </a:solidFill>
          <a:ln w="9525" cap="flat" cmpd="sng" algn="ctr">
            <a:solidFill>
              <a:srgbClr val="2B7D6B"/>
            </a:solidFill>
            <a:prstDash val="solid"/>
            <a:round/>
            <a:headEnd type="none" w="med" len="med"/>
            <a:tailEnd type="arrow"/>
          </a:ln>
          <a:effectLst/>
        </p:spPr>
      </p:cxnSp>
      <p:cxnSp>
        <p:nvCxnSpPr>
          <p:cNvPr id="16" name="肘形连接符 15"/>
          <p:cNvCxnSpPr>
            <a:stCxn id="9" idx="2"/>
            <a:endCxn id="11" idx="3"/>
          </p:cNvCxnSpPr>
          <p:nvPr/>
        </p:nvCxnSpPr>
        <p:spPr bwMode="auto">
          <a:xfrm rot="5400000">
            <a:off x="2729588" y="1671057"/>
            <a:ext cx="1065194" cy="2155270"/>
          </a:xfrm>
          <a:prstGeom prst="bentConnector2">
            <a:avLst/>
          </a:prstGeom>
          <a:solidFill>
            <a:schemeClr val="accent1"/>
          </a:solidFill>
          <a:ln w="9525" cap="flat" cmpd="sng" algn="ctr">
            <a:solidFill>
              <a:srgbClr val="2B7D6B"/>
            </a:solidFill>
            <a:prstDash val="solid"/>
            <a:round/>
            <a:headEnd type="none" w="med" len="med"/>
            <a:tailEnd type="arrow"/>
          </a:ln>
          <a:effectLst/>
        </p:spPr>
      </p:cxnSp>
      <p:sp>
        <p:nvSpPr>
          <p:cNvPr id="21" name="文本框 20"/>
          <p:cNvSpPr txBox="1"/>
          <p:nvPr/>
        </p:nvSpPr>
        <p:spPr>
          <a:xfrm>
            <a:off x="2559419" y="2825450"/>
            <a:ext cx="1575340" cy="338554"/>
          </a:xfrm>
          <a:prstGeom prst="rect">
            <a:avLst/>
          </a:prstGeom>
          <a:noFill/>
        </p:spPr>
        <p:txBody>
          <a:bodyPr wrap="square" rtlCol="0">
            <a:spAutoFit/>
          </a:bodyPr>
          <a:lstStyle/>
          <a:p>
            <a:r>
              <a:rPr kumimoji="1" lang="zh-CN" altLang="en-US" sz="1600" dirty="0" smtClean="0">
                <a:solidFill>
                  <a:srgbClr val="FFFFFF"/>
                </a:solidFill>
                <a:latin typeface="微软雅黑"/>
                <a:ea typeface="微软雅黑"/>
                <a:cs typeface="微软雅黑"/>
              </a:rPr>
              <a:t>仓单确权</a:t>
            </a:r>
            <a:endParaRPr kumimoji="1" lang="zh-CN" altLang="en-US" sz="1600" dirty="0">
              <a:solidFill>
                <a:srgbClr val="FFFFFF"/>
              </a:solidFill>
              <a:latin typeface="微软雅黑"/>
              <a:ea typeface="微软雅黑"/>
              <a:cs typeface="微软雅黑"/>
            </a:endParaRPr>
          </a:p>
        </p:txBody>
      </p:sp>
      <p:sp>
        <p:nvSpPr>
          <p:cNvPr id="23" name="矩形 22"/>
          <p:cNvSpPr/>
          <p:nvPr/>
        </p:nvSpPr>
        <p:spPr>
          <a:xfrm>
            <a:off x="6342784" y="2924492"/>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600" dirty="0" smtClean="0">
                <a:latin typeface="微软雅黑"/>
                <a:ea typeface="微软雅黑"/>
                <a:cs typeface="微软雅黑"/>
              </a:rPr>
              <a:t>账户</a:t>
            </a:r>
            <a:r>
              <a:rPr kumimoji="1" lang="zh-CN" altLang="en-US" sz="1600" dirty="0" smtClean="0">
                <a:latin typeface="微软雅黑"/>
                <a:ea typeface="微软雅黑"/>
                <a:cs typeface="微软雅黑"/>
              </a:rPr>
              <a:t>合约</a:t>
            </a:r>
            <a:endParaRPr kumimoji="1" lang="en-US" altLang="zh-CN" sz="1600" dirty="0" smtClean="0">
              <a:latin typeface="微软雅黑"/>
              <a:ea typeface="微软雅黑"/>
              <a:cs typeface="微软雅黑"/>
            </a:endParaRPr>
          </a:p>
          <a:p>
            <a:pPr algn="ctr"/>
            <a:r>
              <a:rPr kumimoji="1" lang="zh-CN" altLang="en-US" sz="1600" dirty="0" smtClean="0">
                <a:latin typeface="微软雅黑"/>
                <a:ea typeface="微软雅黑"/>
                <a:cs typeface="微软雅黑"/>
              </a:rPr>
              <a:t>资产资金</a:t>
            </a:r>
            <a:endParaRPr kumimoji="1" lang="en-US" altLang="zh-CN" sz="1600" dirty="0" smtClean="0">
              <a:latin typeface="微软雅黑"/>
              <a:ea typeface="微软雅黑"/>
              <a:cs typeface="微软雅黑"/>
            </a:endParaRPr>
          </a:p>
        </p:txBody>
      </p:sp>
      <p:cxnSp>
        <p:nvCxnSpPr>
          <p:cNvPr id="18" name="肘形连接符 17"/>
          <p:cNvCxnSpPr/>
          <p:nvPr/>
        </p:nvCxnSpPr>
        <p:spPr bwMode="auto">
          <a:xfrm>
            <a:off x="4976477" y="2082321"/>
            <a:ext cx="1381074" cy="1116347"/>
          </a:xfrm>
          <a:prstGeom prst="bentConnector3">
            <a:avLst/>
          </a:prstGeom>
          <a:solidFill>
            <a:schemeClr val="accent1"/>
          </a:solidFill>
          <a:ln w="9525" cap="flat" cmpd="sng" algn="ctr">
            <a:solidFill>
              <a:srgbClr val="2B7D6B"/>
            </a:solidFill>
            <a:prstDash val="solid"/>
            <a:round/>
            <a:headEnd type="none" w="med" len="med"/>
            <a:tailEnd type="arrow"/>
          </a:ln>
          <a:effectLst/>
        </p:spPr>
      </p:cxnSp>
      <p:sp>
        <p:nvSpPr>
          <p:cNvPr id="31" name="文本框 30"/>
          <p:cNvSpPr txBox="1"/>
          <p:nvPr/>
        </p:nvSpPr>
        <p:spPr>
          <a:xfrm>
            <a:off x="935050" y="4184130"/>
            <a:ext cx="2387524" cy="1856919"/>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仓单交易</a:t>
            </a:r>
            <a:r>
              <a:rPr kumimoji="1" lang="en-US" altLang="zh-CN" sz="1600" dirty="0" smtClean="0">
                <a:solidFill>
                  <a:schemeClr val="bg1"/>
                </a:solidFill>
                <a:latin typeface="微软雅黑"/>
                <a:ea typeface="微软雅黑"/>
                <a:cs typeface="微软雅黑"/>
              </a:rPr>
              <a:t> //</a:t>
            </a:r>
          </a:p>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输入：</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a:solidFill>
                  <a:schemeClr val="bg1"/>
                </a:solidFill>
                <a:latin typeface="Hei"/>
                <a:ea typeface="Hei"/>
                <a:cs typeface="Hei"/>
                <a:sym typeface="Arial" panose="020B0604020202020204" pitchFamily="34" charset="0"/>
              </a:rPr>
              <a:t>CustID</a:t>
            </a:r>
            <a:endParaRPr lang="en-US" altLang="zh-CN" sz="16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a:solidFill>
                  <a:schemeClr val="bg1"/>
                </a:solidFill>
                <a:latin typeface="Hei"/>
                <a:ea typeface="Hei"/>
                <a:cs typeface="Hei"/>
                <a:sym typeface="Arial" panose="020B0604020202020204" pitchFamily="34" charset="0"/>
              </a:rPr>
              <a:t>Passwd</a:t>
            </a:r>
            <a:endParaRPr lang="en-US" altLang="zh-CN" sz="16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smtClean="0">
                <a:solidFill>
                  <a:schemeClr val="bg1"/>
                </a:solidFill>
                <a:latin typeface="Hei"/>
                <a:ea typeface="Hei"/>
                <a:cs typeface="Hei"/>
                <a:sym typeface="Arial" panose="020B0604020202020204" pitchFamily="34" charset="0"/>
              </a:rPr>
              <a:t>CustIDTo</a:t>
            </a:r>
            <a:endParaRPr lang="en-US" altLang="zh-CN" sz="1600" dirty="0">
              <a:solidFill>
                <a:schemeClr val="bg1"/>
              </a:solidFill>
              <a:latin typeface="Hei"/>
              <a:ea typeface="Hei"/>
              <a:cs typeface="Hei"/>
              <a:sym typeface="Arial" panose="020B0604020202020204" pitchFamily="34" charset="0"/>
            </a:endParaRPr>
          </a:p>
        </p:txBody>
      </p:sp>
      <p:sp>
        <p:nvSpPr>
          <p:cNvPr id="34" name="文本框 33"/>
          <p:cNvSpPr txBox="1"/>
          <p:nvPr/>
        </p:nvSpPr>
        <p:spPr>
          <a:xfrm>
            <a:off x="3479703" y="4306993"/>
            <a:ext cx="2387524" cy="1265988"/>
          </a:xfrm>
          <a:prstGeom prst="rect">
            <a:avLst/>
          </a:prstGeom>
          <a:noFill/>
        </p:spPr>
        <p:txBody>
          <a:bodyPr wrap="square" rtlCol="0">
            <a:spAutoFit/>
          </a:bodyPr>
          <a:lstStyle/>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a:t>
            </a:r>
            <a:r>
              <a:rPr kumimoji="1" lang="zh-CN" altLang="en-US" sz="1600" dirty="0">
                <a:solidFill>
                  <a:schemeClr val="bg1"/>
                </a:solidFill>
                <a:latin typeface="微软雅黑"/>
                <a:ea typeface="微软雅黑"/>
                <a:cs typeface="微软雅黑"/>
              </a:rPr>
              <a:t>出：</a:t>
            </a:r>
            <a:endParaRPr kumimoji="1" lang="en-US" altLang="zh-CN" sz="1600" dirty="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Result</a:t>
            </a:r>
          </a:p>
          <a:p>
            <a:pPr eaLnBrk="1" hangingPunct="1">
              <a:lnSpc>
                <a:spcPct val="120000"/>
              </a:lnSpc>
              <a:spcBef>
                <a:spcPct val="20000"/>
              </a:spcBef>
            </a:pPr>
            <a:r>
              <a:rPr kumimoji="1" lang="zh-CN" altLang="zh-CN" sz="1600" dirty="0">
                <a:solidFill>
                  <a:schemeClr val="bg1"/>
                </a:solidFill>
                <a:latin typeface="Hei"/>
                <a:ea typeface="Hei"/>
                <a:cs typeface="Hei"/>
                <a:sym typeface="Arial" panose="020B0604020202020204" pitchFamily="34" charset="0"/>
              </a:rPr>
              <a:t> </a:t>
            </a:r>
            <a:r>
              <a:rPr kumimoji="1" lang="zh-CN" altLang="en-US" sz="1600" dirty="0" smtClean="0">
                <a:solidFill>
                  <a:schemeClr val="bg1"/>
                </a:solidFill>
                <a:latin typeface="Hei"/>
                <a:ea typeface="Hei"/>
                <a:cs typeface="Hei"/>
                <a:sym typeface="Arial" panose="020B0604020202020204" pitchFamily="34" charset="0"/>
              </a:rPr>
              <a:t>   </a:t>
            </a:r>
            <a:r>
              <a:rPr kumimoji="1" lang="en-US" altLang="zh-CN" sz="1600" dirty="0" smtClean="0">
                <a:solidFill>
                  <a:schemeClr val="bg1"/>
                </a:solidFill>
                <a:latin typeface="Hei"/>
                <a:ea typeface="Hei"/>
                <a:cs typeface="Hei"/>
                <a:sym typeface="Arial" panose="020B0604020202020204" pitchFamily="34" charset="0"/>
              </a:rPr>
              <a:t>String</a:t>
            </a:r>
            <a:r>
              <a:rPr kumimoji="1" lang="zh-CN" altLang="en-US" sz="1600" dirty="0" smtClean="0">
                <a:solidFill>
                  <a:schemeClr val="bg1"/>
                </a:solidFill>
                <a:latin typeface="Hei"/>
                <a:ea typeface="Hei"/>
                <a:cs typeface="Hei"/>
                <a:sym typeface="Arial" panose="020B0604020202020204" pitchFamily="34" charset="0"/>
              </a:rPr>
              <a:t> </a:t>
            </a:r>
            <a:r>
              <a:rPr kumimoji="1" lang="en-US" altLang="zh-CN" sz="1600" dirty="0" err="1" smtClean="0">
                <a:solidFill>
                  <a:schemeClr val="bg1"/>
                </a:solidFill>
                <a:latin typeface="Hei"/>
                <a:ea typeface="Hei"/>
                <a:cs typeface="Hei"/>
                <a:sym typeface="Arial" panose="020B0604020202020204" pitchFamily="34" charset="0"/>
              </a:rPr>
              <a:t>TxID</a:t>
            </a:r>
            <a:r>
              <a:rPr kumimoji="1" lang="zh-CN" altLang="en-US" sz="1600" dirty="0" smtClean="0">
                <a:solidFill>
                  <a:schemeClr val="bg1"/>
                </a:solidFill>
                <a:latin typeface="Hei"/>
                <a:ea typeface="Hei"/>
                <a:cs typeface="Hei"/>
                <a:sym typeface="Arial" panose="020B0604020202020204" pitchFamily="34" charset="0"/>
              </a:rPr>
              <a:t> </a:t>
            </a:r>
            <a:endParaRPr kumimoji="1" lang="en-US" altLang="zh-CN" sz="1600" dirty="0" smtClean="0">
              <a:solidFill>
                <a:schemeClr val="bg1"/>
              </a:solidFill>
              <a:latin typeface="微软雅黑"/>
              <a:ea typeface="微软雅黑"/>
              <a:cs typeface="微软雅黑"/>
            </a:endParaRPr>
          </a:p>
        </p:txBody>
      </p:sp>
      <p:sp>
        <p:nvSpPr>
          <p:cNvPr id="35" name="文本框 34"/>
          <p:cNvSpPr txBox="1"/>
          <p:nvPr/>
        </p:nvSpPr>
        <p:spPr>
          <a:xfrm>
            <a:off x="5945792" y="4174080"/>
            <a:ext cx="2387524" cy="2201628"/>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仓单确权 </a:t>
            </a:r>
            <a:r>
              <a:rPr kumimoji="1" lang="en-US" altLang="zh-CN" sz="1600" dirty="0" smtClean="0">
                <a:solidFill>
                  <a:schemeClr val="bg1"/>
                </a:solidFill>
                <a:latin typeface="微软雅黑"/>
                <a:ea typeface="微软雅黑"/>
                <a:cs typeface="微软雅黑"/>
              </a:rPr>
              <a:t>//</a:t>
            </a:r>
          </a:p>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输入：</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smtClean="0">
                <a:solidFill>
                  <a:schemeClr val="bg1"/>
                </a:solidFill>
                <a:latin typeface="Hei"/>
                <a:ea typeface="Hei"/>
                <a:cs typeface="Hei"/>
                <a:sym typeface="Arial" panose="020B0604020202020204" pitchFamily="34" charset="0"/>
              </a:rPr>
              <a:t>CustID</a:t>
            </a:r>
            <a:endParaRPr lang="en-US" altLang="zh-CN" sz="16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600" dirty="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  String </a:t>
            </a:r>
            <a:r>
              <a:rPr lang="en-US" altLang="zh-CN" sz="1600" dirty="0" err="1" smtClean="0">
                <a:solidFill>
                  <a:srgbClr val="FFFFFF"/>
                </a:solidFill>
                <a:latin typeface="Hei"/>
                <a:ea typeface="Hei"/>
                <a:cs typeface="Hei"/>
                <a:sym typeface="Arial" panose="020B0604020202020204" pitchFamily="34" charset="0"/>
              </a:rPr>
              <a:t>R</a:t>
            </a:r>
            <a:r>
              <a:rPr lang="en-US" altLang="zh-CN" sz="1600" dirty="0" err="1" smtClean="0">
                <a:solidFill>
                  <a:srgbClr val="FFFFFF"/>
                </a:solidFill>
                <a:latin typeface="Hei"/>
                <a:ea typeface="Hei"/>
                <a:cs typeface="Hei"/>
              </a:rPr>
              <a:t>eceiptID</a:t>
            </a:r>
            <a:endParaRPr lang="en-US" altLang="zh-CN" sz="1600" dirty="0" smtClean="0">
              <a:solidFill>
                <a:srgbClr val="FFFFFF"/>
              </a:solidFill>
              <a:latin typeface="Hei"/>
              <a:ea typeface="Hei"/>
              <a:cs typeface="Hei"/>
            </a:endParaRPr>
          </a:p>
          <a:p>
            <a:pPr eaLnBrk="1" hangingPunct="1">
              <a:lnSpc>
                <a:spcPct val="120000"/>
              </a:lnSpc>
              <a:spcBef>
                <a:spcPct val="20000"/>
              </a:spcBef>
            </a:pPr>
            <a:r>
              <a:rPr lang="en-US" altLang="zh-CN" sz="1600" dirty="0">
                <a:solidFill>
                  <a:srgbClr val="FFFFFF"/>
                </a:solidFill>
                <a:latin typeface="Hei"/>
                <a:ea typeface="Hei"/>
                <a:cs typeface="Hei"/>
                <a:sym typeface="Arial" panose="020B0604020202020204" pitchFamily="34" charset="0"/>
              </a:rPr>
              <a:t> </a:t>
            </a:r>
            <a:r>
              <a:rPr lang="en-US" altLang="zh-CN" sz="1600" dirty="0" smtClean="0">
                <a:solidFill>
                  <a:srgbClr val="FFFFFF"/>
                </a:solidFill>
                <a:latin typeface="Hei"/>
                <a:ea typeface="Hei"/>
                <a:cs typeface="Hei"/>
                <a:sym typeface="Arial" panose="020B0604020202020204" pitchFamily="34" charset="0"/>
              </a:rPr>
              <a:t>  Map</a:t>
            </a:r>
            <a:r>
              <a:rPr lang="zh-CN" altLang="en-US" sz="1600" dirty="0" smtClean="0">
                <a:solidFill>
                  <a:srgbClr val="FFFFFF"/>
                </a:solidFill>
                <a:latin typeface="Hei"/>
                <a:ea typeface="Hei"/>
                <a:cs typeface="Hei"/>
                <a:sym typeface="Arial" panose="020B0604020202020204" pitchFamily="34" charset="0"/>
              </a:rPr>
              <a:t>   </a:t>
            </a:r>
            <a:r>
              <a:rPr lang="en-US" altLang="zh-CN" sz="1600" dirty="0" err="1" smtClean="0">
                <a:solidFill>
                  <a:srgbClr val="FFFFFF"/>
                </a:solidFill>
                <a:latin typeface="Hei"/>
                <a:ea typeface="Hei"/>
                <a:cs typeface="Hei"/>
                <a:sym typeface="Arial" panose="020B0604020202020204" pitchFamily="34" charset="0"/>
              </a:rPr>
              <a:t>R</a:t>
            </a:r>
            <a:r>
              <a:rPr lang="en-US" altLang="zh-CN" sz="1600" dirty="0" err="1" smtClean="0">
                <a:solidFill>
                  <a:srgbClr val="FFFFFF"/>
                </a:solidFill>
                <a:latin typeface="Hei"/>
                <a:ea typeface="Hei"/>
                <a:cs typeface="Hei"/>
              </a:rPr>
              <a:t>eceiptDetail</a:t>
            </a:r>
            <a:r>
              <a:rPr lang="en-US" altLang="zh-CN" sz="1600" dirty="0" smtClean="0">
                <a:solidFill>
                  <a:schemeClr val="bg1"/>
                </a:solidFill>
                <a:latin typeface="Hei"/>
                <a:ea typeface="Hei"/>
                <a:cs typeface="Hei"/>
                <a:sym typeface="Arial" panose="020B0604020202020204" pitchFamily="34" charset="0"/>
              </a:rPr>
              <a:t>  </a:t>
            </a:r>
            <a:endParaRPr lang="en-US" altLang="zh-CN" sz="16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kumimoji="1" lang="zh-CN" altLang="zh-CN" sz="1600" dirty="0">
                <a:solidFill>
                  <a:schemeClr val="bg1"/>
                </a:solidFill>
                <a:latin typeface="Hei"/>
                <a:ea typeface="Hei"/>
                <a:cs typeface="Hei"/>
                <a:sym typeface="Arial" panose="020B0604020202020204" pitchFamily="34" charset="0"/>
              </a:rPr>
              <a:t> </a:t>
            </a:r>
            <a:r>
              <a:rPr kumimoji="1" lang="zh-CN" altLang="en-US" sz="1600" dirty="0" smtClean="0">
                <a:solidFill>
                  <a:schemeClr val="bg1"/>
                </a:solidFill>
                <a:latin typeface="Hei"/>
                <a:ea typeface="Hei"/>
                <a:cs typeface="Hei"/>
                <a:sym typeface="Arial" panose="020B0604020202020204" pitchFamily="34" charset="0"/>
              </a:rPr>
              <a:t>  </a:t>
            </a:r>
            <a:endParaRPr kumimoji="1" lang="en-US" altLang="zh-CN" sz="1600" dirty="0" smtClean="0">
              <a:solidFill>
                <a:schemeClr val="bg1"/>
              </a:solidFill>
              <a:latin typeface="微软雅黑"/>
              <a:ea typeface="微软雅黑"/>
              <a:cs typeface="微软雅黑"/>
            </a:endParaRPr>
          </a:p>
        </p:txBody>
      </p:sp>
      <p:sp>
        <p:nvSpPr>
          <p:cNvPr id="36" name="文本框 35"/>
          <p:cNvSpPr txBox="1"/>
          <p:nvPr/>
        </p:nvSpPr>
        <p:spPr>
          <a:xfrm>
            <a:off x="8785785" y="4178797"/>
            <a:ext cx="2387524" cy="1019766"/>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输出：</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endParaRPr lang="en-US" altLang="zh-CN" sz="16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Result</a:t>
            </a:r>
            <a:endParaRPr kumimoji="1" lang="en-US" altLang="zh-CN" sz="1600" dirty="0" smtClean="0">
              <a:solidFill>
                <a:schemeClr val="bg1"/>
              </a:solidFill>
              <a:latin typeface="微软雅黑"/>
              <a:ea typeface="微软雅黑"/>
              <a:cs typeface="微软雅黑"/>
            </a:endParaRPr>
          </a:p>
        </p:txBody>
      </p:sp>
      <p:sp>
        <p:nvSpPr>
          <p:cNvPr id="22" name="矩形 21"/>
          <p:cNvSpPr/>
          <p:nvPr/>
        </p:nvSpPr>
        <p:spPr>
          <a:xfrm>
            <a:off x="1073344" y="2268698"/>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600" dirty="0" smtClean="0">
                <a:latin typeface="微软雅黑"/>
                <a:ea typeface="微软雅黑"/>
                <a:cs typeface="微软雅黑"/>
              </a:rPr>
              <a:t>企业</a:t>
            </a:r>
            <a:r>
              <a:rPr kumimoji="1" lang="en-US" altLang="zh-CN" sz="1600" dirty="0" smtClean="0">
                <a:latin typeface="微软雅黑"/>
                <a:ea typeface="微软雅黑"/>
                <a:cs typeface="微软雅黑"/>
              </a:rPr>
              <a:t>ERP</a:t>
            </a:r>
          </a:p>
          <a:p>
            <a:pPr algn="ctr"/>
            <a:r>
              <a:rPr kumimoji="1" lang="zh-CN" altLang="en-US" sz="1600" dirty="0" smtClean="0">
                <a:latin typeface="微软雅黑"/>
                <a:ea typeface="微软雅黑"/>
                <a:cs typeface="微软雅黑"/>
              </a:rPr>
              <a:t>交易对手</a:t>
            </a:r>
            <a:endParaRPr kumimoji="1" lang="en-US" altLang="zh-CN" sz="1600" dirty="0" smtClean="0">
              <a:latin typeface="微软雅黑"/>
              <a:ea typeface="微软雅黑"/>
              <a:cs typeface="微软雅黑"/>
            </a:endParaRPr>
          </a:p>
        </p:txBody>
      </p:sp>
      <p:cxnSp>
        <p:nvCxnSpPr>
          <p:cNvPr id="6" name="肘形连接符 5"/>
          <p:cNvCxnSpPr>
            <a:endCxn id="22" idx="3"/>
          </p:cNvCxnSpPr>
          <p:nvPr/>
        </p:nvCxnSpPr>
        <p:spPr bwMode="auto">
          <a:xfrm rot="10800000" flipV="1">
            <a:off x="2184550" y="2111858"/>
            <a:ext cx="1492432" cy="431016"/>
          </a:xfrm>
          <a:prstGeom prst="bentConnector3">
            <a:avLst/>
          </a:prstGeom>
          <a:solidFill>
            <a:schemeClr val="accent1"/>
          </a:solidFill>
          <a:ln w="9525" cap="flat" cmpd="sng" algn="ctr">
            <a:solidFill>
              <a:srgbClr val="2B7D6B"/>
            </a:solidFill>
            <a:prstDash val="solid"/>
            <a:round/>
            <a:headEnd type="none" w="med" len="med"/>
            <a:tailEnd type="arrow"/>
          </a:ln>
          <a:effectLst/>
        </p:spPr>
      </p:cxnSp>
    </p:spTree>
    <p:extLst>
      <p:ext uri="{BB962C8B-B14F-4D97-AF65-F5344CB8AC3E}">
        <p14:creationId xmlns:p14="http://schemas.microsoft.com/office/powerpoint/2010/main" val="108955217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26645"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26646"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26627" name="文本框 8"/>
          <p:cNvSpPr txBox="1">
            <a:spLocks noChangeArrowheads="1"/>
          </p:cNvSpPr>
          <p:nvPr/>
        </p:nvSpPr>
        <p:spPr bwMode="auto">
          <a:xfrm>
            <a:off x="1176338" y="454025"/>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金融衍生交易</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grpSp>
        <p:nvGrpSpPr>
          <p:cNvPr id="6" name="组合 5"/>
          <p:cNvGrpSpPr/>
          <p:nvPr/>
        </p:nvGrpSpPr>
        <p:grpSpPr>
          <a:xfrm>
            <a:off x="940989" y="2709888"/>
            <a:ext cx="4892494" cy="3355325"/>
            <a:chOff x="2005996" y="1203818"/>
            <a:chExt cx="4892494" cy="3355325"/>
          </a:xfrm>
        </p:grpSpPr>
        <p:cxnSp>
          <p:nvCxnSpPr>
            <p:cNvPr id="7" name="直线连接符 17"/>
            <p:cNvCxnSpPr/>
            <p:nvPr/>
          </p:nvCxnSpPr>
          <p:spPr>
            <a:xfrm>
              <a:off x="3169207" y="1613649"/>
              <a:ext cx="864911" cy="882126"/>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sp>
          <p:nvSpPr>
            <p:cNvPr id="8" name="矩形 7"/>
            <p:cNvSpPr/>
            <p:nvPr/>
          </p:nvSpPr>
          <p:spPr>
            <a:xfrm>
              <a:off x="2005997" y="1203818"/>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400" dirty="0" smtClean="0">
                  <a:latin typeface="微软雅黑"/>
                  <a:ea typeface="微软雅黑"/>
                  <a:cs typeface="微软雅黑"/>
                </a:rPr>
                <a:t>仓单持有人</a:t>
              </a:r>
              <a:endParaRPr kumimoji="1" lang="en-US" altLang="zh-CN" sz="1400" dirty="0" smtClean="0">
                <a:latin typeface="微软雅黑"/>
                <a:ea typeface="微软雅黑"/>
                <a:cs typeface="微软雅黑"/>
              </a:endParaRP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sp>
          <p:nvSpPr>
            <p:cNvPr id="9" name="矩形 8"/>
            <p:cNvSpPr/>
            <p:nvPr/>
          </p:nvSpPr>
          <p:spPr>
            <a:xfrm>
              <a:off x="4378729" y="3980064"/>
              <a:ext cx="1111206" cy="548351"/>
            </a:xfrm>
            <a:prstGeom prst="rect">
              <a:avLst/>
            </a:prstGeom>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kumimoji="1" lang="zh-CN" altLang="en-US" sz="1400" dirty="0" smtClean="0">
                  <a:latin typeface="微软雅黑"/>
                  <a:ea typeface="微软雅黑"/>
                  <a:cs typeface="微软雅黑"/>
                </a:rPr>
                <a:t>仓单合约</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保值</a:t>
              </a:r>
              <a:endParaRPr kumimoji="1" lang="en-US" altLang="zh-CN" sz="1400" dirty="0" smtClean="0">
                <a:latin typeface="微软雅黑"/>
                <a:ea typeface="微软雅黑"/>
                <a:cs typeface="微软雅黑"/>
              </a:endParaRPr>
            </a:p>
          </p:txBody>
        </p:sp>
        <p:sp>
          <p:nvSpPr>
            <p:cNvPr id="10" name="矩形 9"/>
            <p:cNvSpPr/>
            <p:nvPr/>
          </p:nvSpPr>
          <p:spPr>
            <a:xfrm>
              <a:off x="5787284" y="3140969"/>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400" dirty="0" smtClean="0">
                  <a:latin typeface="微软雅黑"/>
                  <a:ea typeface="微软雅黑"/>
                  <a:cs typeface="微软雅黑"/>
                </a:rPr>
                <a:t>金融衍生</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合约</a:t>
              </a:r>
              <a:endParaRPr kumimoji="1" lang="en-US" altLang="zh-CN" sz="1400" dirty="0" smtClean="0">
                <a:latin typeface="微软雅黑"/>
                <a:ea typeface="微软雅黑"/>
                <a:cs typeface="微软雅黑"/>
              </a:endParaRPr>
            </a:p>
          </p:txBody>
        </p:sp>
        <p:sp>
          <p:nvSpPr>
            <p:cNvPr id="11" name="矩形 10"/>
            <p:cNvSpPr/>
            <p:nvPr/>
          </p:nvSpPr>
          <p:spPr>
            <a:xfrm>
              <a:off x="2005996" y="4010792"/>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400" dirty="0" smtClean="0">
                  <a:latin typeface="微软雅黑"/>
                  <a:ea typeface="微软雅黑"/>
                  <a:cs typeface="微软雅黑"/>
                </a:rPr>
                <a:t>交易对手</a:t>
              </a:r>
              <a:endParaRPr kumimoji="1" lang="en-US" altLang="zh-CN" sz="1400" dirty="0" smtClean="0">
                <a:latin typeface="微软雅黑"/>
                <a:ea typeface="微软雅黑"/>
                <a:cs typeface="微软雅黑"/>
              </a:endParaRP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grpSp>
      <p:pic>
        <p:nvPicPr>
          <p:cNvPr id="12" name="pasted-image.tiff"/>
          <p:cNvPicPr>
            <a:picLocks noChangeAspect="1"/>
          </p:cNvPicPr>
          <p:nvPr/>
        </p:nvPicPr>
        <p:blipFill>
          <a:blip r:embed="rId2" cstate="print">
            <a:extLst/>
          </a:blip>
          <a:stretch>
            <a:fillRect/>
          </a:stretch>
        </p:blipFill>
        <p:spPr>
          <a:xfrm>
            <a:off x="3114812" y="3964510"/>
            <a:ext cx="1279214" cy="751284"/>
          </a:xfrm>
          <a:prstGeom prst="rect">
            <a:avLst/>
          </a:prstGeom>
          <a:ln w="12700">
            <a:miter lim="400000"/>
          </a:ln>
        </p:spPr>
      </p:pic>
      <p:cxnSp>
        <p:nvCxnSpPr>
          <p:cNvPr id="13" name="直线连接符 17"/>
          <p:cNvCxnSpPr/>
          <p:nvPr/>
        </p:nvCxnSpPr>
        <p:spPr>
          <a:xfrm flipH="1">
            <a:off x="2603349" y="4853493"/>
            <a:ext cx="1131347" cy="675938"/>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sp>
        <p:nvSpPr>
          <p:cNvPr id="14" name="矩形 13"/>
          <p:cNvSpPr/>
          <p:nvPr/>
        </p:nvSpPr>
        <p:spPr>
          <a:xfrm>
            <a:off x="1927778" y="3035184"/>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sp>
        <p:nvSpPr>
          <p:cNvPr id="15" name="矩形 14"/>
          <p:cNvSpPr/>
          <p:nvPr/>
        </p:nvSpPr>
        <p:spPr>
          <a:xfrm>
            <a:off x="1940328" y="5306841"/>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sp>
        <p:nvSpPr>
          <p:cNvPr id="16" name="矩形 16"/>
          <p:cNvSpPr>
            <a:spLocks noChangeArrowheads="1"/>
          </p:cNvSpPr>
          <p:nvPr/>
        </p:nvSpPr>
        <p:spPr bwMode="auto">
          <a:xfrm>
            <a:off x="3132045" y="3620155"/>
            <a:ext cx="1224802" cy="251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Meg</a:t>
            </a: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a:t>
            </a: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L</a:t>
            </a:r>
            <a:r>
              <a:rPr lang="en-US" altLang="zh-CN" sz="1400" dirty="0" err="1"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ink</a:t>
            </a:r>
            <a:endParaRPr lang="en-US" altLang="zh-CN" sz="14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8" name="矩形 17"/>
          <p:cNvSpPr/>
          <p:nvPr/>
        </p:nvSpPr>
        <p:spPr>
          <a:xfrm>
            <a:off x="4159319" y="1968631"/>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400" dirty="0" smtClean="0">
                <a:latin typeface="微软雅黑"/>
                <a:ea typeface="微软雅黑"/>
                <a:cs typeface="微软雅黑"/>
              </a:rPr>
              <a:t>风控系统</a:t>
            </a:r>
            <a:endParaRPr kumimoji="1" lang="en-US" altLang="zh-CN" sz="1400" dirty="0" smtClean="0">
              <a:latin typeface="微软雅黑"/>
              <a:ea typeface="微软雅黑"/>
              <a:cs typeface="微软雅黑"/>
            </a:endParaRP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cxnSp>
        <p:nvCxnSpPr>
          <p:cNvPr id="19" name="直线连接符 17"/>
          <p:cNvCxnSpPr>
            <a:stCxn id="20" idx="2"/>
          </p:cNvCxnSpPr>
          <p:nvPr/>
        </p:nvCxnSpPr>
        <p:spPr>
          <a:xfrm flipH="1">
            <a:off x="3883510" y="2895601"/>
            <a:ext cx="352497" cy="503815"/>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sp>
        <p:nvSpPr>
          <p:cNvPr id="20" name="矩形 19"/>
          <p:cNvSpPr/>
          <p:nvPr/>
        </p:nvSpPr>
        <p:spPr>
          <a:xfrm>
            <a:off x="3919736" y="2434549"/>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sp>
        <p:nvSpPr>
          <p:cNvPr id="24" name="Rectangle 7"/>
          <p:cNvSpPr>
            <a:spLocks noChangeArrowheads="1"/>
          </p:cNvSpPr>
          <p:nvPr/>
        </p:nvSpPr>
        <p:spPr bwMode="auto">
          <a:xfrm>
            <a:off x="7283786" y="1691958"/>
            <a:ext cx="4056063" cy="428929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a:solidFill>
                <a:srgbClr val="262626"/>
              </a:solidFill>
            </a:endParaRPr>
          </a:p>
        </p:txBody>
      </p:sp>
      <p:sp>
        <p:nvSpPr>
          <p:cNvPr id="25" name="矩形 16"/>
          <p:cNvSpPr>
            <a:spLocks noChangeArrowheads="1"/>
          </p:cNvSpPr>
          <p:nvPr/>
        </p:nvSpPr>
        <p:spPr bwMode="auto">
          <a:xfrm>
            <a:off x="7551868" y="1875605"/>
            <a:ext cx="3593054" cy="4179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1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仓单持有人、交易对手、风控系统、</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MTM</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服务以会员节点身份通过区块链网关接入</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Megolink</a:t>
            </a: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2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风控系统会员节点动态维护更新风控智能合约中风控模型，风控合约定时进行风险评估与监控</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3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共识节点进行共识计算和节点数据同步，交易数据写入区块链</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4 </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依据此风险计算模型，交易双方以仓单交易智能合约为基础，进行仓单保值，约定保值的目标和价格</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5 MTM</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会员节点定时向</a:t>
            </a: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发起金融衍生品交易，通过金融衍生合约，调整仓单对应衍生品价格</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r>
              <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6 Megolink</a:t>
            </a:r>
            <a:r>
              <a:rPr lang="zh-CN" altLang="en-US"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共识节点进行共识计算和节点数据同步，交易数据写入区块链</a:t>
            </a: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spcBef>
                <a:spcPct val="20000"/>
              </a:spcBef>
            </a:pPr>
            <a:endParaRPr lang="en-US" altLang="zh-CN" sz="1400" dirty="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pic>
        <p:nvPicPr>
          <p:cNvPr id="26" name="pasted-image.tiff"/>
          <p:cNvPicPr>
            <a:picLocks noChangeAspect="1"/>
          </p:cNvPicPr>
          <p:nvPr/>
        </p:nvPicPr>
        <p:blipFill>
          <a:blip r:embed="rId3" cstate="print">
            <a:extLst/>
          </a:blip>
          <a:stretch>
            <a:fillRect/>
          </a:stretch>
        </p:blipFill>
        <p:spPr>
          <a:xfrm>
            <a:off x="5622006" y="1662511"/>
            <a:ext cx="1526642" cy="876293"/>
          </a:xfrm>
          <a:prstGeom prst="rect">
            <a:avLst/>
          </a:prstGeom>
          <a:ln w="12700">
            <a:miter lim="400000"/>
          </a:ln>
        </p:spPr>
      </p:pic>
      <p:cxnSp>
        <p:nvCxnSpPr>
          <p:cNvPr id="28" name="直接箭头连接符 27"/>
          <p:cNvCxnSpPr/>
          <p:nvPr/>
        </p:nvCxnSpPr>
        <p:spPr bwMode="auto">
          <a:xfrm flipH="1">
            <a:off x="6088828" y="2646381"/>
            <a:ext cx="247426" cy="742277"/>
          </a:xfrm>
          <a:prstGeom prst="straightConnector1">
            <a:avLst/>
          </a:prstGeom>
          <a:ln>
            <a:prstDash val="sysDash"/>
            <a:headEnd type="arrow"/>
            <a:tailEnd type="arrow"/>
          </a:ln>
        </p:spPr>
        <p:style>
          <a:lnRef idx="2">
            <a:schemeClr val="accent3"/>
          </a:lnRef>
          <a:fillRef idx="0">
            <a:schemeClr val="accent3"/>
          </a:fillRef>
          <a:effectRef idx="1">
            <a:schemeClr val="accent3"/>
          </a:effectRef>
          <a:fontRef idx="minor">
            <a:schemeClr val="tx1"/>
          </a:fontRef>
        </p:style>
      </p:cxnSp>
      <p:sp>
        <p:nvSpPr>
          <p:cNvPr id="30" name="矩形 29"/>
          <p:cNvSpPr/>
          <p:nvPr/>
        </p:nvSpPr>
        <p:spPr>
          <a:xfrm>
            <a:off x="4724070" y="5466413"/>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400" dirty="0" smtClean="0">
                <a:latin typeface="微软雅黑"/>
                <a:ea typeface="微软雅黑"/>
                <a:cs typeface="微软雅黑"/>
              </a:rPr>
              <a:t>风控合约</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评估、监控</a:t>
            </a:r>
            <a:endParaRPr kumimoji="1" lang="en-US" altLang="zh-CN" sz="1400" dirty="0" smtClean="0">
              <a:latin typeface="微软雅黑"/>
              <a:ea typeface="微软雅黑"/>
              <a:cs typeface="微软雅黑"/>
            </a:endParaRPr>
          </a:p>
        </p:txBody>
      </p:sp>
      <p:sp>
        <p:nvSpPr>
          <p:cNvPr id="32" name="矩形 31"/>
          <p:cNvSpPr/>
          <p:nvPr/>
        </p:nvSpPr>
        <p:spPr>
          <a:xfrm>
            <a:off x="5527333" y="3648617"/>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en-US" altLang="zh-CN" sz="1400" dirty="0" smtClean="0">
                <a:latin typeface="微软雅黑"/>
                <a:ea typeface="微软雅黑"/>
                <a:cs typeface="微软雅黑"/>
              </a:rPr>
              <a:t>MTM</a:t>
            </a:r>
          </a:p>
          <a:p>
            <a:pPr algn="ctr"/>
            <a:r>
              <a:rPr kumimoji="1" lang="en-US" altLang="zh-CN" sz="1400" dirty="0" smtClean="0">
                <a:latin typeface="微软雅黑"/>
                <a:ea typeface="微软雅黑"/>
                <a:cs typeface="微软雅黑"/>
              </a:rPr>
              <a:t>-</a:t>
            </a:r>
            <a:r>
              <a:rPr kumimoji="1" lang="zh-CN" altLang="en-US" sz="1400" dirty="0" smtClean="0">
                <a:latin typeface="微软雅黑"/>
                <a:ea typeface="微软雅黑"/>
                <a:cs typeface="微软雅黑"/>
              </a:rPr>
              <a:t>会员节点</a:t>
            </a:r>
            <a:endParaRPr kumimoji="1" lang="en-US" altLang="zh-CN" sz="1400" dirty="0" smtClean="0">
              <a:latin typeface="微软雅黑"/>
              <a:ea typeface="微软雅黑"/>
              <a:cs typeface="微软雅黑"/>
            </a:endParaRPr>
          </a:p>
        </p:txBody>
      </p:sp>
      <p:sp>
        <p:nvSpPr>
          <p:cNvPr id="31" name="矩形 30"/>
          <p:cNvSpPr/>
          <p:nvPr/>
        </p:nvSpPr>
        <p:spPr>
          <a:xfrm>
            <a:off x="5008052" y="3426046"/>
            <a:ext cx="632542" cy="461052"/>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kumimoji="1" lang="zh-CN" altLang="en-US" sz="1400" dirty="0" smtClean="0">
                <a:latin typeface="微软雅黑"/>
                <a:ea typeface="微软雅黑"/>
                <a:cs typeface="微软雅黑"/>
              </a:rPr>
              <a:t>网关</a:t>
            </a:r>
            <a:endParaRPr kumimoji="1" lang="en-US" altLang="zh-CN" sz="1400" dirty="0">
              <a:latin typeface="微软雅黑"/>
              <a:ea typeface="微软雅黑"/>
              <a:cs typeface="微软雅黑"/>
            </a:endParaRPr>
          </a:p>
        </p:txBody>
      </p:sp>
      <p:cxnSp>
        <p:nvCxnSpPr>
          <p:cNvPr id="35" name="直线连接符 17"/>
          <p:cNvCxnSpPr/>
          <p:nvPr/>
        </p:nvCxnSpPr>
        <p:spPr>
          <a:xfrm flipH="1">
            <a:off x="4455459" y="3499822"/>
            <a:ext cx="352497" cy="503815"/>
          </a:xfrm>
          <a:prstGeom prst="line">
            <a:avLst/>
          </a:prstGeom>
          <a:ln>
            <a:solidFill>
              <a:schemeClr val="accent3"/>
            </a:solidFill>
            <a:prstDash val="dot"/>
          </a:ln>
        </p:spPr>
        <p:style>
          <a:lnRef idx="2">
            <a:schemeClr val="accent1"/>
          </a:lnRef>
          <a:fillRef idx="0">
            <a:schemeClr val="accent1"/>
          </a:fillRef>
          <a:effectRef idx="1">
            <a:schemeClr val="accent1"/>
          </a:effectRef>
          <a:fontRef idx="minor">
            <a:schemeClr val="tx1"/>
          </a:fontRef>
        </p:style>
      </p:cxnSp>
      <p:pic>
        <p:nvPicPr>
          <p:cNvPr id="36" name="图片 35" descr="logo1.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图片 35"/>
          <p:cNvPicPr>
            <a:picLocks noChangeAspect="1" noChangeArrowheads="1"/>
          </p:cNvPicPr>
          <p:nvPr/>
        </p:nvPicPr>
        <p:blipFill>
          <a:blip r:embed="rId2" cstate="print">
            <a:extLst>
              <a:ext uri="{28A0092B-C50C-407E-A947-70E740481C1C}">
                <a14:useLocalDpi xmlns:a14="http://schemas.microsoft.com/office/drawing/2010/main" val="0"/>
              </a:ext>
            </a:extLst>
          </a:blip>
          <a:srcRect l="17537" r="17503" b="6429"/>
          <a:stretch>
            <a:fillRect/>
          </a:stretch>
        </p:blipFill>
        <p:spPr bwMode="auto">
          <a:xfrm>
            <a:off x="974874" y="1354697"/>
            <a:ext cx="2479675" cy="252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3" name="图片 33"/>
          <p:cNvPicPr>
            <a:picLocks noChangeAspect="1" noChangeArrowheads="1"/>
          </p:cNvPicPr>
          <p:nvPr/>
        </p:nvPicPr>
        <p:blipFill>
          <a:blip r:embed="rId3" cstate="print">
            <a:extLst>
              <a:ext uri="{28A0092B-C50C-407E-A947-70E740481C1C}">
                <a14:useLocalDpi xmlns:a14="http://schemas.microsoft.com/office/drawing/2010/main" val="0"/>
              </a:ext>
            </a:extLst>
          </a:blip>
          <a:srcRect l="14879" r="19913"/>
          <a:stretch>
            <a:fillRect/>
          </a:stretch>
        </p:blipFill>
        <p:spPr bwMode="auto">
          <a:xfrm>
            <a:off x="3460899" y="3848659"/>
            <a:ext cx="2497138" cy="250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图片 32"/>
          <p:cNvPicPr>
            <a:picLocks noChangeAspect="1" noChangeArrowheads="1"/>
          </p:cNvPicPr>
          <p:nvPr/>
        </p:nvPicPr>
        <p:blipFill>
          <a:blip r:embed="rId4" cstate="print">
            <a:extLst>
              <a:ext uri="{28A0092B-C50C-407E-A947-70E740481C1C}">
                <a14:useLocalDpi xmlns:a14="http://schemas.microsoft.com/office/drawing/2010/main" val="0"/>
              </a:ext>
            </a:extLst>
          </a:blip>
          <a:srcRect l="4443" r="22621"/>
          <a:stretch>
            <a:fillRect/>
          </a:stretch>
        </p:blipFill>
        <p:spPr bwMode="auto">
          <a:xfrm>
            <a:off x="958999" y="3870884"/>
            <a:ext cx="25019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金融衍生智能合约</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sp>
        <p:nvSpPr>
          <p:cNvPr id="30727" name="Rectangle 3@|1FFC:4308095|FBC:16777215|LFC:16777215|LBC:16777215"/>
          <p:cNvSpPr>
            <a:spLocks noChangeArrowheads="1"/>
          </p:cNvSpPr>
          <p:nvPr/>
        </p:nvSpPr>
        <p:spPr bwMode="auto">
          <a:xfrm>
            <a:off x="6890721" y="2038873"/>
            <a:ext cx="4624388" cy="36513"/>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8" name="Rectangle 4@|1FFC:4308095|FBC:16777215|LFC:16777215|LBC:16777215"/>
          <p:cNvSpPr>
            <a:spLocks noChangeArrowheads="1"/>
          </p:cNvSpPr>
          <p:nvPr/>
        </p:nvSpPr>
        <p:spPr bwMode="auto">
          <a:xfrm>
            <a:off x="10576896" y="1110186"/>
            <a:ext cx="938213" cy="938212"/>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9" name="Rectangle 46@|1FFC:1554685|FBC:16777215|LFC:16777215|LBC:16777215"/>
          <p:cNvSpPr>
            <a:spLocks noChangeArrowheads="1"/>
          </p:cNvSpPr>
          <p:nvPr/>
        </p:nvSpPr>
        <p:spPr bwMode="auto">
          <a:xfrm>
            <a:off x="6890721" y="3378723"/>
            <a:ext cx="4624388" cy="36513"/>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0" name="Rectangle 47@|1FFC:1554685|FBC:16777215|LFC:16777215|LBC:16777215"/>
          <p:cNvSpPr>
            <a:spLocks noChangeArrowheads="1"/>
          </p:cNvSpPr>
          <p:nvPr/>
        </p:nvSpPr>
        <p:spPr bwMode="auto">
          <a:xfrm>
            <a:off x="10576896" y="2451623"/>
            <a:ext cx="938213" cy="936625"/>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1" name="Rectangle 51@|1FFC:14657585|FBC:16777215|LFC:16777215|LBC:16777215"/>
          <p:cNvSpPr>
            <a:spLocks noChangeArrowheads="1"/>
          </p:cNvSpPr>
          <p:nvPr/>
        </p:nvSpPr>
        <p:spPr bwMode="auto">
          <a:xfrm>
            <a:off x="6890721" y="4718573"/>
            <a:ext cx="4624388" cy="365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2" name="Rectangle 52@|1FFC:14657585|FBC:16777215|LFC:16777215|LBC:16777215"/>
          <p:cNvSpPr>
            <a:spLocks noChangeArrowheads="1"/>
          </p:cNvSpPr>
          <p:nvPr/>
        </p:nvSpPr>
        <p:spPr bwMode="auto">
          <a:xfrm>
            <a:off x="10576896" y="3791473"/>
            <a:ext cx="938213" cy="9382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3" name="Rectangle 56@|1FFC:2381804|FBC:16777215|LFC:16777215|LBC:16777215"/>
          <p:cNvSpPr>
            <a:spLocks noChangeArrowheads="1"/>
          </p:cNvSpPr>
          <p:nvPr/>
        </p:nvSpPr>
        <p:spPr bwMode="auto">
          <a:xfrm>
            <a:off x="6890721" y="6060011"/>
            <a:ext cx="4624388" cy="36512"/>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4" name="Rectangle 57@|1FFC:2381804|FBC:16777215|LFC:16777215|LBC:16777215"/>
          <p:cNvSpPr>
            <a:spLocks noChangeArrowheads="1"/>
          </p:cNvSpPr>
          <p:nvPr/>
        </p:nvSpPr>
        <p:spPr bwMode="auto">
          <a:xfrm>
            <a:off x="10576896" y="5131323"/>
            <a:ext cx="938213" cy="938213"/>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5" name="Freeform 139"/>
          <p:cNvSpPr>
            <a:spLocks noChangeAspect="1" noEditPoints="1"/>
          </p:cNvSpPr>
          <p:nvPr/>
        </p:nvSpPr>
        <p:spPr bwMode="auto">
          <a:xfrm>
            <a:off x="10764221" y="1299098"/>
            <a:ext cx="563563" cy="561975"/>
          </a:xfrm>
          <a:custGeom>
            <a:avLst/>
            <a:gdLst>
              <a:gd name="T0" fmla="*/ 68 w 68"/>
              <a:gd name="T1" fmla="*/ 34 h 68"/>
              <a:gd name="T2" fmla="*/ 34 w 68"/>
              <a:gd name="T3" fmla="*/ 68 h 68"/>
              <a:gd name="T4" fmla="*/ 0 w 68"/>
              <a:gd name="T5" fmla="*/ 34 h 68"/>
              <a:gd name="T6" fmla="*/ 34 w 68"/>
              <a:gd name="T7" fmla="*/ 0 h 68"/>
              <a:gd name="T8" fmla="*/ 68 w 68"/>
              <a:gd name="T9" fmla="*/ 34 h 68"/>
              <a:gd name="T10" fmla="*/ 66 w 68"/>
              <a:gd name="T11" fmla="*/ 34 h 68"/>
              <a:gd name="T12" fmla="*/ 34 w 68"/>
              <a:gd name="T13" fmla="*/ 1 h 68"/>
              <a:gd name="T14" fmla="*/ 1 w 68"/>
              <a:gd name="T15" fmla="*/ 34 h 68"/>
              <a:gd name="T16" fmla="*/ 34 w 68"/>
              <a:gd name="T17" fmla="*/ 66 h 68"/>
              <a:gd name="T18" fmla="*/ 66 w 68"/>
              <a:gd name="T19" fmla="*/ 34 h 68"/>
              <a:gd name="T20" fmla="*/ 7 w 68"/>
              <a:gd name="T21" fmla="*/ 22 h 68"/>
              <a:gd name="T22" fmla="*/ 21 w 68"/>
              <a:gd name="T23" fmla="*/ 60 h 68"/>
              <a:gd name="T24" fmla="*/ 5 w 68"/>
              <a:gd name="T25" fmla="*/ 34 h 68"/>
              <a:gd name="T26" fmla="*/ 7 w 68"/>
              <a:gd name="T27" fmla="*/ 22 h 68"/>
              <a:gd name="T28" fmla="*/ 51 w 68"/>
              <a:gd name="T29" fmla="*/ 42 h 68"/>
              <a:gd name="T30" fmla="*/ 48 w 68"/>
              <a:gd name="T31" fmla="*/ 51 h 68"/>
              <a:gd name="T32" fmla="*/ 38 w 68"/>
              <a:gd name="T33" fmla="*/ 20 h 68"/>
              <a:gd name="T34" fmla="*/ 41 w 68"/>
              <a:gd name="T35" fmla="*/ 20 h 68"/>
              <a:gd name="T36" fmla="*/ 41 w 68"/>
              <a:gd name="T37" fmla="*/ 17 h 68"/>
              <a:gd name="T38" fmla="*/ 33 w 68"/>
              <a:gd name="T39" fmla="*/ 18 h 68"/>
              <a:gd name="T40" fmla="*/ 25 w 68"/>
              <a:gd name="T41" fmla="*/ 17 h 68"/>
              <a:gd name="T42" fmla="*/ 25 w 68"/>
              <a:gd name="T43" fmla="*/ 20 h 68"/>
              <a:gd name="T44" fmla="*/ 28 w 68"/>
              <a:gd name="T45" fmla="*/ 20 h 68"/>
              <a:gd name="T46" fmla="*/ 33 w 68"/>
              <a:gd name="T47" fmla="*/ 32 h 68"/>
              <a:gd name="T48" fmla="*/ 27 w 68"/>
              <a:gd name="T49" fmla="*/ 52 h 68"/>
              <a:gd name="T50" fmla="*/ 16 w 68"/>
              <a:gd name="T51" fmla="*/ 20 h 68"/>
              <a:gd name="T52" fmla="*/ 19 w 68"/>
              <a:gd name="T53" fmla="*/ 20 h 68"/>
              <a:gd name="T54" fmla="*/ 19 w 68"/>
              <a:gd name="T55" fmla="*/ 17 h 68"/>
              <a:gd name="T56" fmla="*/ 11 w 68"/>
              <a:gd name="T57" fmla="*/ 18 h 68"/>
              <a:gd name="T58" fmla="*/ 9 w 68"/>
              <a:gd name="T59" fmla="*/ 18 h 68"/>
              <a:gd name="T60" fmla="*/ 34 w 68"/>
              <a:gd name="T61" fmla="*/ 5 h 68"/>
              <a:gd name="T62" fmla="*/ 53 w 68"/>
              <a:gd name="T63" fmla="*/ 12 h 68"/>
              <a:gd name="T64" fmla="*/ 53 w 68"/>
              <a:gd name="T65" fmla="*/ 12 h 68"/>
              <a:gd name="T66" fmla="*/ 48 w 68"/>
              <a:gd name="T67" fmla="*/ 17 h 68"/>
              <a:gd name="T68" fmla="*/ 51 w 68"/>
              <a:gd name="T69" fmla="*/ 24 h 68"/>
              <a:gd name="T70" fmla="*/ 53 w 68"/>
              <a:gd name="T71" fmla="*/ 32 h 68"/>
              <a:gd name="T72" fmla="*/ 51 w 68"/>
              <a:gd name="T73" fmla="*/ 42 h 68"/>
              <a:gd name="T74" fmla="*/ 43 w 68"/>
              <a:gd name="T75" fmla="*/ 61 h 68"/>
              <a:gd name="T76" fmla="*/ 43 w 68"/>
              <a:gd name="T77" fmla="*/ 61 h 68"/>
              <a:gd name="T78" fmla="*/ 34 w 68"/>
              <a:gd name="T79" fmla="*/ 63 h 68"/>
              <a:gd name="T80" fmla="*/ 26 w 68"/>
              <a:gd name="T81" fmla="*/ 62 h 68"/>
              <a:gd name="T82" fmla="*/ 34 w 68"/>
              <a:gd name="T83" fmla="*/ 36 h 68"/>
              <a:gd name="T84" fmla="*/ 43 w 68"/>
              <a:gd name="T85" fmla="*/ 61 h 68"/>
              <a:gd name="T86" fmla="*/ 63 w 68"/>
              <a:gd name="T87" fmla="*/ 34 h 68"/>
              <a:gd name="T88" fmla="*/ 48 w 68"/>
              <a:gd name="T89" fmla="*/ 59 h 68"/>
              <a:gd name="T90" fmla="*/ 57 w 68"/>
              <a:gd name="T91" fmla="*/ 33 h 68"/>
              <a:gd name="T92" fmla="*/ 60 w 68"/>
              <a:gd name="T93" fmla="*/ 23 h 68"/>
              <a:gd name="T94" fmla="*/ 59 w 68"/>
              <a:gd name="T95" fmla="*/ 20 h 68"/>
              <a:gd name="T96" fmla="*/ 63 w 68"/>
              <a:gd name="T97" fmla="*/ 34 h 6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68"/>
              <a:gd name="T148" fmla="*/ 0 h 68"/>
              <a:gd name="T149" fmla="*/ 68 w 68"/>
              <a:gd name="T150" fmla="*/ 68 h 6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6" name="Freeform 157"/>
          <p:cNvSpPr>
            <a:spLocks noEditPoints="1"/>
          </p:cNvSpPr>
          <p:nvPr/>
        </p:nvSpPr>
        <p:spPr bwMode="auto">
          <a:xfrm>
            <a:off x="10830896" y="2656411"/>
            <a:ext cx="430213" cy="527050"/>
          </a:xfrm>
          <a:custGeom>
            <a:avLst/>
            <a:gdLst>
              <a:gd name="T0" fmla="*/ 41 w 41"/>
              <a:gd name="T1" fmla="*/ 44 h 50"/>
              <a:gd name="T2" fmla="*/ 35 w 41"/>
              <a:gd name="T3" fmla="*/ 50 h 50"/>
              <a:gd name="T4" fmla="*/ 5 w 41"/>
              <a:gd name="T5" fmla="*/ 50 h 50"/>
              <a:gd name="T6" fmla="*/ 0 w 41"/>
              <a:gd name="T7" fmla="*/ 44 h 50"/>
              <a:gd name="T8" fmla="*/ 0 w 41"/>
              <a:gd name="T9" fmla="*/ 5 h 50"/>
              <a:gd name="T10" fmla="*/ 5 w 41"/>
              <a:gd name="T11" fmla="*/ 0 h 50"/>
              <a:gd name="T12" fmla="*/ 35 w 41"/>
              <a:gd name="T13" fmla="*/ 0 h 50"/>
              <a:gd name="T14" fmla="*/ 41 w 41"/>
              <a:gd name="T15" fmla="*/ 5 h 50"/>
              <a:gd name="T16" fmla="*/ 41 w 41"/>
              <a:gd name="T17" fmla="*/ 44 h 50"/>
              <a:gd name="T18" fmla="*/ 36 w 41"/>
              <a:gd name="T19" fmla="*/ 5 h 50"/>
              <a:gd name="T20" fmla="*/ 35 w 41"/>
              <a:gd name="T21" fmla="*/ 4 h 50"/>
              <a:gd name="T22" fmla="*/ 5 w 41"/>
              <a:gd name="T23" fmla="*/ 4 h 50"/>
              <a:gd name="T24" fmla="*/ 4 w 41"/>
              <a:gd name="T25" fmla="*/ 5 h 50"/>
              <a:gd name="T26" fmla="*/ 4 w 41"/>
              <a:gd name="T27" fmla="*/ 40 h 50"/>
              <a:gd name="T28" fmla="*/ 5 w 41"/>
              <a:gd name="T29" fmla="*/ 41 h 50"/>
              <a:gd name="T30" fmla="*/ 35 w 41"/>
              <a:gd name="T31" fmla="*/ 41 h 50"/>
              <a:gd name="T32" fmla="*/ 36 w 41"/>
              <a:gd name="T33" fmla="*/ 40 h 50"/>
              <a:gd name="T34" fmla="*/ 36 w 41"/>
              <a:gd name="T35" fmla="*/ 5 h 50"/>
              <a:gd name="T36" fmla="*/ 20 w 41"/>
              <a:gd name="T37" fmla="*/ 43 h 50"/>
              <a:gd name="T38" fmla="*/ 18 w 41"/>
              <a:gd name="T39" fmla="*/ 45 h 50"/>
              <a:gd name="T40" fmla="*/ 20 w 41"/>
              <a:gd name="T41" fmla="*/ 48 h 50"/>
              <a:gd name="T42" fmla="*/ 23 w 41"/>
              <a:gd name="T43" fmla="*/ 45 h 50"/>
              <a:gd name="T44" fmla="*/ 20 w 41"/>
              <a:gd name="T45" fmla="*/ 43 h 5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41"/>
              <a:gd name="T70" fmla="*/ 0 h 50"/>
              <a:gd name="T71" fmla="*/ 41 w 41"/>
              <a:gd name="T72" fmla="*/ 50 h 5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7" name="Freeform 158"/>
          <p:cNvSpPr>
            <a:spLocks noEditPoints="1"/>
          </p:cNvSpPr>
          <p:nvPr/>
        </p:nvSpPr>
        <p:spPr bwMode="auto">
          <a:xfrm>
            <a:off x="10784859" y="4035948"/>
            <a:ext cx="522287" cy="447675"/>
          </a:xfrm>
          <a:custGeom>
            <a:avLst/>
            <a:gdLst>
              <a:gd name="T0" fmla="*/ 68 w 68"/>
              <a:gd name="T1" fmla="*/ 30 h 58"/>
              <a:gd name="T2" fmla="*/ 0 w 68"/>
              <a:gd name="T3" fmla="*/ 30 h 58"/>
              <a:gd name="T4" fmla="*/ 0 w 68"/>
              <a:gd name="T5" fmla="*/ 15 h 58"/>
              <a:gd name="T6" fmla="*/ 7 w 68"/>
              <a:gd name="T7" fmla="*/ 9 h 58"/>
              <a:gd name="T8" fmla="*/ 20 w 68"/>
              <a:gd name="T9" fmla="*/ 9 h 58"/>
              <a:gd name="T10" fmla="*/ 20 w 68"/>
              <a:gd name="T11" fmla="*/ 3 h 58"/>
              <a:gd name="T12" fmla="*/ 24 w 68"/>
              <a:gd name="T13" fmla="*/ 0 h 58"/>
              <a:gd name="T14" fmla="*/ 45 w 68"/>
              <a:gd name="T15" fmla="*/ 0 h 58"/>
              <a:gd name="T16" fmla="*/ 49 w 68"/>
              <a:gd name="T17" fmla="*/ 3 h 58"/>
              <a:gd name="T18" fmla="*/ 49 w 68"/>
              <a:gd name="T19" fmla="*/ 9 h 58"/>
              <a:gd name="T20" fmla="*/ 62 w 68"/>
              <a:gd name="T21" fmla="*/ 9 h 58"/>
              <a:gd name="T22" fmla="*/ 68 w 68"/>
              <a:gd name="T23" fmla="*/ 15 h 58"/>
              <a:gd name="T24" fmla="*/ 68 w 68"/>
              <a:gd name="T25" fmla="*/ 30 h 58"/>
              <a:gd name="T26" fmla="*/ 68 w 68"/>
              <a:gd name="T27" fmla="*/ 52 h 58"/>
              <a:gd name="T28" fmla="*/ 62 w 68"/>
              <a:gd name="T29" fmla="*/ 58 h 58"/>
              <a:gd name="T30" fmla="*/ 7 w 68"/>
              <a:gd name="T31" fmla="*/ 58 h 58"/>
              <a:gd name="T32" fmla="*/ 0 w 68"/>
              <a:gd name="T33" fmla="*/ 52 h 58"/>
              <a:gd name="T34" fmla="*/ 0 w 68"/>
              <a:gd name="T35" fmla="*/ 34 h 58"/>
              <a:gd name="T36" fmla="*/ 26 w 68"/>
              <a:gd name="T37" fmla="*/ 34 h 58"/>
              <a:gd name="T38" fmla="*/ 26 w 68"/>
              <a:gd name="T39" fmla="*/ 40 h 58"/>
              <a:gd name="T40" fmla="*/ 28 w 68"/>
              <a:gd name="T41" fmla="*/ 42 h 58"/>
              <a:gd name="T42" fmla="*/ 41 w 68"/>
              <a:gd name="T43" fmla="*/ 42 h 58"/>
              <a:gd name="T44" fmla="*/ 43 w 68"/>
              <a:gd name="T45" fmla="*/ 40 h 58"/>
              <a:gd name="T46" fmla="*/ 43 w 68"/>
              <a:gd name="T47" fmla="*/ 34 h 58"/>
              <a:gd name="T48" fmla="*/ 68 w 68"/>
              <a:gd name="T49" fmla="*/ 34 h 58"/>
              <a:gd name="T50" fmla="*/ 68 w 68"/>
              <a:gd name="T51" fmla="*/ 52 h 58"/>
              <a:gd name="T52" fmla="*/ 44 w 68"/>
              <a:gd name="T53" fmla="*/ 9 h 58"/>
              <a:gd name="T54" fmla="*/ 44 w 68"/>
              <a:gd name="T55" fmla="*/ 5 h 58"/>
              <a:gd name="T56" fmla="*/ 25 w 68"/>
              <a:gd name="T57" fmla="*/ 5 h 58"/>
              <a:gd name="T58" fmla="*/ 25 w 68"/>
              <a:gd name="T59" fmla="*/ 9 h 58"/>
              <a:gd name="T60" fmla="*/ 44 w 68"/>
              <a:gd name="T61" fmla="*/ 9 h 58"/>
              <a:gd name="T62" fmla="*/ 39 w 68"/>
              <a:gd name="T63" fmla="*/ 39 h 58"/>
              <a:gd name="T64" fmla="*/ 30 w 68"/>
              <a:gd name="T65" fmla="*/ 39 h 58"/>
              <a:gd name="T66" fmla="*/ 30 w 68"/>
              <a:gd name="T67" fmla="*/ 34 h 58"/>
              <a:gd name="T68" fmla="*/ 39 w 68"/>
              <a:gd name="T69" fmla="*/ 34 h 58"/>
              <a:gd name="T70" fmla="*/ 39 w 68"/>
              <a:gd name="T71" fmla="*/ 39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8"/>
              <a:gd name="T109" fmla="*/ 0 h 58"/>
              <a:gd name="T110" fmla="*/ 68 w 68"/>
              <a:gd name="T111" fmla="*/ 58 h 5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8" name="Freeform 91"/>
          <p:cNvSpPr>
            <a:spLocks noEditPoints="1"/>
          </p:cNvSpPr>
          <p:nvPr/>
        </p:nvSpPr>
        <p:spPr bwMode="auto">
          <a:xfrm>
            <a:off x="10788034" y="5342461"/>
            <a:ext cx="515937" cy="515937"/>
          </a:xfrm>
          <a:custGeom>
            <a:avLst/>
            <a:gdLst>
              <a:gd name="T0" fmla="*/ 0 w 62"/>
              <a:gd name="T1" fmla="*/ 31 h 62"/>
              <a:gd name="T2" fmla="*/ 41 w 62"/>
              <a:gd name="T3" fmla="*/ 22 h 62"/>
              <a:gd name="T4" fmla="*/ 45 w 62"/>
              <a:gd name="T5" fmla="*/ 20 h 62"/>
              <a:gd name="T6" fmla="*/ 49 w 62"/>
              <a:gd name="T7" fmla="*/ 19 h 62"/>
              <a:gd name="T8" fmla="*/ 48 w 62"/>
              <a:gd name="T9" fmla="*/ 17 h 62"/>
              <a:gd name="T10" fmla="*/ 45 w 62"/>
              <a:gd name="T11" fmla="*/ 15 h 62"/>
              <a:gd name="T12" fmla="*/ 43 w 62"/>
              <a:gd name="T13" fmla="*/ 15 h 62"/>
              <a:gd name="T14" fmla="*/ 42 w 62"/>
              <a:gd name="T15" fmla="*/ 14 h 62"/>
              <a:gd name="T16" fmla="*/ 38 w 62"/>
              <a:gd name="T17" fmla="*/ 12 h 62"/>
              <a:gd name="T18" fmla="*/ 38 w 62"/>
              <a:gd name="T19" fmla="*/ 16 h 62"/>
              <a:gd name="T20" fmla="*/ 37 w 62"/>
              <a:gd name="T21" fmla="*/ 19 h 62"/>
              <a:gd name="T22" fmla="*/ 33 w 62"/>
              <a:gd name="T23" fmla="*/ 17 h 62"/>
              <a:gd name="T24" fmla="*/ 29 w 62"/>
              <a:gd name="T25" fmla="*/ 15 h 62"/>
              <a:gd name="T26" fmla="*/ 30 w 62"/>
              <a:gd name="T27" fmla="*/ 11 h 62"/>
              <a:gd name="T28" fmla="*/ 35 w 62"/>
              <a:gd name="T29" fmla="*/ 10 h 62"/>
              <a:gd name="T30" fmla="*/ 34 w 62"/>
              <a:gd name="T31" fmla="*/ 8 h 62"/>
              <a:gd name="T32" fmla="*/ 31 w 62"/>
              <a:gd name="T33" fmla="*/ 9 h 62"/>
              <a:gd name="T34" fmla="*/ 27 w 62"/>
              <a:gd name="T35" fmla="*/ 6 h 62"/>
              <a:gd name="T36" fmla="*/ 28 w 62"/>
              <a:gd name="T37" fmla="*/ 9 h 62"/>
              <a:gd name="T38" fmla="*/ 26 w 62"/>
              <a:gd name="T39" fmla="*/ 9 h 62"/>
              <a:gd name="T40" fmla="*/ 23 w 62"/>
              <a:gd name="T41" fmla="*/ 7 h 62"/>
              <a:gd name="T42" fmla="*/ 21 w 62"/>
              <a:gd name="T43" fmla="*/ 8 h 62"/>
              <a:gd name="T44" fmla="*/ 23 w 62"/>
              <a:gd name="T45" fmla="*/ 9 h 62"/>
              <a:gd name="T46" fmla="*/ 22 w 62"/>
              <a:gd name="T47" fmla="*/ 10 h 62"/>
              <a:gd name="T48" fmla="*/ 10 w 62"/>
              <a:gd name="T49" fmla="*/ 18 h 62"/>
              <a:gd name="T50" fmla="*/ 11 w 62"/>
              <a:gd name="T51" fmla="*/ 19 h 62"/>
              <a:gd name="T52" fmla="*/ 13 w 62"/>
              <a:gd name="T53" fmla="*/ 22 h 62"/>
              <a:gd name="T54" fmla="*/ 12 w 62"/>
              <a:gd name="T55" fmla="*/ 26 h 62"/>
              <a:gd name="T56" fmla="*/ 15 w 62"/>
              <a:gd name="T57" fmla="*/ 30 h 62"/>
              <a:gd name="T58" fmla="*/ 18 w 62"/>
              <a:gd name="T59" fmla="*/ 35 h 62"/>
              <a:gd name="T60" fmla="*/ 19 w 62"/>
              <a:gd name="T61" fmla="*/ 37 h 62"/>
              <a:gd name="T62" fmla="*/ 17 w 62"/>
              <a:gd name="T63" fmla="*/ 32 h 62"/>
              <a:gd name="T64" fmla="*/ 21 w 62"/>
              <a:gd name="T65" fmla="*/ 37 h 62"/>
              <a:gd name="T66" fmla="*/ 25 w 62"/>
              <a:gd name="T67" fmla="*/ 41 h 62"/>
              <a:gd name="T68" fmla="*/ 30 w 62"/>
              <a:gd name="T69" fmla="*/ 44 h 62"/>
              <a:gd name="T70" fmla="*/ 35 w 62"/>
              <a:gd name="T71" fmla="*/ 47 h 62"/>
              <a:gd name="T72" fmla="*/ 36 w 62"/>
              <a:gd name="T73" fmla="*/ 47 h 62"/>
              <a:gd name="T74" fmla="*/ 34 w 62"/>
              <a:gd name="T75" fmla="*/ 43 h 62"/>
              <a:gd name="T76" fmla="*/ 32 w 62"/>
              <a:gd name="T77" fmla="*/ 42 h 62"/>
              <a:gd name="T78" fmla="*/ 32 w 62"/>
              <a:gd name="T79" fmla="*/ 39 h 62"/>
              <a:gd name="T80" fmla="*/ 28 w 62"/>
              <a:gd name="T81" fmla="*/ 41 h 62"/>
              <a:gd name="T82" fmla="*/ 27 w 62"/>
              <a:gd name="T83" fmla="*/ 34 h 62"/>
              <a:gd name="T84" fmla="*/ 30 w 62"/>
              <a:gd name="T85" fmla="*/ 34 h 62"/>
              <a:gd name="T86" fmla="*/ 32 w 62"/>
              <a:gd name="T87" fmla="*/ 33 h 62"/>
              <a:gd name="T88" fmla="*/ 35 w 62"/>
              <a:gd name="T89" fmla="*/ 34 h 62"/>
              <a:gd name="T90" fmla="*/ 36 w 62"/>
              <a:gd name="T91" fmla="*/ 33 h 62"/>
              <a:gd name="T92" fmla="*/ 38 w 62"/>
              <a:gd name="T93" fmla="*/ 29 h 62"/>
              <a:gd name="T94" fmla="*/ 38 w 62"/>
              <a:gd name="T95" fmla="*/ 28 h 62"/>
              <a:gd name="T96" fmla="*/ 41 w 62"/>
              <a:gd name="T97" fmla="*/ 26 h 62"/>
              <a:gd name="T98" fmla="*/ 43 w 62"/>
              <a:gd name="T99" fmla="*/ 23 h 62"/>
              <a:gd name="T100" fmla="*/ 44 w 62"/>
              <a:gd name="T101" fmla="*/ 22 h 62"/>
              <a:gd name="T102" fmla="*/ 41 w 62"/>
              <a:gd name="T103" fmla="*/ 22 h 62"/>
              <a:gd name="T104" fmla="*/ 48 w 62"/>
              <a:gd name="T105" fmla="*/ 48 h 62"/>
              <a:gd name="T106" fmla="*/ 44 w 62"/>
              <a:gd name="T107" fmla="*/ 47 h 62"/>
              <a:gd name="T108" fmla="*/ 41 w 62"/>
              <a:gd name="T109" fmla="*/ 47 h 62"/>
              <a:gd name="T110" fmla="*/ 38 w 62"/>
              <a:gd name="T111" fmla="*/ 46 h 62"/>
              <a:gd name="T112" fmla="*/ 37 w 62"/>
              <a:gd name="T113" fmla="*/ 50 h 62"/>
              <a:gd name="T114" fmla="*/ 36 w 62"/>
              <a:gd name="T115" fmla="*/ 54 h 62"/>
              <a:gd name="T116" fmla="*/ 50 w 62"/>
              <a:gd name="T117" fmla="*/ 49 h 6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2"/>
              <a:gd name="T178" fmla="*/ 0 h 62"/>
              <a:gd name="T179" fmla="*/ 62 w 62"/>
              <a:gd name="T180" fmla="*/ 62 h 6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9" name="TextBox 13"/>
          <p:cNvSpPr txBox="1">
            <a:spLocks noChangeArrowheads="1"/>
          </p:cNvSpPr>
          <p:nvPr/>
        </p:nvSpPr>
        <p:spPr bwMode="auto">
          <a:xfrm>
            <a:off x="6887546" y="1240361"/>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描述</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0" name="TextBox 13"/>
          <p:cNvSpPr txBox="1">
            <a:spLocks noChangeArrowheads="1"/>
          </p:cNvSpPr>
          <p:nvPr/>
        </p:nvSpPr>
        <p:spPr bwMode="auto">
          <a:xfrm>
            <a:off x="6890721" y="1526111"/>
            <a:ext cx="24384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en-US" altLang="en-US" sz="1600" dirty="0" smtClean="0">
                <a:solidFill>
                  <a:schemeClr val="tx1">
                    <a:lumMod val="50000"/>
                    <a:lumOff val="50000"/>
                  </a:schemeClr>
                </a:solidFill>
                <a:latin typeface="微软雅黑"/>
                <a:ea typeface="微软雅黑"/>
                <a:cs typeface="微软雅黑"/>
              </a:rPr>
              <a:t>金融衍生品交易</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1" name="TextBox 13"/>
          <p:cNvSpPr txBox="1">
            <a:spLocks noChangeArrowheads="1"/>
          </p:cNvSpPr>
          <p:nvPr/>
        </p:nvSpPr>
        <p:spPr bwMode="auto">
          <a:xfrm>
            <a:off x="6887546" y="2565923"/>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属性</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2" name="TextBox 13"/>
          <p:cNvSpPr txBox="1">
            <a:spLocks noChangeArrowheads="1"/>
          </p:cNvSpPr>
          <p:nvPr/>
        </p:nvSpPr>
        <p:spPr bwMode="auto">
          <a:xfrm>
            <a:off x="6890721" y="2853261"/>
            <a:ext cx="3017072"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定价（</a:t>
            </a:r>
            <a:r>
              <a:rPr kumimoji="1" lang="en-US" altLang="zh-CN" sz="1600" dirty="0" smtClean="0">
                <a:solidFill>
                  <a:schemeClr val="tx1">
                    <a:lumMod val="50000"/>
                    <a:lumOff val="50000"/>
                  </a:schemeClr>
                </a:solidFill>
                <a:latin typeface="微软雅黑"/>
                <a:ea typeface="微软雅黑"/>
                <a:cs typeface="微软雅黑"/>
              </a:rPr>
              <a:t>t</a:t>
            </a:r>
            <a:r>
              <a:rPr kumimoji="1" lang="zh-CN" altLang="en-US" sz="1600" dirty="0" smtClean="0">
                <a:solidFill>
                  <a:schemeClr val="tx1">
                    <a:lumMod val="50000"/>
                    <a:lumOff val="50000"/>
                  </a:schemeClr>
                </a:solidFill>
                <a:latin typeface="微软雅黑"/>
                <a:ea typeface="微软雅黑"/>
                <a:cs typeface="微软雅黑"/>
              </a:rPr>
              <a:t>）</a:t>
            </a:r>
            <a:r>
              <a:rPr kumimoji="1" lang="zh-CN" altLang="zh-CN" sz="1600" dirty="0" smtClean="0">
                <a:solidFill>
                  <a:schemeClr val="tx1">
                    <a:lumMod val="50000"/>
                    <a:lumOff val="50000"/>
                  </a:schemeClr>
                </a:solidFill>
                <a:latin typeface="微软雅黑"/>
                <a:ea typeface="微软雅黑"/>
                <a:cs typeface="微软雅黑"/>
              </a:rPr>
              <a:t>、</a:t>
            </a:r>
            <a:r>
              <a:rPr kumimoji="1" lang="zh-CN" altLang="en-US" sz="1600" dirty="0" smtClean="0">
                <a:solidFill>
                  <a:schemeClr val="tx1">
                    <a:lumMod val="50000"/>
                    <a:lumOff val="50000"/>
                  </a:schemeClr>
                </a:solidFill>
                <a:latin typeface="微软雅黑"/>
                <a:ea typeface="微软雅黑"/>
                <a:cs typeface="微软雅黑"/>
              </a:rPr>
              <a:t>保证</a:t>
            </a:r>
            <a:r>
              <a:rPr kumimoji="1" lang="zh-CN" altLang="en-US" sz="1600" dirty="0" smtClean="0">
                <a:solidFill>
                  <a:schemeClr val="tx1">
                    <a:lumMod val="50000"/>
                    <a:lumOff val="50000"/>
                  </a:schemeClr>
                </a:solidFill>
                <a:latin typeface="微软雅黑"/>
                <a:ea typeface="微软雅黑"/>
                <a:cs typeface="微软雅黑"/>
              </a:rPr>
              <a:t>金</a:t>
            </a:r>
            <a:r>
              <a:rPr kumimoji="1" lang="zh-CN" altLang="en-US" sz="1600" dirty="0" smtClean="0">
                <a:solidFill>
                  <a:schemeClr val="tx1">
                    <a:lumMod val="50000"/>
                    <a:lumOff val="50000"/>
                  </a:schemeClr>
                </a:solidFill>
                <a:latin typeface="微软雅黑"/>
                <a:ea typeface="微软雅黑"/>
                <a:cs typeface="微软雅黑"/>
              </a:rPr>
              <a:t>、</a:t>
            </a:r>
            <a:r>
              <a:rPr kumimoji="1" lang="zh-CN" altLang="en-US" sz="1600" dirty="0" smtClean="0">
                <a:solidFill>
                  <a:schemeClr val="tx1">
                    <a:lumMod val="50000"/>
                    <a:lumOff val="50000"/>
                  </a:schemeClr>
                </a:solidFill>
                <a:latin typeface="微软雅黑"/>
                <a:ea typeface="微软雅黑"/>
                <a:cs typeface="微软雅黑"/>
              </a:rPr>
              <a:t>维持保证金、</a:t>
            </a:r>
            <a:r>
              <a:rPr kumimoji="1" lang="zh-CN" altLang="en-US" sz="1600" dirty="0" smtClean="0">
                <a:solidFill>
                  <a:schemeClr val="tx1">
                    <a:lumMod val="50000"/>
                    <a:lumOff val="50000"/>
                  </a:schemeClr>
                </a:solidFill>
                <a:latin typeface="微软雅黑"/>
                <a:ea typeface="微软雅黑"/>
                <a:cs typeface="微软雅黑"/>
              </a:rPr>
              <a:t>佣金</a:t>
            </a:r>
            <a:r>
              <a:rPr kumimoji="1" lang="zh-CN" altLang="en-US" sz="1600" dirty="0" smtClean="0">
                <a:solidFill>
                  <a:schemeClr val="tx1">
                    <a:lumMod val="50000"/>
                    <a:lumOff val="50000"/>
                  </a:schemeClr>
                </a:solidFill>
                <a:latin typeface="微软雅黑"/>
                <a:ea typeface="微软雅黑"/>
                <a:cs typeface="微软雅黑"/>
              </a:rPr>
              <a:t>、满期日、持有人、仓单</a:t>
            </a:r>
            <a:r>
              <a:rPr kumimoji="1" lang="en-US" altLang="zh-CN" sz="1600" dirty="0" smtClean="0">
                <a:solidFill>
                  <a:schemeClr val="tx1">
                    <a:lumMod val="50000"/>
                    <a:lumOff val="50000"/>
                  </a:schemeClr>
                </a:solidFill>
                <a:latin typeface="微软雅黑"/>
                <a:ea typeface="微软雅黑"/>
                <a:cs typeface="微软雅黑"/>
              </a:rPr>
              <a:t>ID</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3" name="TextBox 13"/>
          <p:cNvSpPr txBox="1">
            <a:spLocks noChangeArrowheads="1"/>
          </p:cNvSpPr>
          <p:nvPr/>
        </p:nvSpPr>
        <p:spPr bwMode="auto">
          <a:xfrm>
            <a:off x="6887546" y="3923236"/>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操作</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4" name="TextBox 13"/>
          <p:cNvSpPr txBox="1">
            <a:spLocks noChangeArrowheads="1"/>
          </p:cNvSpPr>
          <p:nvPr/>
        </p:nvSpPr>
        <p:spPr bwMode="auto">
          <a:xfrm>
            <a:off x="6890721" y="4208986"/>
            <a:ext cx="344737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保证</a:t>
            </a:r>
            <a:r>
              <a:rPr kumimoji="1" lang="zh-CN" altLang="en-US" sz="1600" dirty="0" smtClean="0">
                <a:solidFill>
                  <a:schemeClr val="tx1">
                    <a:lumMod val="50000"/>
                    <a:lumOff val="50000"/>
                  </a:schemeClr>
                </a:solidFill>
                <a:latin typeface="微软雅黑"/>
                <a:ea typeface="微软雅黑"/>
                <a:cs typeface="微软雅黑"/>
              </a:rPr>
              <a:t>金追加、</a:t>
            </a:r>
            <a:r>
              <a:rPr kumimoji="1" lang="zh-CN" altLang="en-US" sz="1600" dirty="0" smtClean="0">
                <a:solidFill>
                  <a:schemeClr val="tx1">
                    <a:lumMod val="50000"/>
                    <a:lumOff val="50000"/>
                  </a:schemeClr>
                </a:solidFill>
                <a:latin typeface="微软雅黑"/>
                <a:ea typeface="微软雅黑"/>
                <a:cs typeface="微软雅黑"/>
              </a:rPr>
              <a:t>平仓</a:t>
            </a:r>
            <a:r>
              <a:rPr kumimoji="1" lang="zh-CN" altLang="en-US" sz="1600" dirty="0" smtClean="0">
                <a:solidFill>
                  <a:schemeClr val="tx1">
                    <a:lumMod val="50000"/>
                    <a:lumOff val="50000"/>
                  </a:schemeClr>
                </a:solidFill>
                <a:latin typeface="微软雅黑"/>
                <a:ea typeface="微软雅黑"/>
                <a:cs typeface="微软雅黑"/>
              </a:rPr>
              <a:t>、买入、卖出</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5" name="TextBox 13"/>
          <p:cNvSpPr txBox="1">
            <a:spLocks noChangeArrowheads="1"/>
          </p:cNvSpPr>
          <p:nvPr/>
        </p:nvSpPr>
        <p:spPr bwMode="auto">
          <a:xfrm>
            <a:off x="6887546" y="5267848"/>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事件</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6" name="TextBox 13"/>
          <p:cNvSpPr txBox="1">
            <a:spLocks noChangeArrowheads="1"/>
          </p:cNvSpPr>
          <p:nvPr/>
        </p:nvSpPr>
        <p:spPr bwMode="auto">
          <a:xfrm>
            <a:off x="6890721" y="5555186"/>
            <a:ext cx="24384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交易结果通知</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0747" name="图片 34"/>
          <p:cNvPicPr>
            <a:picLocks noChangeAspect="1" noChangeArrowheads="1"/>
          </p:cNvPicPr>
          <p:nvPr/>
        </p:nvPicPr>
        <p:blipFill>
          <a:blip r:embed="rId5" cstate="print">
            <a:extLst>
              <a:ext uri="{28A0092B-C50C-407E-A947-70E740481C1C}">
                <a14:useLocalDpi xmlns:a14="http://schemas.microsoft.com/office/drawing/2010/main" val="0"/>
              </a:ext>
            </a:extLst>
          </a:blip>
          <a:srcRect l="33713" t="705" r="10503" b="5983"/>
          <a:stretch>
            <a:fillRect/>
          </a:stretch>
        </p:blipFill>
        <p:spPr bwMode="auto">
          <a:xfrm>
            <a:off x="3467249" y="1337234"/>
            <a:ext cx="2490788" cy="252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合约</a:t>
            </a:r>
            <a:r>
              <a:rPr lang="en-US" altLang="en-US" sz="2400" dirty="0" smtClean="0">
                <a:solidFill>
                  <a:schemeClr val="bg1"/>
                </a:solidFill>
                <a:latin typeface="微软雅黑" pitchFamily="34" charset="-122"/>
                <a:ea typeface="微软雅黑" pitchFamily="34" charset="-122"/>
                <a:cs typeface="Arial" panose="020B0604020202020204" pitchFamily="34" charset="0"/>
              </a:rPr>
              <a:t>设计</a:t>
            </a:r>
            <a:r>
              <a:rPr lang="zh-CN" altLang="en-US" sz="2400" dirty="0" smtClean="0">
                <a:solidFill>
                  <a:schemeClr val="bg1"/>
                </a:solidFill>
                <a:latin typeface="微软雅黑" pitchFamily="34" charset="-122"/>
                <a:ea typeface="微软雅黑" pitchFamily="34" charset="-122"/>
                <a:cs typeface="Arial" panose="020B0604020202020204" pitchFamily="34" charset="0"/>
              </a:rPr>
              <a:t>（伪码）</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pic>
        <p:nvPicPr>
          <p:cNvPr id="30" name="图片 29"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31" name="Rectangle 7"/>
          <p:cNvSpPr>
            <a:spLocks noChangeArrowheads="1"/>
          </p:cNvSpPr>
          <p:nvPr/>
        </p:nvSpPr>
        <p:spPr bwMode="auto">
          <a:xfrm>
            <a:off x="1271554" y="1298992"/>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dirty="0">
              <a:solidFill>
                <a:srgbClr val="262626"/>
              </a:solidFill>
              <a:latin typeface="Andale Mono"/>
              <a:ea typeface="微软雅黑"/>
              <a:cs typeface="Andale Mono"/>
            </a:endParaRPr>
          </a:p>
        </p:txBody>
      </p:sp>
      <p:sp>
        <p:nvSpPr>
          <p:cNvPr id="32" name="矩形 16"/>
          <p:cNvSpPr>
            <a:spLocks noChangeArrowheads="1"/>
          </p:cNvSpPr>
          <p:nvPr/>
        </p:nvSpPr>
        <p:spPr bwMode="auto">
          <a:xfrm>
            <a:off x="1554389" y="1590502"/>
            <a:ext cx="3593054" cy="4775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Contract</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rPr>
              <a:t>Derivative</a:t>
            </a:r>
            <a:endParaRPr lang="en-US" altLang="zh-CN" sz="1400" dirty="0" smtClean="0">
              <a:solidFill>
                <a:srgbClr val="FFFFFF"/>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State</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Derivative</a:t>
            </a:r>
            <a:r>
              <a:rPr lang="zh-CN" altLang="en-US" sz="1400" dirty="0" smtClean="0">
                <a:solidFill>
                  <a:srgbClr val="FFFFFF"/>
                </a:solidFill>
                <a:latin typeface="Hei"/>
                <a:ea typeface="Hei"/>
                <a:cs typeface="Hei"/>
              </a:rPr>
              <a:t> </a:t>
            </a:r>
            <a:r>
              <a:rPr lang="zh-CN" altLang="zh-CN" sz="1400" dirty="0" smtClean="0">
                <a:solidFill>
                  <a:schemeClr val="bg1"/>
                </a:solidFill>
                <a:latin typeface="Hei"/>
                <a:ea typeface="Hei"/>
                <a:cs typeface="Hei"/>
                <a:sym typeface="Arial" panose="020B0604020202020204" pitchFamily="34" charset="0"/>
              </a:rPr>
              <a:t>&lt;</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M</a:t>
            </a:r>
            <a:r>
              <a:rPr lang="en-US" altLang="zh-CN" sz="1400" dirty="0" smtClean="0">
                <a:solidFill>
                  <a:schemeClr val="bg1"/>
                </a:solidFill>
                <a:latin typeface="Hei"/>
                <a:ea typeface="Hei"/>
                <a:cs typeface="Hei"/>
                <a:sym typeface="Arial" panose="020B0604020202020204" pitchFamily="34" charset="0"/>
              </a:rPr>
              <a:t>ap</a:t>
            </a:r>
            <a:r>
              <a:rPr lang="en-US" altLang="zh-CN" sz="1400" dirty="0" smtClean="0">
                <a:solidFill>
                  <a:schemeClr val="bg1"/>
                </a:solidFill>
                <a:latin typeface="Hei"/>
                <a:ea typeface="Hei"/>
                <a:cs typeface="Hei"/>
                <a:sym typeface="Arial" panose="020B0604020202020204" pitchFamily="34" charset="0"/>
              </a:rPr>
              <a:t>&gt;</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Map</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Derivative</a:t>
            </a:r>
            <a:r>
              <a:rPr lang="en-US" altLang="zh-CN" sz="1400" dirty="0" err="1" smtClean="0">
                <a:solidFill>
                  <a:schemeClr val="bg1"/>
                </a:solidFill>
                <a:latin typeface="Hei"/>
                <a:ea typeface="Hei"/>
                <a:cs typeface="Hei"/>
                <a:sym typeface="Arial" panose="020B0604020202020204" pitchFamily="34" charset="0"/>
              </a:rPr>
              <a:t>Detail</a:t>
            </a:r>
            <a:r>
              <a:rPr lang="zh-CN" altLang="zh-CN"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Value</a:t>
            </a:r>
            <a:r>
              <a:rPr lang="zh-CN" altLang="en-US" sz="1400" dirty="0" smtClean="0">
                <a:solidFill>
                  <a:schemeClr val="bg1"/>
                </a:solidFill>
                <a:latin typeface="Hei"/>
                <a:ea typeface="Hei"/>
                <a:cs typeface="Hei"/>
                <a:sym typeface="Arial" panose="020B0604020202020204" pitchFamily="34" charset="0"/>
              </a:rPr>
              <a:t> 初始价格</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Value’</a:t>
            </a:r>
            <a:r>
              <a:rPr lang="zh-CN" altLang="en-US" sz="1400" dirty="0" smtClean="0">
                <a:solidFill>
                  <a:schemeClr val="bg1"/>
                </a:solidFill>
                <a:latin typeface="Hei"/>
                <a:ea typeface="Hei"/>
                <a:cs typeface="Hei"/>
                <a:sym typeface="Arial" panose="020B0604020202020204" pitchFamily="34" charset="0"/>
              </a:rPr>
              <a:t>到期日价格</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rgbClr val="FFFFFF"/>
                </a:solidFill>
                <a:latin typeface="Hei"/>
                <a:ea typeface="Hei"/>
                <a:cs typeface="Hei"/>
                <a:sym typeface="Arial" panose="020B0604020202020204" pitchFamily="34" charset="0"/>
              </a:rPr>
              <a:t>D</a:t>
            </a:r>
            <a:r>
              <a:rPr lang="en-US" altLang="zh-CN" sz="1400" dirty="0" smtClean="0">
                <a:solidFill>
                  <a:srgbClr val="FFFFFF"/>
                </a:solidFill>
                <a:latin typeface="Hei"/>
                <a:ea typeface="Hei"/>
                <a:cs typeface="Hei"/>
              </a:rPr>
              <a:t>eposit</a:t>
            </a:r>
            <a:r>
              <a:rPr lang="zh-CN" altLang="en-US" sz="1400" dirty="0" smtClean="0">
                <a:solidFill>
                  <a:srgbClr val="FFFFFF"/>
                </a:solidFill>
                <a:latin typeface="Hei"/>
                <a:ea typeface="Hei"/>
                <a:cs typeface="Hei"/>
              </a:rPr>
              <a:t> 保证金</a:t>
            </a:r>
            <a:endParaRPr lang="en-US" altLang="zh-CN" sz="1400" dirty="0" smtClean="0">
              <a:solidFill>
                <a:srgbClr val="FFFFFF"/>
              </a:solidFill>
              <a:latin typeface="Hei"/>
              <a:ea typeface="Hei"/>
              <a:cs typeface="Hei"/>
            </a:endParaRPr>
          </a:p>
          <a:p>
            <a:pPr eaLnBrk="1" hangingPunct="1">
              <a:lnSpc>
                <a:spcPct val="120000"/>
              </a:lnSpc>
              <a:spcBef>
                <a:spcPct val="20000"/>
              </a:spcBef>
            </a:pPr>
            <a:r>
              <a:rPr lang="zh-CN" altLang="zh-CN" sz="1400" dirty="0">
                <a:solidFill>
                  <a:srgbClr val="FFFFFF"/>
                </a:solidFill>
                <a:latin typeface="Hei"/>
                <a:ea typeface="Hei"/>
                <a:cs typeface="Hei"/>
                <a:sym typeface="Arial" panose="020B0604020202020204" pitchFamily="34" charset="0"/>
              </a:rPr>
              <a:t> </a:t>
            </a:r>
            <a:r>
              <a:rPr lang="zh-CN" altLang="en-US" sz="1400" dirty="0" smtClean="0">
                <a:solidFill>
                  <a:srgbClr val="FFFFFF"/>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sym typeface="Arial" panose="020B0604020202020204" pitchFamily="34" charset="0"/>
              </a:rPr>
              <a:t>D</a:t>
            </a:r>
            <a:r>
              <a:rPr lang="en-US" altLang="zh-CN" sz="1400" dirty="0">
                <a:solidFill>
                  <a:srgbClr val="FFFFFF"/>
                </a:solidFill>
                <a:latin typeface="Hei"/>
                <a:ea typeface="Hei"/>
                <a:cs typeface="Hei"/>
              </a:rPr>
              <a:t>eposit</a:t>
            </a:r>
            <a:r>
              <a:rPr lang="zh-CN" altLang="en-US" sz="1400" dirty="0">
                <a:solidFill>
                  <a:srgbClr val="FFFFFF"/>
                </a:solidFill>
                <a:latin typeface="Hei"/>
                <a:ea typeface="Hei"/>
                <a:cs typeface="Hei"/>
              </a:rPr>
              <a:t> </a:t>
            </a:r>
            <a:r>
              <a:rPr lang="en-US" altLang="zh-CN" sz="1400" dirty="0" smtClean="0">
                <a:solidFill>
                  <a:srgbClr val="FFFFFF"/>
                </a:solidFill>
                <a:latin typeface="Hei"/>
                <a:ea typeface="Hei"/>
                <a:cs typeface="Hei"/>
              </a:rPr>
              <a:t>maintain</a:t>
            </a:r>
            <a:r>
              <a:rPr lang="zh-CN" altLang="en-US" sz="1400" dirty="0" smtClean="0">
                <a:solidFill>
                  <a:srgbClr val="FFFFFF"/>
                </a:solidFill>
                <a:latin typeface="Hei"/>
                <a:ea typeface="Hei"/>
                <a:cs typeface="Hei"/>
              </a:rPr>
              <a:t> 维持保证金</a:t>
            </a:r>
            <a:endParaRPr lang="en-US" altLang="zh-CN" sz="1400" dirty="0" smtClean="0">
              <a:solidFill>
                <a:srgbClr val="FFFFFF"/>
              </a:solidFill>
              <a:latin typeface="Hei"/>
              <a:ea typeface="Hei"/>
              <a:cs typeface="Hei"/>
            </a:endParaRPr>
          </a:p>
          <a:p>
            <a:pPr eaLnBrk="1" hangingPunct="1">
              <a:lnSpc>
                <a:spcPct val="120000"/>
              </a:lnSpc>
              <a:spcBef>
                <a:spcPct val="20000"/>
              </a:spcBef>
            </a:pPr>
            <a:r>
              <a:rPr lang="en-US" altLang="zh-CN" sz="1400" dirty="0">
                <a:solidFill>
                  <a:srgbClr val="FFFFFF"/>
                </a:solidFill>
                <a:latin typeface="Hei"/>
                <a:ea typeface="Hei"/>
                <a:cs typeface="Hei"/>
                <a:sym typeface="Arial" panose="020B0604020202020204" pitchFamily="34" charset="0"/>
              </a:rPr>
              <a:t> </a:t>
            </a:r>
            <a:r>
              <a:rPr lang="en-US" altLang="zh-CN" sz="1400" dirty="0" smtClean="0">
                <a:solidFill>
                  <a:srgbClr val="FFFFFF"/>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sym typeface="Arial" panose="020B0604020202020204" pitchFamily="34" charset="0"/>
              </a:rPr>
              <a:t>String Due </a:t>
            </a:r>
            <a:r>
              <a:rPr lang="en-US" altLang="zh-CN" sz="1400" dirty="0" smtClean="0">
                <a:solidFill>
                  <a:srgbClr val="FFFFFF"/>
                </a:solidFill>
                <a:latin typeface="Hei"/>
                <a:ea typeface="Hei"/>
                <a:cs typeface="Hei"/>
                <a:sym typeface="Arial" panose="020B0604020202020204" pitchFamily="34" charset="0"/>
              </a:rPr>
              <a:t>date</a:t>
            </a:r>
            <a:r>
              <a:rPr lang="zh-CN" altLang="en-US" sz="1400" dirty="0" smtClean="0">
                <a:solidFill>
                  <a:srgbClr val="FFFFFF"/>
                </a:solidFill>
                <a:latin typeface="Hei"/>
                <a:ea typeface="Hei"/>
                <a:cs typeface="Hei"/>
                <a:sym typeface="Arial" panose="020B0604020202020204" pitchFamily="34" charset="0"/>
              </a:rPr>
              <a:t> 满期日</a:t>
            </a:r>
            <a:endParaRPr lang="en-US" altLang="zh-CN" sz="1400" dirty="0">
              <a:solidFill>
                <a:srgbClr val="FFFFFF"/>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Fee</a:t>
            </a:r>
            <a:r>
              <a:rPr lang="zh-CN" altLang="en-US" sz="1400" dirty="0" smtClean="0">
                <a:solidFill>
                  <a:schemeClr val="bg1"/>
                </a:solidFill>
                <a:latin typeface="Hei"/>
                <a:ea typeface="Hei"/>
                <a:cs typeface="Hei"/>
                <a:sym typeface="Arial" panose="020B0604020202020204" pitchFamily="34" charset="0"/>
              </a:rPr>
              <a:t> 手续费</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Holder</a:t>
            </a:r>
            <a:r>
              <a:rPr lang="zh-CN" altLang="en-US" sz="1400" dirty="0" smtClean="0">
                <a:solidFill>
                  <a:schemeClr val="bg1"/>
                </a:solidFill>
                <a:latin typeface="Hei"/>
                <a:ea typeface="Hei"/>
                <a:cs typeface="Hei"/>
                <a:sym typeface="Arial" panose="020B0604020202020204" pitchFamily="34" charset="0"/>
              </a:rPr>
              <a:t> 持有人</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rgbClr val="FFFFFF"/>
                </a:solidFill>
                <a:latin typeface="Hei"/>
                <a:ea typeface="Hei"/>
                <a:cs typeface="Hei"/>
                <a:sym typeface="Arial" panose="020B0604020202020204" pitchFamily="34" charset="0"/>
              </a:rPr>
              <a:t>R</a:t>
            </a:r>
            <a:r>
              <a:rPr lang="en-US" altLang="zh-CN" sz="1400" dirty="0" err="1" smtClean="0">
                <a:solidFill>
                  <a:srgbClr val="FFFFFF"/>
                </a:solidFill>
                <a:latin typeface="Hei"/>
                <a:ea typeface="Hei"/>
                <a:cs typeface="Hei"/>
              </a:rPr>
              <a:t>eceiptID</a:t>
            </a:r>
            <a:r>
              <a:rPr lang="zh-CN" altLang="en-US" sz="1400" dirty="0" smtClean="0">
                <a:solidFill>
                  <a:srgbClr val="FFFFFF"/>
                </a:solidFill>
                <a:latin typeface="Hei"/>
                <a:ea typeface="Hei"/>
                <a:cs typeface="Hei"/>
              </a:rPr>
              <a:t> 仓单</a:t>
            </a:r>
            <a:r>
              <a:rPr lang="en-US" altLang="zh-CN" sz="1400" dirty="0" smtClean="0">
                <a:solidFill>
                  <a:srgbClr val="FFFFFF"/>
                </a:solidFill>
                <a:latin typeface="Hei"/>
                <a:ea typeface="Hei"/>
                <a:cs typeface="Hei"/>
              </a:rPr>
              <a:t>ID</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Event</a:t>
            </a:r>
            <a:r>
              <a:rPr lang="zh-CN" altLang="en-US" sz="1400" dirty="0">
                <a:solidFill>
                  <a:schemeClr val="bg1"/>
                </a:solidFill>
                <a:latin typeface="Hei"/>
                <a:ea typeface="Hei"/>
                <a:cs typeface="Hei"/>
                <a:sym typeface="Arial" panose="020B0604020202020204" pitchFamily="34" charset="0"/>
              </a:rPr>
              <a:t>  </a:t>
            </a:r>
            <a:r>
              <a:rPr lang="en-US" altLang="zh-CN" sz="1400" dirty="0" err="1">
                <a:solidFill>
                  <a:schemeClr val="bg1"/>
                </a:solidFill>
                <a:latin typeface="Hei"/>
                <a:ea typeface="Hei"/>
                <a:cs typeface="Hei"/>
                <a:sym typeface="Arial" panose="020B0604020202020204" pitchFamily="34" charset="0"/>
              </a:rPr>
              <a:t>sysdata</a:t>
            </a:r>
            <a:r>
              <a:rPr lang="en-US" altLang="zh-CN" sz="1400" dirty="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a:solidFill>
                  <a:schemeClr val="bg1"/>
                </a:solidFill>
                <a:latin typeface="Hei"/>
                <a:ea typeface="Hei"/>
                <a:cs typeface="Hei"/>
                <a:sym typeface="Arial" panose="020B0604020202020204" pitchFamily="34" charset="0"/>
              </a:rPr>
              <a:t>/</a:t>
            </a:r>
            <a:r>
              <a:rPr lang="en-US" altLang="zh-CN" sz="1400" dirty="0">
                <a:solidFill>
                  <a:schemeClr val="bg1"/>
                </a:solidFill>
                <a:latin typeface="Hei"/>
                <a:ea typeface="Hei"/>
                <a:cs typeface="Hei"/>
                <a:sym typeface="Arial" panose="020B0604020202020204" pitchFamily="34" charset="0"/>
              </a:rPr>
              <a:t>/</a:t>
            </a:r>
            <a:r>
              <a:rPr lang="zh-CN" altLang="en-US" sz="1400" dirty="0">
                <a:solidFill>
                  <a:schemeClr val="bg1"/>
                </a:solidFill>
                <a:latin typeface="Hei"/>
                <a:ea typeface="Hei"/>
                <a:cs typeface="Hei"/>
                <a:sym typeface="Arial" panose="020B0604020202020204" pitchFamily="34" charset="0"/>
              </a:rPr>
              <a:t>调用网关同步数据</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      call</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gateway</a:t>
            </a: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p:txBody>
      </p:sp>
      <p:sp>
        <p:nvSpPr>
          <p:cNvPr id="9" name="Rectangle 7"/>
          <p:cNvSpPr>
            <a:spLocks noChangeArrowheads="1"/>
          </p:cNvSpPr>
          <p:nvPr/>
        </p:nvSpPr>
        <p:spPr bwMode="auto">
          <a:xfrm>
            <a:off x="6657766" y="1296496"/>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a:solidFill>
                <a:srgbClr val="262626"/>
              </a:solidFill>
            </a:endParaRPr>
          </a:p>
        </p:txBody>
      </p:sp>
      <p:sp>
        <p:nvSpPr>
          <p:cNvPr id="10" name="矩形 16"/>
          <p:cNvSpPr>
            <a:spLocks noChangeArrowheads="1"/>
          </p:cNvSpPr>
          <p:nvPr/>
        </p:nvSpPr>
        <p:spPr bwMode="auto">
          <a:xfrm>
            <a:off x="6925848" y="1336950"/>
            <a:ext cx="3593054" cy="507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Method</a:t>
            </a:r>
            <a:r>
              <a:rPr lang="zh-CN" altLang="zh-CN" sz="1400" dirty="0">
                <a:solidFill>
                  <a:schemeClr val="bg1"/>
                </a:solidFill>
                <a:latin typeface="Hei"/>
                <a:ea typeface="Hei"/>
                <a:cs typeface="Hei"/>
                <a:sym typeface="Arial" panose="020B0604020202020204" pitchFamily="34" charset="0"/>
              </a:rPr>
              <a:t> </a:t>
            </a:r>
            <a:r>
              <a:rPr lang="zh-CN" altLang="en-US" sz="1400" dirty="0">
                <a:solidFill>
                  <a:schemeClr val="bg1"/>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sym typeface="Arial" panose="020B0604020202020204" pitchFamily="34" charset="0"/>
              </a:rPr>
              <a:t>d</a:t>
            </a:r>
            <a:r>
              <a:rPr lang="en-US" altLang="zh-CN" sz="1400" dirty="0">
                <a:solidFill>
                  <a:srgbClr val="FFFFFF"/>
                </a:solidFill>
                <a:latin typeface="Hei"/>
                <a:ea typeface="Hei"/>
                <a:cs typeface="Hei"/>
              </a:rPr>
              <a:t>eposit</a:t>
            </a:r>
            <a:r>
              <a:rPr lang="zh-CN" altLang="en-US" sz="1400" dirty="0">
                <a:solidFill>
                  <a:srgbClr val="FFFFFF"/>
                </a:solidFill>
                <a:latin typeface="Hei"/>
                <a:ea typeface="Hei"/>
                <a:cs typeface="Hei"/>
              </a:rPr>
              <a:t> </a:t>
            </a:r>
            <a:r>
              <a:rPr lang="en-US" altLang="zh-CN" sz="1400" dirty="0">
                <a:solidFill>
                  <a:schemeClr val="bg1"/>
                </a:solidFill>
                <a:latin typeface="Hei"/>
                <a:ea typeface="Hei"/>
                <a:cs typeface="Hei"/>
                <a:sym typeface="Arial" panose="020B0604020202020204" pitchFamily="34" charset="0"/>
              </a:rPr>
              <a:t>()</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保证金交易</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DerivativeDetail</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init</a:t>
            </a:r>
            <a:r>
              <a:rPr lang="zh-CN" altLang="zh-CN" sz="1400" dirty="0" smtClean="0">
                <a:solidFill>
                  <a:schemeClr val="bg1"/>
                </a:solidFill>
                <a:latin typeface="Hei"/>
                <a:ea typeface="Hei"/>
                <a:cs typeface="Hei"/>
                <a:sym typeface="Arial" panose="020B0604020202020204" pitchFamily="34" charset="0"/>
              </a:rPr>
              <a:t> </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call</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Contract</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Account</a:t>
            </a: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Method</a:t>
            </a:r>
            <a:r>
              <a:rPr lang="zh-CN"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price</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/MTM</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timer</a:t>
            </a:r>
            <a:r>
              <a:rPr lang="en-US" altLang="zh-CN" sz="1400" dirty="0" smtClean="0">
                <a:solidFill>
                  <a:schemeClr val="bg1"/>
                </a:solidFill>
                <a:latin typeface="Hei"/>
                <a:ea typeface="Hei"/>
                <a:cs typeface="Hei"/>
                <a:sym typeface="Arial" panose="020B0604020202020204" pitchFamily="34" charset="0"/>
              </a:rPr>
              <a:t> to call </a:t>
            </a:r>
            <a:r>
              <a:rPr lang="en-US" altLang="zh-CN" sz="1400" dirty="0">
                <a:solidFill>
                  <a:schemeClr val="bg1"/>
                </a:solidFill>
                <a:latin typeface="Hei"/>
                <a:ea typeface="Hei"/>
                <a:cs typeface="Hei"/>
                <a:sym typeface="Arial" panose="020B0604020202020204" pitchFamily="34" charset="0"/>
              </a:rPr>
              <a:t>Contract</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rgbClr val="FFFFFF"/>
                </a:solidFill>
                <a:latin typeface="Hei"/>
                <a:ea typeface="Hei"/>
                <a:cs typeface="Hei"/>
              </a:rPr>
              <a:t>Risk</a:t>
            </a:r>
          </a:p>
          <a:p>
            <a:pPr eaLnBrk="1" hangingPunct="1">
              <a:lnSpc>
                <a:spcPct val="120000"/>
              </a:lnSpc>
              <a:spcBef>
                <a:spcPct val="20000"/>
              </a:spcBef>
            </a:pPr>
            <a:r>
              <a:rPr lang="zh-CN" altLang="zh-CN" sz="1400" dirty="0">
                <a:solidFill>
                  <a:srgbClr val="FFFFFF"/>
                </a:solidFill>
                <a:latin typeface="Hei"/>
                <a:ea typeface="Hei"/>
                <a:cs typeface="Hei"/>
                <a:sym typeface="Arial" panose="020B0604020202020204" pitchFamily="34" charset="0"/>
              </a:rPr>
              <a:t> </a:t>
            </a:r>
            <a:r>
              <a:rPr lang="zh-CN" altLang="en-US" sz="1400" dirty="0" smtClean="0">
                <a:solidFill>
                  <a:srgbClr val="FFFFFF"/>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add</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rgbClr val="FFFFFF"/>
                </a:solidFill>
                <a:latin typeface="Hei"/>
                <a:ea typeface="Hei"/>
                <a:cs typeface="Hei"/>
                <a:sym typeface="Arial" panose="020B0604020202020204" pitchFamily="34" charset="0"/>
              </a:rPr>
              <a:t>D</a:t>
            </a:r>
            <a:r>
              <a:rPr lang="en-US" altLang="zh-CN" sz="1400" dirty="0" smtClean="0">
                <a:solidFill>
                  <a:srgbClr val="FFFFFF"/>
                </a:solidFill>
                <a:latin typeface="Hei"/>
                <a:ea typeface="Hei"/>
                <a:cs typeface="Hei"/>
              </a:rPr>
              <a:t>eposit</a:t>
            </a:r>
            <a:r>
              <a:rPr lang="zh-CN" altLang="en-US" sz="1400" dirty="0" smtClean="0">
                <a:solidFill>
                  <a:srgbClr val="FFFFFF"/>
                </a:solidFill>
                <a:latin typeface="Hei"/>
                <a:ea typeface="Hei"/>
                <a:cs typeface="Hei"/>
              </a:rPr>
              <a:t> / </a:t>
            </a:r>
            <a:r>
              <a:rPr lang="en-US" altLang="zh-CN" sz="1400" dirty="0" smtClean="0">
                <a:solidFill>
                  <a:schemeClr val="bg1"/>
                </a:solidFill>
                <a:latin typeface="Hei"/>
                <a:ea typeface="Hei"/>
                <a:cs typeface="Hei"/>
                <a:sym typeface="Arial" panose="020B0604020202020204" pitchFamily="34" charset="0"/>
              </a:rPr>
              <a:t>evening </a:t>
            </a:r>
            <a:r>
              <a:rPr lang="en-US" altLang="zh-CN" sz="1400" dirty="0">
                <a:solidFill>
                  <a:schemeClr val="bg1"/>
                </a:solidFill>
                <a:latin typeface="Hei"/>
                <a:ea typeface="Hei"/>
                <a:cs typeface="Hei"/>
                <a:sym typeface="Arial" panose="020B0604020202020204" pitchFamily="34" charset="0"/>
              </a:rPr>
              <a:t>up</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zh-CN" altLang="zh-CN" sz="1400" dirty="0">
                <a:solidFill>
                  <a:schemeClr val="bg1"/>
                </a:solidFill>
                <a:latin typeface="Hei"/>
                <a:ea typeface="Hei"/>
                <a:cs typeface="Hei"/>
                <a:sym typeface="Arial" panose="020B0604020202020204" pitchFamily="34" charset="0"/>
              </a:rPr>
              <a:t> </a:t>
            </a:r>
            <a:r>
              <a:rPr lang="zh-CN" altLang="zh-CN" sz="1400" dirty="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Util</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rgbClr val="FFFFFF"/>
                </a:solidFill>
                <a:latin typeface="Hei"/>
                <a:ea typeface="Hei"/>
                <a:cs typeface="Hei"/>
                <a:sym typeface="Arial" panose="020B0604020202020204" pitchFamily="34" charset="0"/>
              </a:rPr>
              <a:t>Due date</a:t>
            </a:r>
            <a:r>
              <a:rPr lang="zh-CN" altLang="en-US" sz="1400" dirty="0" smtClean="0">
                <a:solidFill>
                  <a:srgbClr val="FFFFFF"/>
                </a:solidFill>
                <a:latin typeface="Hei"/>
                <a:ea typeface="Hei"/>
                <a:cs typeface="Hei"/>
                <a:sym typeface="Arial" panose="020B0604020202020204" pitchFamily="34" charset="0"/>
              </a:rPr>
              <a:t> </a:t>
            </a:r>
            <a:endParaRPr lang="en-US" altLang="zh-CN" sz="1400" dirty="0" smtClean="0">
              <a:solidFill>
                <a:srgbClr val="FFFFFF"/>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rgbClr val="FFFFFF"/>
                </a:solidFill>
                <a:latin typeface="Hei"/>
                <a:ea typeface="Hei"/>
                <a:cs typeface="Hei"/>
                <a:sym typeface="Arial" panose="020B0604020202020204" pitchFamily="34" charset="0"/>
              </a:rPr>
              <a:t> </a:t>
            </a:r>
            <a:r>
              <a:rPr lang="zh-CN" altLang="en-US" sz="1400" dirty="0" smtClean="0">
                <a:solidFill>
                  <a:srgbClr val="FFFFFF"/>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Value</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Value</a:t>
            </a:r>
            <a:r>
              <a:rPr lang="zh-CN" altLang="en-US"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计算利润</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call</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Contract</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Account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Method</a:t>
            </a:r>
            <a:r>
              <a:rPr lang="zh-CN" altLang="zh-CN" sz="1400" dirty="0">
                <a:solidFill>
                  <a:schemeClr val="bg1"/>
                </a:solidFill>
                <a:latin typeface="Hei"/>
                <a:ea typeface="Hei"/>
                <a:cs typeface="Hei"/>
                <a:sym typeface="Arial" panose="020B0604020202020204" pitchFamily="34" charset="0"/>
              </a:rPr>
              <a:t> </a:t>
            </a:r>
            <a:r>
              <a:rPr lang="zh-CN" altLang="en-US" sz="1400" dirty="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add</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sym typeface="Arial" panose="020B0604020202020204" pitchFamily="34" charset="0"/>
              </a:rPr>
              <a:t>D</a:t>
            </a:r>
            <a:r>
              <a:rPr lang="en-US" altLang="zh-CN" sz="1400" dirty="0">
                <a:solidFill>
                  <a:srgbClr val="FFFFFF"/>
                </a:solidFill>
                <a:latin typeface="Hei"/>
                <a:ea typeface="Hei"/>
                <a:cs typeface="Hei"/>
              </a:rPr>
              <a:t>eposit</a:t>
            </a:r>
            <a:r>
              <a:rPr lang="zh-CN" altLang="en-US" sz="1400" dirty="0">
                <a:solidFill>
                  <a:srgbClr val="FFFFFF"/>
                </a:solidFill>
                <a:latin typeface="Hei"/>
                <a:ea typeface="Hei"/>
                <a:cs typeface="Hei"/>
              </a:rPr>
              <a:t> </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保证金追加</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a:solidFill>
                  <a:schemeClr val="bg1"/>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sym typeface="Arial" panose="020B0604020202020204" pitchFamily="34" charset="0"/>
              </a:rPr>
              <a:t>D</a:t>
            </a:r>
            <a:r>
              <a:rPr lang="en-US" altLang="zh-CN" sz="1400" dirty="0">
                <a:solidFill>
                  <a:srgbClr val="FFFFFF"/>
                </a:solidFill>
                <a:latin typeface="Hei"/>
                <a:ea typeface="Hei"/>
                <a:cs typeface="Hei"/>
              </a:rPr>
              <a:t>eposit</a:t>
            </a:r>
            <a:r>
              <a:rPr lang="zh-CN" altLang="en-US" sz="1400" dirty="0">
                <a:solidFill>
                  <a:srgbClr val="FFFFFF"/>
                </a:solidFill>
                <a:latin typeface="Hei"/>
                <a:ea typeface="Hei"/>
                <a:cs typeface="Hei"/>
              </a:rPr>
              <a:t> </a:t>
            </a:r>
            <a:r>
              <a:rPr lang="zh-CN" altLang="zh-CN" sz="1400" dirty="0" smtClean="0">
                <a:solidFill>
                  <a:srgbClr val="FFFFFF"/>
                </a:solidFill>
                <a:latin typeface="Hei"/>
                <a:ea typeface="Hei"/>
                <a:cs typeface="Hei"/>
              </a:rPr>
              <a:t>+</a:t>
            </a:r>
            <a:r>
              <a:rPr lang="en-US" altLang="zh-CN" sz="1400" dirty="0" smtClean="0">
                <a:solidFill>
                  <a:srgbClr val="FFFFFF"/>
                </a:solidFill>
                <a:latin typeface="Hei"/>
                <a:ea typeface="Hei"/>
                <a:cs typeface="Hei"/>
              </a:rPr>
              <a:t>=</a:t>
            </a:r>
            <a:r>
              <a:rPr lang="zh-CN" altLang="en-US" sz="1400" dirty="0" smtClean="0">
                <a:solidFill>
                  <a:srgbClr val="FFFFFF"/>
                </a:solidFill>
                <a:latin typeface="Hei"/>
                <a:ea typeface="Hei"/>
                <a:cs typeface="Hei"/>
              </a:rPr>
              <a:t> </a:t>
            </a:r>
            <a:r>
              <a:rPr lang="en-US" altLang="zh-CN" sz="1400" dirty="0" smtClean="0">
                <a:solidFill>
                  <a:srgbClr val="FFFFFF"/>
                </a:solidFill>
                <a:latin typeface="Hei"/>
                <a:ea typeface="Hei"/>
                <a:cs typeface="Hei"/>
              </a:rPr>
              <a:t>d</a:t>
            </a:r>
            <a:r>
              <a:rPr lang="zh-CN" altLang="en-US" sz="1400" dirty="0" smtClean="0">
                <a:solidFill>
                  <a:srgbClr val="FFFFFF"/>
                </a:solidFill>
                <a:latin typeface="Hei"/>
                <a:ea typeface="Hei"/>
                <a:cs typeface="Hei"/>
              </a:rPr>
              <a:t> </a:t>
            </a:r>
            <a:r>
              <a:rPr lang="zh-CN" altLang="zh-CN" sz="1400" dirty="0">
                <a:solidFill>
                  <a:srgbClr val="FFFFFF"/>
                </a:solidFill>
                <a:latin typeface="Hei"/>
                <a:ea typeface="Hei"/>
                <a:cs typeface="Hei"/>
              </a:rPr>
              <a:t> </a:t>
            </a:r>
            <a:r>
              <a:rPr lang="zh-CN" altLang="en-US" sz="1400" dirty="0" smtClean="0">
                <a:solidFill>
                  <a:srgbClr val="FFFFFF"/>
                </a:solidFill>
                <a:latin typeface="Hei"/>
                <a:ea typeface="Hei"/>
                <a:cs typeface="Hei"/>
              </a:rPr>
              <a:t>  </a:t>
            </a:r>
            <a:r>
              <a:rPr lang="en-US" altLang="zh-CN" sz="1400" dirty="0" smtClean="0">
                <a:solidFill>
                  <a:schemeClr val="bg1"/>
                </a:solidFill>
                <a:latin typeface="Hei"/>
                <a:ea typeface="Hei"/>
                <a:cs typeface="Hei"/>
                <a:sym typeface="Arial" panose="020B0604020202020204" pitchFamily="34" charset="0"/>
              </a:rPr>
              <a:t>call</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Contract</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Account</a:t>
            </a:r>
            <a:r>
              <a:rPr lang="zh-CN" altLang="en-US" sz="1400" dirty="0" smtClean="0">
                <a:solidFill>
                  <a:srgbClr val="FFFFFF"/>
                </a:solidFill>
                <a:latin typeface="Hei"/>
                <a:ea typeface="Hei"/>
                <a:cs typeface="Hei"/>
                <a:sym typeface="Arial" panose="020B0604020202020204" pitchFamily="34" charset="0"/>
              </a:rPr>
              <a:t> </a:t>
            </a:r>
            <a:endParaRPr lang="en-US" altLang="zh-CN" sz="1400" dirty="0" smtClean="0">
              <a:solidFill>
                <a:srgbClr val="FFFFFF"/>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a:solidFill>
                  <a:schemeClr val="bg1"/>
                </a:solidFill>
                <a:latin typeface="Hei"/>
                <a:ea typeface="Hei"/>
                <a:cs typeface="Hei"/>
                <a:sym typeface="Arial" panose="020B0604020202020204" pitchFamily="34" charset="0"/>
              </a:rPr>
              <a:t>Method</a:t>
            </a:r>
            <a:r>
              <a:rPr lang="zh-CN" altLang="zh-CN" sz="1400" dirty="0">
                <a:solidFill>
                  <a:schemeClr val="bg1"/>
                </a:solidFill>
                <a:latin typeface="Hei"/>
                <a:ea typeface="Hei"/>
                <a:cs typeface="Hei"/>
                <a:sym typeface="Arial" panose="020B0604020202020204" pitchFamily="34" charset="0"/>
              </a:rPr>
              <a:t> </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evening up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平仓</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a:solidFill>
                  <a:schemeClr val="bg1"/>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sym typeface="Arial" panose="020B0604020202020204" pitchFamily="34" charset="0"/>
              </a:rPr>
              <a:t>D</a:t>
            </a:r>
            <a:r>
              <a:rPr lang="en-US" altLang="zh-CN" sz="1400" dirty="0">
                <a:solidFill>
                  <a:srgbClr val="FFFFFF"/>
                </a:solidFill>
                <a:latin typeface="Hei"/>
                <a:ea typeface="Hei"/>
                <a:cs typeface="Hei"/>
              </a:rPr>
              <a:t>eposit</a:t>
            </a:r>
            <a:r>
              <a:rPr lang="zh-CN" altLang="en-US" sz="1400" dirty="0">
                <a:solidFill>
                  <a:srgbClr val="FFFFFF"/>
                </a:solidFill>
                <a:latin typeface="Hei"/>
                <a:ea typeface="Hei"/>
                <a:cs typeface="Hei"/>
              </a:rPr>
              <a:t> </a:t>
            </a:r>
            <a:r>
              <a:rPr lang="zh-CN" altLang="zh-CN" sz="1400" dirty="0">
                <a:solidFill>
                  <a:srgbClr val="FFFFFF"/>
                </a:solidFill>
                <a:latin typeface="Hei"/>
                <a:ea typeface="Hei"/>
                <a:cs typeface="Hei"/>
              </a:rPr>
              <a:t>+</a:t>
            </a:r>
            <a:r>
              <a:rPr lang="en-US" altLang="zh-CN" sz="1400" dirty="0">
                <a:solidFill>
                  <a:srgbClr val="FFFFFF"/>
                </a:solidFill>
                <a:latin typeface="Hei"/>
                <a:ea typeface="Hei"/>
                <a:cs typeface="Hei"/>
              </a:rPr>
              <a:t>=</a:t>
            </a:r>
            <a:r>
              <a:rPr lang="zh-CN" altLang="en-US" sz="1400" dirty="0">
                <a:solidFill>
                  <a:srgbClr val="FFFFFF"/>
                </a:solidFill>
                <a:latin typeface="Hei"/>
                <a:ea typeface="Hei"/>
                <a:cs typeface="Hei"/>
              </a:rPr>
              <a:t> </a:t>
            </a:r>
            <a:r>
              <a:rPr lang="en-US" altLang="zh-CN" sz="1400" dirty="0" smtClean="0">
                <a:solidFill>
                  <a:srgbClr val="FFFFFF"/>
                </a:solidFill>
                <a:latin typeface="Hei"/>
                <a:ea typeface="Hei"/>
                <a:cs typeface="Hei"/>
              </a:rPr>
              <a:t>d</a:t>
            </a:r>
            <a:r>
              <a:rPr lang="zh-CN" altLang="en-US" sz="1400" dirty="0" smtClean="0">
                <a:solidFill>
                  <a:srgbClr val="FFFFFF"/>
                </a:solidFill>
                <a:latin typeface="Hei"/>
                <a:ea typeface="Hei"/>
                <a:cs typeface="Hei"/>
              </a:rPr>
              <a:t> </a:t>
            </a:r>
            <a:r>
              <a:rPr lang="en-US" altLang="zh-CN" sz="1400" dirty="0" smtClean="0">
                <a:solidFill>
                  <a:schemeClr val="bg1"/>
                </a:solidFill>
                <a:latin typeface="Hei"/>
                <a:ea typeface="Hei"/>
                <a:cs typeface="Hei"/>
                <a:sym typeface="Arial" panose="020B0604020202020204" pitchFamily="34" charset="0"/>
              </a:rPr>
              <a:t>call</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Contract</a:t>
            </a:r>
            <a:r>
              <a:rPr lang="zh-CN" altLang="en-US" sz="1400" dirty="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Account</a:t>
            </a:r>
            <a:r>
              <a:rPr lang="zh-CN" altLang="en-US" sz="1400" dirty="0" smtClean="0">
                <a:solidFill>
                  <a:srgbClr val="FFFFFF"/>
                </a:solidFill>
                <a:latin typeface="Hei"/>
                <a:ea typeface="Hei"/>
                <a:cs typeface="Hei"/>
                <a:sym typeface="Arial" panose="020B0604020202020204" pitchFamily="34" charset="0"/>
              </a:rPr>
              <a:t> </a:t>
            </a:r>
            <a:endParaRPr lang="en-US" altLang="zh-CN" sz="1400" dirty="0" smtClean="0">
              <a:solidFill>
                <a:srgbClr val="FFFFFF"/>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p:txBody>
      </p:sp>
      <p:cxnSp>
        <p:nvCxnSpPr>
          <p:cNvPr id="4" name="肘形连接符 3"/>
          <p:cNvCxnSpPr/>
          <p:nvPr/>
        </p:nvCxnSpPr>
        <p:spPr bwMode="auto">
          <a:xfrm flipV="1">
            <a:off x="5420388" y="3485146"/>
            <a:ext cx="1161512" cy="1130738"/>
          </a:xfrm>
          <a:prstGeom prst="bentConnector3">
            <a:avLst/>
          </a:prstGeom>
          <a:ln>
            <a:solidFill>
              <a:srgbClr val="3EB198"/>
            </a:solidFill>
            <a:headEnd type="none" w="med" len="med"/>
            <a:tailEnd type="arrow"/>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4172086622"/>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图片 35"/>
          <p:cNvPicPr>
            <a:picLocks noChangeAspect="1" noChangeArrowheads="1"/>
          </p:cNvPicPr>
          <p:nvPr/>
        </p:nvPicPr>
        <p:blipFill>
          <a:blip r:embed="rId2" cstate="print">
            <a:extLst>
              <a:ext uri="{28A0092B-C50C-407E-A947-70E740481C1C}">
                <a14:useLocalDpi xmlns:a14="http://schemas.microsoft.com/office/drawing/2010/main" val="0"/>
              </a:ext>
            </a:extLst>
          </a:blip>
          <a:srcRect l="17537" r="17503" b="6429"/>
          <a:stretch>
            <a:fillRect/>
          </a:stretch>
        </p:blipFill>
        <p:spPr bwMode="auto">
          <a:xfrm>
            <a:off x="6321425" y="1284781"/>
            <a:ext cx="2479675" cy="252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3" name="图片 33"/>
          <p:cNvPicPr>
            <a:picLocks noChangeAspect="1" noChangeArrowheads="1"/>
          </p:cNvPicPr>
          <p:nvPr/>
        </p:nvPicPr>
        <p:blipFill>
          <a:blip r:embed="rId3" cstate="print">
            <a:extLst>
              <a:ext uri="{28A0092B-C50C-407E-A947-70E740481C1C}">
                <a14:useLocalDpi xmlns:a14="http://schemas.microsoft.com/office/drawing/2010/main" val="0"/>
              </a:ext>
            </a:extLst>
          </a:blip>
          <a:srcRect l="14879" r="19913"/>
          <a:stretch>
            <a:fillRect/>
          </a:stretch>
        </p:blipFill>
        <p:spPr bwMode="auto">
          <a:xfrm>
            <a:off x="8807450" y="3778743"/>
            <a:ext cx="2497138" cy="250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图片 32"/>
          <p:cNvPicPr>
            <a:picLocks noChangeAspect="1" noChangeArrowheads="1"/>
          </p:cNvPicPr>
          <p:nvPr/>
        </p:nvPicPr>
        <p:blipFill>
          <a:blip r:embed="rId4" cstate="print">
            <a:extLst>
              <a:ext uri="{28A0092B-C50C-407E-A947-70E740481C1C}">
                <a14:useLocalDpi xmlns:a14="http://schemas.microsoft.com/office/drawing/2010/main" val="0"/>
              </a:ext>
            </a:extLst>
          </a:blip>
          <a:srcRect l="4443" r="22621"/>
          <a:stretch>
            <a:fillRect/>
          </a:stretch>
        </p:blipFill>
        <p:spPr bwMode="auto">
          <a:xfrm>
            <a:off x="6305550" y="3800968"/>
            <a:ext cx="25019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2031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风控智能合约</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sp>
        <p:nvSpPr>
          <p:cNvPr id="30727" name="Rectangle 3@|1FFC:4308095|FBC:16777215|LFC:16777215|LBC:16777215"/>
          <p:cNvSpPr>
            <a:spLocks noChangeArrowheads="1"/>
          </p:cNvSpPr>
          <p:nvPr/>
        </p:nvSpPr>
        <p:spPr bwMode="auto">
          <a:xfrm>
            <a:off x="952500" y="2232518"/>
            <a:ext cx="4624388" cy="36513"/>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8" name="Rectangle 4@|1FFC:4308095|FBC:16777215|LFC:16777215|LBC:16777215"/>
          <p:cNvSpPr>
            <a:spLocks noChangeArrowheads="1"/>
          </p:cNvSpPr>
          <p:nvPr/>
        </p:nvSpPr>
        <p:spPr bwMode="auto">
          <a:xfrm>
            <a:off x="4638675" y="1303831"/>
            <a:ext cx="938213" cy="938212"/>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29" name="Rectangle 46@|1FFC:1554685|FBC:16777215|LFC:16777215|LBC:16777215"/>
          <p:cNvSpPr>
            <a:spLocks noChangeArrowheads="1"/>
          </p:cNvSpPr>
          <p:nvPr/>
        </p:nvSpPr>
        <p:spPr bwMode="auto">
          <a:xfrm>
            <a:off x="952500" y="3572368"/>
            <a:ext cx="4624388" cy="36513"/>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0" name="Rectangle 47@|1FFC:1554685|FBC:16777215|LFC:16777215|LBC:16777215"/>
          <p:cNvSpPr>
            <a:spLocks noChangeArrowheads="1"/>
          </p:cNvSpPr>
          <p:nvPr/>
        </p:nvSpPr>
        <p:spPr bwMode="auto">
          <a:xfrm>
            <a:off x="4638675" y="2645268"/>
            <a:ext cx="938213" cy="936625"/>
          </a:xfrm>
          <a:prstGeom prst="rect">
            <a:avLst/>
          </a:prstGeom>
          <a:solidFill>
            <a:srgbClr val="2B7D6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1" name="Rectangle 51@|1FFC:14657585|FBC:16777215|LFC:16777215|LBC:16777215"/>
          <p:cNvSpPr>
            <a:spLocks noChangeArrowheads="1"/>
          </p:cNvSpPr>
          <p:nvPr/>
        </p:nvSpPr>
        <p:spPr bwMode="auto">
          <a:xfrm>
            <a:off x="952500" y="4912218"/>
            <a:ext cx="4624388" cy="365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2" name="Rectangle 52@|1FFC:14657585|FBC:16777215|LFC:16777215|LBC:16777215"/>
          <p:cNvSpPr>
            <a:spLocks noChangeArrowheads="1"/>
          </p:cNvSpPr>
          <p:nvPr/>
        </p:nvSpPr>
        <p:spPr bwMode="auto">
          <a:xfrm>
            <a:off x="4638675" y="3985118"/>
            <a:ext cx="938213" cy="938213"/>
          </a:xfrm>
          <a:prstGeom prst="rect">
            <a:avLst/>
          </a:prstGeom>
          <a:solidFill>
            <a:srgbClr val="76717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3" name="Rectangle 56@|1FFC:2381804|FBC:16777215|LFC:16777215|LBC:16777215"/>
          <p:cNvSpPr>
            <a:spLocks noChangeArrowheads="1"/>
          </p:cNvSpPr>
          <p:nvPr/>
        </p:nvSpPr>
        <p:spPr bwMode="auto">
          <a:xfrm>
            <a:off x="952500" y="6253656"/>
            <a:ext cx="4624388" cy="36512"/>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4" name="Rectangle 57@|1FFC:2381804|FBC:16777215|LFC:16777215|LBC:16777215"/>
          <p:cNvSpPr>
            <a:spLocks noChangeArrowheads="1"/>
          </p:cNvSpPr>
          <p:nvPr/>
        </p:nvSpPr>
        <p:spPr bwMode="auto">
          <a:xfrm>
            <a:off x="4638675" y="5324968"/>
            <a:ext cx="938213" cy="938213"/>
          </a:xfrm>
          <a:prstGeom prst="rect">
            <a:avLst/>
          </a:prstGeom>
          <a:solidFill>
            <a:srgbClr val="74CEBB"/>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b="1">
              <a:solidFill>
                <a:srgbClr val="FFFFFF"/>
              </a:solidFill>
              <a:latin typeface="Roboto Condensed"/>
            </a:endParaRPr>
          </a:p>
        </p:txBody>
      </p:sp>
      <p:sp>
        <p:nvSpPr>
          <p:cNvPr id="30735" name="Freeform 139"/>
          <p:cNvSpPr>
            <a:spLocks noChangeAspect="1" noEditPoints="1"/>
          </p:cNvSpPr>
          <p:nvPr/>
        </p:nvSpPr>
        <p:spPr bwMode="auto">
          <a:xfrm>
            <a:off x="4826000" y="1492743"/>
            <a:ext cx="563563" cy="561975"/>
          </a:xfrm>
          <a:custGeom>
            <a:avLst/>
            <a:gdLst>
              <a:gd name="T0" fmla="*/ 68 w 68"/>
              <a:gd name="T1" fmla="*/ 34 h 68"/>
              <a:gd name="T2" fmla="*/ 34 w 68"/>
              <a:gd name="T3" fmla="*/ 68 h 68"/>
              <a:gd name="T4" fmla="*/ 0 w 68"/>
              <a:gd name="T5" fmla="*/ 34 h 68"/>
              <a:gd name="T6" fmla="*/ 34 w 68"/>
              <a:gd name="T7" fmla="*/ 0 h 68"/>
              <a:gd name="T8" fmla="*/ 68 w 68"/>
              <a:gd name="T9" fmla="*/ 34 h 68"/>
              <a:gd name="T10" fmla="*/ 66 w 68"/>
              <a:gd name="T11" fmla="*/ 34 h 68"/>
              <a:gd name="T12" fmla="*/ 34 w 68"/>
              <a:gd name="T13" fmla="*/ 1 h 68"/>
              <a:gd name="T14" fmla="*/ 1 w 68"/>
              <a:gd name="T15" fmla="*/ 34 h 68"/>
              <a:gd name="T16" fmla="*/ 34 w 68"/>
              <a:gd name="T17" fmla="*/ 66 h 68"/>
              <a:gd name="T18" fmla="*/ 66 w 68"/>
              <a:gd name="T19" fmla="*/ 34 h 68"/>
              <a:gd name="T20" fmla="*/ 7 w 68"/>
              <a:gd name="T21" fmla="*/ 22 h 68"/>
              <a:gd name="T22" fmla="*/ 21 w 68"/>
              <a:gd name="T23" fmla="*/ 60 h 68"/>
              <a:gd name="T24" fmla="*/ 5 w 68"/>
              <a:gd name="T25" fmla="*/ 34 h 68"/>
              <a:gd name="T26" fmla="*/ 7 w 68"/>
              <a:gd name="T27" fmla="*/ 22 h 68"/>
              <a:gd name="T28" fmla="*/ 51 w 68"/>
              <a:gd name="T29" fmla="*/ 42 h 68"/>
              <a:gd name="T30" fmla="*/ 48 w 68"/>
              <a:gd name="T31" fmla="*/ 51 h 68"/>
              <a:gd name="T32" fmla="*/ 38 w 68"/>
              <a:gd name="T33" fmla="*/ 20 h 68"/>
              <a:gd name="T34" fmla="*/ 41 w 68"/>
              <a:gd name="T35" fmla="*/ 20 h 68"/>
              <a:gd name="T36" fmla="*/ 41 w 68"/>
              <a:gd name="T37" fmla="*/ 17 h 68"/>
              <a:gd name="T38" fmla="*/ 33 w 68"/>
              <a:gd name="T39" fmla="*/ 18 h 68"/>
              <a:gd name="T40" fmla="*/ 25 w 68"/>
              <a:gd name="T41" fmla="*/ 17 h 68"/>
              <a:gd name="T42" fmla="*/ 25 w 68"/>
              <a:gd name="T43" fmla="*/ 20 h 68"/>
              <a:gd name="T44" fmla="*/ 28 w 68"/>
              <a:gd name="T45" fmla="*/ 20 h 68"/>
              <a:gd name="T46" fmla="*/ 33 w 68"/>
              <a:gd name="T47" fmla="*/ 32 h 68"/>
              <a:gd name="T48" fmla="*/ 27 w 68"/>
              <a:gd name="T49" fmla="*/ 52 h 68"/>
              <a:gd name="T50" fmla="*/ 16 w 68"/>
              <a:gd name="T51" fmla="*/ 20 h 68"/>
              <a:gd name="T52" fmla="*/ 19 w 68"/>
              <a:gd name="T53" fmla="*/ 20 h 68"/>
              <a:gd name="T54" fmla="*/ 19 w 68"/>
              <a:gd name="T55" fmla="*/ 17 h 68"/>
              <a:gd name="T56" fmla="*/ 11 w 68"/>
              <a:gd name="T57" fmla="*/ 18 h 68"/>
              <a:gd name="T58" fmla="*/ 9 w 68"/>
              <a:gd name="T59" fmla="*/ 18 h 68"/>
              <a:gd name="T60" fmla="*/ 34 w 68"/>
              <a:gd name="T61" fmla="*/ 5 h 68"/>
              <a:gd name="T62" fmla="*/ 53 w 68"/>
              <a:gd name="T63" fmla="*/ 12 h 68"/>
              <a:gd name="T64" fmla="*/ 53 w 68"/>
              <a:gd name="T65" fmla="*/ 12 h 68"/>
              <a:gd name="T66" fmla="*/ 48 w 68"/>
              <a:gd name="T67" fmla="*/ 17 h 68"/>
              <a:gd name="T68" fmla="*/ 51 w 68"/>
              <a:gd name="T69" fmla="*/ 24 h 68"/>
              <a:gd name="T70" fmla="*/ 53 w 68"/>
              <a:gd name="T71" fmla="*/ 32 h 68"/>
              <a:gd name="T72" fmla="*/ 51 w 68"/>
              <a:gd name="T73" fmla="*/ 42 h 68"/>
              <a:gd name="T74" fmla="*/ 43 w 68"/>
              <a:gd name="T75" fmla="*/ 61 h 68"/>
              <a:gd name="T76" fmla="*/ 43 w 68"/>
              <a:gd name="T77" fmla="*/ 61 h 68"/>
              <a:gd name="T78" fmla="*/ 34 w 68"/>
              <a:gd name="T79" fmla="*/ 63 h 68"/>
              <a:gd name="T80" fmla="*/ 26 w 68"/>
              <a:gd name="T81" fmla="*/ 62 h 68"/>
              <a:gd name="T82" fmla="*/ 34 w 68"/>
              <a:gd name="T83" fmla="*/ 36 h 68"/>
              <a:gd name="T84" fmla="*/ 43 w 68"/>
              <a:gd name="T85" fmla="*/ 61 h 68"/>
              <a:gd name="T86" fmla="*/ 63 w 68"/>
              <a:gd name="T87" fmla="*/ 34 h 68"/>
              <a:gd name="T88" fmla="*/ 48 w 68"/>
              <a:gd name="T89" fmla="*/ 59 h 68"/>
              <a:gd name="T90" fmla="*/ 57 w 68"/>
              <a:gd name="T91" fmla="*/ 33 h 68"/>
              <a:gd name="T92" fmla="*/ 60 w 68"/>
              <a:gd name="T93" fmla="*/ 23 h 68"/>
              <a:gd name="T94" fmla="*/ 59 w 68"/>
              <a:gd name="T95" fmla="*/ 20 h 68"/>
              <a:gd name="T96" fmla="*/ 63 w 68"/>
              <a:gd name="T97" fmla="*/ 34 h 6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68"/>
              <a:gd name="T148" fmla="*/ 0 h 68"/>
              <a:gd name="T149" fmla="*/ 68 w 68"/>
              <a:gd name="T150" fmla="*/ 68 h 6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6" name="Freeform 157"/>
          <p:cNvSpPr>
            <a:spLocks noEditPoints="1"/>
          </p:cNvSpPr>
          <p:nvPr/>
        </p:nvSpPr>
        <p:spPr bwMode="auto">
          <a:xfrm>
            <a:off x="4892675" y="2850056"/>
            <a:ext cx="430213" cy="527050"/>
          </a:xfrm>
          <a:custGeom>
            <a:avLst/>
            <a:gdLst>
              <a:gd name="T0" fmla="*/ 41 w 41"/>
              <a:gd name="T1" fmla="*/ 44 h 50"/>
              <a:gd name="T2" fmla="*/ 35 w 41"/>
              <a:gd name="T3" fmla="*/ 50 h 50"/>
              <a:gd name="T4" fmla="*/ 5 w 41"/>
              <a:gd name="T5" fmla="*/ 50 h 50"/>
              <a:gd name="T6" fmla="*/ 0 w 41"/>
              <a:gd name="T7" fmla="*/ 44 h 50"/>
              <a:gd name="T8" fmla="*/ 0 w 41"/>
              <a:gd name="T9" fmla="*/ 5 h 50"/>
              <a:gd name="T10" fmla="*/ 5 w 41"/>
              <a:gd name="T11" fmla="*/ 0 h 50"/>
              <a:gd name="T12" fmla="*/ 35 w 41"/>
              <a:gd name="T13" fmla="*/ 0 h 50"/>
              <a:gd name="T14" fmla="*/ 41 w 41"/>
              <a:gd name="T15" fmla="*/ 5 h 50"/>
              <a:gd name="T16" fmla="*/ 41 w 41"/>
              <a:gd name="T17" fmla="*/ 44 h 50"/>
              <a:gd name="T18" fmla="*/ 36 w 41"/>
              <a:gd name="T19" fmla="*/ 5 h 50"/>
              <a:gd name="T20" fmla="*/ 35 w 41"/>
              <a:gd name="T21" fmla="*/ 4 h 50"/>
              <a:gd name="T22" fmla="*/ 5 w 41"/>
              <a:gd name="T23" fmla="*/ 4 h 50"/>
              <a:gd name="T24" fmla="*/ 4 w 41"/>
              <a:gd name="T25" fmla="*/ 5 h 50"/>
              <a:gd name="T26" fmla="*/ 4 w 41"/>
              <a:gd name="T27" fmla="*/ 40 h 50"/>
              <a:gd name="T28" fmla="*/ 5 w 41"/>
              <a:gd name="T29" fmla="*/ 41 h 50"/>
              <a:gd name="T30" fmla="*/ 35 w 41"/>
              <a:gd name="T31" fmla="*/ 41 h 50"/>
              <a:gd name="T32" fmla="*/ 36 w 41"/>
              <a:gd name="T33" fmla="*/ 40 h 50"/>
              <a:gd name="T34" fmla="*/ 36 w 41"/>
              <a:gd name="T35" fmla="*/ 5 h 50"/>
              <a:gd name="T36" fmla="*/ 20 w 41"/>
              <a:gd name="T37" fmla="*/ 43 h 50"/>
              <a:gd name="T38" fmla="*/ 18 w 41"/>
              <a:gd name="T39" fmla="*/ 45 h 50"/>
              <a:gd name="T40" fmla="*/ 20 w 41"/>
              <a:gd name="T41" fmla="*/ 48 h 50"/>
              <a:gd name="T42" fmla="*/ 23 w 41"/>
              <a:gd name="T43" fmla="*/ 45 h 50"/>
              <a:gd name="T44" fmla="*/ 20 w 41"/>
              <a:gd name="T45" fmla="*/ 43 h 5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41"/>
              <a:gd name="T70" fmla="*/ 0 h 50"/>
              <a:gd name="T71" fmla="*/ 41 w 41"/>
              <a:gd name="T72" fmla="*/ 50 h 50"/>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41" h="5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7" name="Freeform 158"/>
          <p:cNvSpPr>
            <a:spLocks noEditPoints="1"/>
          </p:cNvSpPr>
          <p:nvPr/>
        </p:nvSpPr>
        <p:spPr bwMode="auto">
          <a:xfrm>
            <a:off x="4846638" y="4229593"/>
            <a:ext cx="522287" cy="447675"/>
          </a:xfrm>
          <a:custGeom>
            <a:avLst/>
            <a:gdLst>
              <a:gd name="T0" fmla="*/ 68 w 68"/>
              <a:gd name="T1" fmla="*/ 30 h 58"/>
              <a:gd name="T2" fmla="*/ 0 w 68"/>
              <a:gd name="T3" fmla="*/ 30 h 58"/>
              <a:gd name="T4" fmla="*/ 0 w 68"/>
              <a:gd name="T5" fmla="*/ 15 h 58"/>
              <a:gd name="T6" fmla="*/ 7 w 68"/>
              <a:gd name="T7" fmla="*/ 9 h 58"/>
              <a:gd name="T8" fmla="*/ 20 w 68"/>
              <a:gd name="T9" fmla="*/ 9 h 58"/>
              <a:gd name="T10" fmla="*/ 20 w 68"/>
              <a:gd name="T11" fmla="*/ 3 h 58"/>
              <a:gd name="T12" fmla="*/ 24 w 68"/>
              <a:gd name="T13" fmla="*/ 0 h 58"/>
              <a:gd name="T14" fmla="*/ 45 w 68"/>
              <a:gd name="T15" fmla="*/ 0 h 58"/>
              <a:gd name="T16" fmla="*/ 49 w 68"/>
              <a:gd name="T17" fmla="*/ 3 h 58"/>
              <a:gd name="T18" fmla="*/ 49 w 68"/>
              <a:gd name="T19" fmla="*/ 9 h 58"/>
              <a:gd name="T20" fmla="*/ 62 w 68"/>
              <a:gd name="T21" fmla="*/ 9 h 58"/>
              <a:gd name="T22" fmla="*/ 68 w 68"/>
              <a:gd name="T23" fmla="*/ 15 h 58"/>
              <a:gd name="T24" fmla="*/ 68 w 68"/>
              <a:gd name="T25" fmla="*/ 30 h 58"/>
              <a:gd name="T26" fmla="*/ 68 w 68"/>
              <a:gd name="T27" fmla="*/ 52 h 58"/>
              <a:gd name="T28" fmla="*/ 62 w 68"/>
              <a:gd name="T29" fmla="*/ 58 h 58"/>
              <a:gd name="T30" fmla="*/ 7 w 68"/>
              <a:gd name="T31" fmla="*/ 58 h 58"/>
              <a:gd name="T32" fmla="*/ 0 w 68"/>
              <a:gd name="T33" fmla="*/ 52 h 58"/>
              <a:gd name="T34" fmla="*/ 0 w 68"/>
              <a:gd name="T35" fmla="*/ 34 h 58"/>
              <a:gd name="T36" fmla="*/ 26 w 68"/>
              <a:gd name="T37" fmla="*/ 34 h 58"/>
              <a:gd name="T38" fmla="*/ 26 w 68"/>
              <a:gd name="T39" fmla="*/ 40 h 58"/>
              <a:gd name="T40" fmla="*/ 28 w 68"/>
              <a:gd name="T41" fmla="*/ 42 h 58"/>
              <a:gd name="T42" fmla="*/ 41 w 68"/>
              <a:gd name="T43" fmla="*/ 42 h 58"/>
              <a:gd name="T44" fmla="*/ 43 w 68"/>
              <a:gd name="T45" fmla="*/ 40 h 58"/>
              <a:gd name="T46" fmla="*/ 43 w 68"/>
              <a:gd name="T47" fmla="*/ 34 h 58"/>
              <a:gd name="T48" fmla="*/ 68 w 68"/>
              <a:gd name="T49" fmla="*/ 34 h 58"/>
              <a:gd name="T50" fmla="*/ 68 w 68"/>
              <a:gd name="T51" fmla="*/ 52 h 58"/>
              <a:gd name="T52" fmla="*/ 44 w 68"/>
              <a:gd name="T53" fmla="*/ 9 h 58"/>
              <a:gd name="T54" fmla="*/ 44 w 68"/>
              <a:gd name="T55" fmla="*/ 5 h 58"/>
              <a:gd name="T56" fmla="*/ 25 w 68"/>
              <a:gd name="T57" fmla="*/ 5 h 58"/>
              <a:gd name="T58" fmla="*/ 25 w 68"/>
              <a:gd name="T59" fmla="*/ 9 h 58"/>
              <a:gd name="T60" fmla="*/ 44 w 68"/>
              <a:gd name="T61" fmla="*/ 9 h 58"/>
              <a:gd name="T62" fmla="*/ 39 w 68"/>
              <a:gd name="T63" fmla="*/ 39 h 58"/>
              <a:gd name="T64" fmla="*/ 30 w 68"/>
              <a:gd name="T65" fmla="*/ 39 h 58"/>
              <a:gd name="T66" fmla="*/ 30 w 68"/>
              <a:gd name="T67" fmla="*/ 34 h 58"/>
              <a:gd name="T68" fmla="*/ 39 w 68"/>
              <a:gd name="T69" fmla="*/ 34 h 58"/>
              <a:gd name="T70" fmla="*/ 39 w 68"/>
              <a:gd name="T71" fmla="*/ 39 h 5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8"/>
              <a:gd name="T109" fmla="*/ 0 h 58"/>
              <a:gd name="T110" fmla="*/ 68 w 68"/>
              <a:gd name="T111" fmla="*/ 58 h 5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8" h="58">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8" name="Freeform 91"/>
          <p:cNvSpPr>
            <a:spLocks noEditPoints="1"/>
          </p:cNvSpPr>
          <p:nvPr/>
        </p:nvSpPr>
        <p:spPr bwMode="auto">
          <a:xfrm>
            <a:off x="4849813" y="5536106"/>
            <a:ext cx="515937" cy="515937"/>
          </a:xfrm>
          <a:custGeom>
            <a:avLst/>
            <a:gdLst>
              <a:gd name="T0" fmla="*/ 0 w 62"/>
              <a:gd name="T1" fmla="*/ 31 h 62"/>
              <a:gd name="T2" fmla="*/ 41 w 62"/>
              <a:gd name="T3" fmla="*/ 22 h 62"/>
              <a:gd name="T4" fmla="*/ 45 w 62"/>
              <a:gd name="T5" fmla="*/ 20 h 62"/>
              <a:gd name="T6" fmla="*/ 49 w 62"/>
              <a:gd name="T7" fmla="*/ 19 h 62"/>
              <a:gd name="T8" fmla="*/ 48 w 62"/>
              <a:gd name="T9" fmla="*/ 17 h 62"/>
              <a:gd name="T10" fmla="*/ 45 w 62"/>
              <a:gd name="T11" fmla="*/ 15 h 62"/>
              <a:gd name="T12" fmla="*/ 43 w 62"/>
              <a:gd name="T13" fmla="*/ 15 h 62"/>
              <a:gd name="T14" fmla="*/ 42 w 62"/>
              <a:gd name="T15" fmla="*/ 14 h 62"/>
              <a:gd name="T16" fmla="*/ 38 w 62"/>
              <a:gd name="T17" fmla="*/ 12 h 62"/>
              <a:gd name="T18" fmla="*/ 38 w 62"/>
              <a:gd name="T19" fmla="*/ 16 h 62"/>
              <a:gd name="T20" fmla="*/ 37 w 62"/>
              <a:gd name="T21" fmla="*/ 19 h 62"/>
              <a:gd name="T22" fmla="*/ 33 w 62"/>
              <a:gd name="T23" fmla="*/ 17 h 62"/>
              <a:gd name="T24" fmla="*/ 29 w 62"/>
              <a:gd name="T25" fmla="*/ 15 h 62"/>
              <a:gd name="T26" fmla="*/ 30 w 62"/>
              <a:gd name="T27" fmla="*/ 11 h 62"/>
              <a:gd name="T28" fmla="*/ 35 w 62"/>
              <a:gd name="T29" fmla="*/ 10 h 62"/>
              <a:gd name="T30" fmla="*/ 34 w 62"/>
              <a:gd name="T31" fmla="*/ 8 h 62"/>
              <a:gd name="T32" fmla="*/ 31 w 62"/>
              <a:gd name="T33" fmla="*/ 9 h 62"/>
              <a:gd name="T34" fmla="*/ 27 w 62"/>
              <a:gd name="T35" fmla="*/ 6 h 62"/>
              <a:gd name="T36" fmla="*/ 28 w 62"/>
              <a:gd name="T37" fmla="*/ 9 h 62"/>
              <a:gd name="T38" fmla="*/ 26 w 62"/>
              <a:gd name="T39" fmla="*/ 9 h 62"/>
              <a:gd name="T40" fmla="*/ 23 w 62"/>
              <a:gd name="T41" fmla="*/ 7 h 62"/>
              <a:gd name="T42" fmla="*/ 21 w 62"/>
              <a:gd name="T43" fmla="*/ 8 h 62"/>
              <a:gd name="T44" fmla="*/ 23 w 62"/>
              <a:gd name="T45" fmla="*/ 9 h 62"/>
              <a:gd name="T46" fmla="*/ 22 w 62"/>
              <a:gd name="T47" fmla="*/ 10 h 62"/>
              <a:gd name="T48" fmla="*/ 10 w 62"/>
              <a:gd name="T49" fmla="*/ 18 h 62"/>
              <a:gd name="T50" fmla="*/ 11 w 62"/>
              <a:gd name="T51" fmla="*/ 19 h 62"/>
              <a:gd name="T52" fmla="*/ 13 w 62"/>
              <a:gd name="T53" fmla="*/ 22 h 62"/>
              <a:gd name="T54" fmla="*/ 12 w 62"/>
              <a:gd name="T55" fmla="*/ 26 h 62"/>
              <a:gd name="T56" fmla="*/ 15 w 62"/>
              <a:gd name="T57" fmla="*/ 30 h 62"/>
              <a:gd name="T58" fmla="*/ 18 w 62"/>
              <a:gd name="T59" fmla="*/ 35 h 62"/>
              <a:gd name="T60" fmla="*/ 19 w 62"/>
              <a:gd name="T61" fmla="*/ 37 h 62"/>
              <a:gd name="T62" fmla="*/ 17 w 62"/>
              <a:gd name="T63" fmla="*/ 32 h 62"/>
              <a:gd name="T64" fmla="*/ 21 w 62"/>
              <a:gd name="T65" fmla="*/ 37 h 62"/>
              <a:gd name="T66" fmla="*/ 25 w 62"/>
              <a:gd name="T67" fmla="*/ 41 h 62"/>
              <a:gd name="T68" fmla="*/ 30 w 62"/>
              <a:gd name="T69" fmla="*/ 44 h 62"/>
              <a:gd name="T70" fmla="*/ 35 w 62"/>
              <a:gd name="T71" fmla="*/ 47 h 62"/>
              <a:gd name="T72" fmla="*/ 36 w 62"/>
              <a:gd name="T73" fmla="*/ 47 h 62"/>
              <a:gd name="T74" fmla="*/ 34 w 62"/>
              <a:gd name="T75" fmla="*/ 43 h 62"/>
              <a:gd name="T76" fmla="*/ 32 w 62"/>
              <a:gd name="T77" fmla="*/ 42 h 62"/>
              <a:gd name="T78" fmla="*/ 32 w 62"/>
              <a:gd name="T79" fmla="*/ 39 h 62"/>
              <a:gd name="T80" fmla="*/ 28 w 62"/>
              <a:gd name="T81" fmla="*/ 41 h 62"/>
              <a:gd name="T82" fmla="*/ 27 w 62"/>
              <a:gd name="T83" fmla="*/ 34 h 62"/>
              <a:gd name="T84" fmla="*/ 30 w 62"/>
              <a:gd name="T85" fmla="*/ 34 h 62"/>
              <a:gd name="T86" fmla="*/ 32 w 62"/>
              <a:gd name="T87" fmla="*/ 33 h 62"/>
              <a:gd name="T88" fmla="*/ 35 w 62"/>
              <a:gd name="T89" fmla="*/ 34 h 62"/>
              <a:gd name="T90" fmla="*/ 36 w 62"/>
              <a:gd name="T91" fmla="*/ 33 h 62"/>
              <a:gd name="T92" fmla="*/ 38 w 62"/>
              <a:gd name="T93" fmla="*/ 29 h 62"/>
              <a:gd name="T94" fmla="*/ 38 w 62"/>
              <a:gd name="T95" fmla="*/ 28 h 62"/>
              <a:gd name="T96" fmla="*/ 41 w 62"/>
              <a:gd name="T97" fmla="*/ 26 h 62"/>
              <a:gd name="T98" fmla="*/ 43 w 62"/>
              <a:gd name="T99" fmla="*/ 23 h 62"/>
              <a:gd name="T100" fmla="*/ 44 w 62"/>
              <a:gd name="T101" fmla="*/ 22 h 62"/>
              <a:gd name="T102" fmla="*/ 41 w 62"/>
              <a:gd name="T103" fmla="*/ 22 h 62"/>
              <a:gd name="T104" fmla="*/ 48 w 62"/>
              <a:gd name="T105" fmla="*/ 48 h 62"/>
              <a:gd name="T106" fmla="*/ 44 w 62"/>
              <a:gd name="T107" fmla="*/ 47 h 62"/>
              <a:gd name="T108" fmla="*/ 41 w 62"/>
              <a:gd name="T109" fmla="*/ 47 h 62"/>
              <a:gd name="T110" fmla="*/ 38 w 62"/>
              <a:gd name="T111" fmla="*/ 46 h 62"/>
              <a:gd name="T112" fmla="*/ 37 w 62"/>
              <a:gd name="T113" fmla="*/ 50 h 62"/>
              <a:gd name="T114" fmla="*/ 36 w 62"/>
              <a:gd name="T115" fmla="*/ 54 h 62"/>
              <a:gd name="T116" fmla="*/ 50 w 62"/>
              <a:gd name="T117" fmla="*/ 49 h 6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2"/>
              <a:gd name="T178" fmla="*/ 0 h 62"/>
              <a:gd name="T179" fmla="*/ 62 w 62"/>
              <a:gd name="T180" fmla="*/ 62 h 6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lIns="121682" tIns="60841" rIns="121682" bIns="60841"/>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0739" name="TextBox 13"/>
          <p:cNvSpPr txBox="1">
            <a:spLocks noChangeArrowheads="1"/>
          </p:cNvSpPr>
          <p:nvPr/>
        </p:nvSpPr>
        <p:spPr bwMode="auto">
          <a:xfrm>
            <a:off x="949325" y="1434006"/>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描述</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0" name="TextBox 13"/>
          <p:cNvSpPr txBox="1">
            <a:spLocks noChangeArrowheads="1"/>
          </p:cNvSpPr>
          <p:nvPr/>
        </p:nvSpPr>
        <p:spPr bwMode="auto">
          <a:xfrm>
            <a:off x="952500" y="1719756"/>
            <a:ext cx="243840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风险控制管理</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1" name="TextBox 13"/>
          <p:cNvSpPr txBox="1">
            <a:spLocks noChangeArrowheads="1"/>
          </p:cNvSpPr>
          <p:nvPr/>
        </p:nvSpPr>
        <p:spPr bwMode="auto">
          <a:xfrm>
            <a:off x="949325" y="2759568"/>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属性</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2" name="TextBox 13"/>
          <p:cNvSpPr txBox="1">
            <a:spLocks noChangeArrowheads="1"/>
          </p:cNvSpPr>
          <p:nvPr/>
        </p:nvSpPr>
        <p:spPr bwMode="auto">
          <a:xfrm>
            <a:off x="952499" y="3046906"/>
            <a:ext cx="290949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en-US" altLang="en-US" sz="1600" dirty="0" smtClean="0">
                <a:solidFill>
                  <a:schemeClr val="tx1">
                    <a:lumMod val="50000"/>
                    <a:lumOff val="50000"/>
                  </a:schemeClr>
                </a:solidFill>
                <a:latin typeface="微软雅黑"/>
                <a:ea typeface="微软雅黑"/>
                <a:cs typeface="微软雅黑"/>
              </a:rPr>
              <a:t>风险等级</a:t>
            </a:r>
            <a:r>
              <a:rPr kumimoji="1" lang="en-US" altLang="en-US" sz="1600" dirty="0" smtClean="0">
                <a:solidFill>
                  <a:schemeClr val="tx1">
                    <a:lumMod val="50000"/>
                    <a:lumOff val="50000"/>
                  </a:schemeClr>
                </a:solidFill>
                <a:latin typeface="微软雅黑"/>
                <a:ea typeface="微软雅黑"/>
                <a:cs typeface="微软雅黑"/>
              </a:rPr>
              <a:t>、</a:t>
            </a:r>
            <a:r>
              <a:rPr kumimoji="1" lang="zh-CN" altLang="en-US" sz="1600" dirty="0" smtClean="0">
                <a:solidFill>
                  <a:schemeClr val="tx1">
                    <a:lumMod val="50000"/>
                    <a:lumOff val="50000"/>
                  </a:schemeClr>
                </a:solidFill>
                <a:latin typeface="微软雅黑"/>
                <a:ea typeface="微软雅黑"/>
                <a:cs typeface="微软雅黑"/>
              </a:rPr>
              <a:t>保证金情况</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3" name="TextBox 13"/>
          <p:cNvSpPr txBox="1">
            <a:spLocks noChangeArrowheads="1"/>
          </p:cNvSpPr>
          <p:nvPr/>
        </p:nvSpPr>
        <p:spPr bwMode="auto">
          <a:xfrm>
            <a:off x="949325" y="4116881"/>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操作</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4" name="TextBox 13"/>
          <p:cNvSpPr txBox="1">
            <a:spLocks noChangeArrowheads="1"/>
          </p:cNvSpPr>
          <p:nvPr/>
        </p:nvSpPr>
        <p:spPr bwMode="auto">
          <a:xfrm>
            <a:off x="952499" y="4402631"/>
            <a:ext cx="302782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信息审核、资金监控</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5" name="TextBox 13"/>
          <p:cNvSpPr txBox="1">
            <a:spLocks noChangeArrowheads="1"/>
          </p:cNvSpPr>
          <p:nvPr/>
        </p:nvSpPr>
        <p:spPr bwMode="auto">
          <a:xfrm>
            <a:off x="949325" y="5461493"/>
            <a:ext cx="140017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事件</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746" name="TextBox 13"/>
          <p:cNvSpPr txBox="1">
            <a:spLocks noChangeArrowheads="1"/>
          </p:cNvSpPr>
          <p:nvPr/>
        </p:nvSpPr>
        <p:spPr bwMode="auto">
          <a:xfrm>
            <a:off x="952499" y="5748831"/>
            <a:ext cx="335056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kumimoji="1" lang="zh-CN" altLang="en-US" sz="1600" dirty="0" smtClean="0">
                <a:solidFill>
                  <a:schemeClr val="tx1">
                    <a:lumMod val="50000"/>
                    <a:lumOff val="50000"/>
                  </a:schemeClr>
                </a:solidFill>
                <a:latin typeface="微软雅黑"/>
                <a:ea typeface="微软雅黑"/>
                <a:cs typeface="微软雅黑"/>
              </a:rPr>
              <a:t>风险提示、追加保证金、强制平仓</a:t>
            </a:r>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30747" name="图片 34"/>
          <p:cNvPicPr>
            <a:picLocks noChangeAspect="1" noChangeArrowheads="1"/>
          </p:cNvPicPr>
          <p:nvPr/>
        </p:nvPicPr>
        <p:blipFill>
          <a:blip r:embed="rId5" cstate="print">
            <a:extLst>
              <a:ext uri="{28A0092B-C50C-407E-A947-70E740481C1C}">
                <a14:useLocalDpi xmlns:a14="http://schemas.microsoft.com/office/drawing/2010/main" val="0"/>
              </a:ext>
            </a:extLst>
          </a:blip>
          <a:srcRect l="33713" t="705" r="10503" b="5983"/>
          <a:stretch>
            <a:fillRect/>
          </a:stretch>
        </p:blipFill>
        <p:spPr bwMode="auto">
          <a:xfrm>
            <a:off x="8813800" y="1267318"/>
            <a:ext cx="2490788" cy="252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图片 29" descr="logo1.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合约</a:t>
            </a:r>
            <a:r>
              <a:rPr lang="en-US" altLang="en-US" sz="2400" dirty="0" smtClean="0">
                <a:solidFill>
                  <a:schemeClr val="bg1"/>
                </a:solidFill>
                <a:latin typeface="微软雅黑" pitchFamily="34" charset="-122"/>
                <a:ea typeface="微软雅黑" pitchFamily="34" charset="-122"/>
                <a:cs typeface="Arial" panose="020B0604020202020204" pitchFamily="34" charset="0"/>
              </a:rPr>
              <a:t>设计</a:t>
            </a:r>
            <a:r>
              <a:rPr lang="zh-CN" altLang="en-US" sz="2400" dirty="0" smtClean="0">
                <a:solidFill>
                  <a:schemeClr val="bg1"/>
                </a:solidFill>
                <a:latin typeface="微软雅黑" pitchFamily="34" charset="-122"/>
                <a:ea typeface="微软雅黑" pitchFamily="34" charset="-122"/>
                <a:cs typeface="Arial" panose="020B0604020202020204" pitchFamily="34" charset="0"/>
              </a:rPr>
              <a:t>（伪码）</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pic>
        <p:nvPicPr>
          <p:cNvPr id="30" name="图片 29"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31" name="Rectangle 7"/>
          <p:cNvSpPr>
            <a:spLocks noChangeArrowheads="1"/>
          </p:cNvSpPr>
          <p:nvPr/>
        </p:nvSpPr>
        <p:spPr bwMode="auto">
          <a:xfrm>
            <a:off x="1271554" y="1298992"/>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dirty="0">
              <a:solidFill>
                <a:srgbClr val="262626"/>
              </a:solidFill>
              <a:latin typeface="Andale Mono"/>
              <a:ea typeface="微软雅黑"/>
              <a:cs typeface="Andale Mono"/>
            </a:endParaRPr>
          </a:p>
        </p:txBody>
      </p:sp>
      <p:sp>
        <p:nvSpPr>
          <p:cNvPr id="32" name="矩形 16"/>
          <p:cNvSpPr>
            <a:spLocks noChangeArrowheads="1"/>
          </p:cNvSpPr>
          <p:nvPr/>
        </p:nvSpPr>
        <p:spPr bwMode="auto">
          <a:xfrm>
            <a:off x="1554389" y="1590502"/>
            <a:ext cx="3593054" cy="1759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Contract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Risk</a:t>
            </a:r>
            <a:endParaRPr lang="en-US" altLang="zh-CN" sz="1400" dirty="0" smtClean="0">
              <a:solidFill>
                <a:srgbClr val="FFFFFF"/>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State</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Risk</a:t>
            </a:r>
            <a:r>
              <a:rPr lang="zh-CN" altLang="zh-CN" sz="1400" dirty="0" smtClean="0">
                <a:solidFill>
                  <a:schemeClr val="bg1"/>
                </a:solidFill>
                <a:latin typeface="Hei"/>
                <a:ea typeface="Hei"/>
                <a:cs typeface="Hei"/>
                <a:sym typeface="Arial" panose="020B0604020202020204" pitchFamily="34" charset="0"/>
              </a:rPr>
              <a:t>&lt;</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chemeClr val="bg1"/>
                </a:solidFill>
                <a:latin typeface="Hei"/>
                <a:ea typeface="Hei"/>
                <a:cs typeface="Hei"/>
                <a:sym typeface="Arial" panose="020B0604020202020204" pitchFamily="34" charset="0"/>
              </a:rPr>
              <a:t>M</a:t>
            </a:r>
            <a:r>
              <a:rPr lang="en-US" altLang="zh-CN" sz="1400" dirty="0" smtClean="0">
                <a:solidFill>
                  <a:schemeClr val="bg1"/>
                </a:solidFill>
                <a:latin typeface="Hei"/>
                <a:ea typeface="Hei"/>
                <a:cs typeface="Hei"/>
                <a:sym typeface="Arial" panose="020B0604020202020204" pitchFamily="34" charset="0"/>
              </a:rPr>
              <a:t>ap</a:t>
            </a:r>
            <a:r>
              <a:rPr lang="en-US" altLang="zh-CN" sz="1400" dirty="0" smtClean="0">
                <a:solidFill>
                  <a:schemeClr val="bg1"/>
                </a:solidFill>
                <a:latin typeface="Hei"/>
                <a:ea typeface="Hei"/>
                <a:cs typeface="Hei"/>
                <a:sym typeface="Arial" panose="020B0604020202020204" pitchFamily="34" charset="0"/>
              </a:rPr>
              <a:t>&gt;</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Map</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Derivative</a:t>
            </a:r>
            <a:r>
              <a:rPr lang="en-US" altLang="zh-CN" sz="1400" dirty="0" err="1" smtClean="0">
                <a:solidFill>
                  <a:schemeClr val="bg1"/>
                </a:solidFill>
                <a:latin typeface="Hei"/>
                <a:ea typeface="Hei"/>
                <a:cs typeface="Hei"/>
                <a:sym typeface="Arial" panose="020B0604020202020204" pitchFamily="34" charset="0"/>
              </a:rPr>
              <a:t>Detail</a:t>
            </a:r>
            <a:r>
              <a:rPr lang="zh-CN" altLang="zh-CN"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Risk grade</a:t>
            </a:r>
            <a:r>
              <a:rPr lang="zh-CN" altLang="en-US" sz="1400" dirty="0" smtClean="0">
                <a:solidFill>
                  <a:schemeClr val="bg1"/>
                </a:solidFill>
                <a:latin typeface="Hei"/>
                <a:ea typeface="Hei"/>
                <a:cs typeface="Hei"/>
                <a:sym typeface="Arial" panose="020B0604020202020204" pitchFamily="34" charset="0"/>
              </a:rPr>
              <a:t> 风险等级</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String</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rgbClr val="FFFFFF"/>
                </a:solidFill>
                <a:latin typeface="Hei"/>
                <a:ea typeface="Hei"/>
                <a:cs typeface="Hei"/>
                <a:sym typeface="Arial" panose="020B0604020202020204" pitchFamily="34" charset="0"/>
              </a:rPr>
              <a:t>D</a:t>
            </a:r>
            <a:r>
              <a:rPr lang="en-US" altLang="zh-CN" sz="1400" dirty="0" smtClean="0">
                <a:solidFill>
                  <a:srgbClr val="FFFFFF"/>
                </a:solidFill>
                <a:latin typeface="Hei"/>
                <a:ea typeface="Hei"/>
                <a:cs typeface="Hei"/>
              </a:rPr>
              <a:t>eposit</a:t>
            </a:r>
            <a:r>
              <a:rPr lang="zh-CN" altLang="en-US" sz="1400" dirty="0" smtClean="0">
                <a:solidFill>
                  <a:srgbClr val="FFFFFF"/>
                </a:solidFill>
                <a:latin typeface="Hei"/>
                <a:ea typeface="Hei"/>
                <a:cs typeface="Hei"/>
              </a:rPr>
              <a:t> </a:t>
            </a:r>
            <a:r>
              <a:rPr lang="en-US" altLang="zh-CN" sz="1400" dirty="0" smtClean="0">
                <a:solidFill>
                  <a:srgbClr val="FFFFFF"/>
                </a:solidFill>
                <a:latin typeface="Hei"/>
                <a:ea typeface="Hei"/>
                <a:cs typeface="Hei"/>
              </a:rPr>
              <a:t>state</a:t>
            </a:r>
            <a:r>
              <a:rPr lang="zh-CN" altLang="en-US" sz="1400" dirty="0" smtClean="0">
                <a:solidFill>
                  <a:srgbClr val="FFFFFF"/>
                </a:solidFill>
                <a:latin typeface="Hei"/>
                <a:ea typeface="Hei"/>
                <a:cs typeface="Hei"/>
              </a:rPr>
              <a:t> 保证金情况</a:t>
            </a:r>
            <a:endParaRPr lang="en-US" altLang="zh-CN" sz="1400" dirty="0" smtClean="0">
              <a:solidFill>
                <a:srgbClr val="FFFFFF"/>
              </a:solidFill>
              <a:latin typeface="Hei"/>
              <a:ea typeface="Hei"/>
              <a:cs typeface="Hei"/>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endParaRPr lang="en-US" altLang="zh-CN" sz="1400" dirty="0">
              <a:solidFill>
                <a:schemeClr val="bg1"/>
              </a:solidFill>
              <a:latin typeface="Hei"/>
              <a:ea typeface="Hei"/>
              <a:cs typeface="Hei"/>
              <a:sym typeface="Arial" panose="020B0604020202020204" pitchFamily="34" charset="0"/>
            </a:endParaRPr>
          </a:p>
        </p:txBody>
      </p:sp>
      <p:sp>
        <p:nvSpPr>
          <p:cNvPr id="9" name="Rectangle 7"/>
          <p:cNvSpPr>
            <a:spLocks noChangeArrowheads="1"/>
          </p:cNvSpPr>
          <p:nvPr/>
        </p:nvSpPr>
        <p:spPr bwMode="auto">
          <a:xfrm>
            <a:off x="6657766" y="1296496"/>
            <a:ext cx="4056063" cy="508270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1682" tIns="60841" rIns="121682" bIns="60841"/>
          <a:lstStyle>
            <a:lvl1pPr defTabSz="1217613">
              <a:defRPr>
                <a:solidFill>
                  <a:schemeClr val="tx1"/>
                </a:solidFill>
                <a:latin typeface="Calibri" panose="020F0502020204030204" pitchFamily="34" charset="0"/>
                <a:ea typeface="宋体" panose="02010600030101010101" pitchFamily="2" charset="-122"/>
              </a:defRPr>
            </a:lvl1pPr>
            <a:lvl2pPr marL="742950" indent="-285750" defTabSz="1217613">
              <a:defRPr>
                <a:solidFill>
                  <a:schemeClr val="tx1"/>
                </a:solidFill>
                <a:latin typeface="Calibri" panose="020F0502020204030204" pitchFamily="34" charset="0"/>
                <a:ea typeface="宋体" panose="02010600030101010101" pitchFamily="2" charset="-122"/>
              </a:defRPr>
            </a:lvl2pPr>
            <a:lvl3pPr marL="1143000" indent="-228600" defTabSz="1217613">
              <a:defRPr>
                <a:solidFill>
                  <a:schemeClr val="tx1"/>
                </a:solidFill>
                <a:latin typeface="Calibri" panose="020F0502020204030204" pitchFamily="34" charset="0"/>
                <a:ea typeface="宋体" panose="02010600030101010101" pitchFamily="2" charset="-122"/>
              </a:defRPr>
            </a:lvl3pPr>
            <a:lvl4pPr marL="1600200" indent="-228600" defTabSz="1217613">
              <a:defRPr>
                <a:solidFill>
                  <a:schemeClr val="tx1"/>
                </a:solidFill>
                <a:latin typeface="Calibri" panose="020F0502020204030204" pitchFamily="34" charset="0"/>
                <a:ea typeface="宋体" panose="02010600030101010101" pitchFamily="2" charset="-122"/>
              </a:defRPr>
            </a:lvl4pPr>
            <a:lvl5pPr marL="2057400" indent="-228600" defTabSz="1217613">
              <a:defRPr>
                <a:solidFill>
                  <a:schemeClr val="tx1"/>
                </a:solidFill>
                <a:latin typeface="Calibri" panose="020F0502020204030204" pitchFamily="34" charset="0"/>
                <a:ea typeface="宋体" panose="02010600030101010101" pitchFamily="2" charset="-122"/>
              </a:defRPr>
            </a:lvl5pPr>
            <a:lvl6pPr marL="25146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613"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3100">
              <a:solidFill>
                <a:srgbClr val="262626"/>
              </a:solidFill>
            </a:endParaRPr>
          </a:p>
        </p:txBody>
      </p:sp>
      <p:sp>
        <p:nvSpPr>
          <p:cNvPr id="10" name="矩形 16"/>
          <p:cNvSpPr>
            <a:spLocks noChangeArrowheads="1"/>
          </p:cNvSpPr>
          <p:nvPr/>
        </p:nvSpPr>
        <p:spPr bwMode="auto">
          <a:xfrm>
            <a:off x="6925848" y="1336950"/>
            <a:ext cx="3593054" cy="3569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Method</a:t>
            </a:r>
            <a:r>
              <a:rPr lang="zh-CN"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sym typeface="Arial" panose="020B0604020202020204" pitchFamily="34" charset="0"/>
              </a:rPr>
              <a:t>D</a:t>
            </a:r>
            <a:r>
              <a:rPr lang="en-US" altLang="zh-CN" sz="1400" dirty="0">
                <a:solidFill>
                  <a:srgbClr val="FFFFFF"/>
                </a:solidFill>
                <a:latin typeface="Hei"/>
                <a:ea typeface="Hei"/>
                <a:cs typeface="Hei"/>
              </a:rPr>
              <a:t>eposit</a:t>
            </a:r>
            <a:r>
              <a:rPr lang="zh-CN" altLang="en-US" sz="1400" dirty="0">
                <a:solidFill>
                  <a:srgbClr val="FFFFFF"/>
                </a:solidFill>
                <a:latin typeface="Hei"/>
                <a:ea typeface="Hei"/>
                <a:cs typeface="Hei"/>
              </a:rPr>
              <a:t> </a:t>
            </a:r>
            <a:r>
              <a:rPr lang="zh-CN" altLang="en-US" sz="1400" dirty="0" smtClean="0">
                <a:solidFill>
                  <a:srgbClr val="FFFFFF"/>
                </a:solidFill>
                <a:latin typeface="Hei"/>
                <a:ea typeface="Hei"/>
                <a:cs typeface="Hei"/>
              </a:rPr>
              <a:t> </a:t>
            </a:r>
            <a:r>
              <a:rPr lang="en-US" altLang="zh-CN" sz="1400" dirty="0" smtClean="0">
                <a:solidFill>
                  <a:srgbClr val="FFFFFF"/>
                </a:solidFill>
                <a:latin typeface="Hei"/>
                <a:ea typeface="Hei"/>
                <a:cs typeface="Hei"/>
              </a:rPr>
              <a:t>risk</a:t>
            </a:r>
            <a:r>
              <a:rPr lang="en-US" altLang="zh-CN" sz="1400" dirty="0" smtClean="0">
                <a:solidFill>
                  <a:schemeClr val="bg1"/>
                </a:solidFill>
                <a:latin typeface="Hei"/>
                <a:ea typeface="Hei"/>
                <a:cs typeface="Hei"/>
                <a:sym typeface="Arial" panose="020B0604020202020204" pitchFamily="34" charset="0"/>
              </a:rPr>
              <a:t>(){</a:t>
            </a:r>
            <a:r>
              <a:rPr lang="en-US" altLang="en-US" sz="1400" dirty="0" smtClean="0">
                <a:solidFill>
                  <a:schemeClr val="bg1"/>
                </a:solidFill>
                <a:latin typeface="Hei"/>
                <a:ea typeface="Hei"/>
                <a:cs typeface="Hei"/>
                <a:sym typeface="Arial" panose="020B0604020202020204" pitchFamily="34" charset="0"/>
              </a:rPr>
              <a:t>//保证金风控</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sysdata</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Vt</a:t>
            </a:r>
            <a:r>
              <a:rPr lang="zh-CN"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MTM</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DerivativeDetail</a:t>
            </a:r>
            <a:r>
              <a:rPr lang="en-US" altLang="zh-CN" sz="1400" dirty="0" err="1" smtClean="0">
                <a:solidFill>
                  <a:schemeClr val="bg1"/>
                </a:solidFill>
                <a:latin typeface="Hei"/>
                <a:ea typeface="Hei"/>
                <a:cs typeface="Hei"/>
                <a:sym typeface="Arial" panose="020B0604020202020204" pitchFamily="34" charset="0"/>
              </a:rPr>
              <a:t>.Value</a:t>
            </a:r>
            <a:r>
              <a:rPr lang="zh-CN" altLang="en-US" sz="1400" dirty="0" smtClean="0">
                <a:solidFill>
                  <a:schemeClr val="bg1"/>
                </a:solidFill>
                <a:latin typeface="Hei"/>
                <a:ea typeface="Hei"/>
                <a:cs typeface="Hei"/>
                <a:sym typeface="Arial" panose="020B0604020202020204" pitchFamily="34" charset="0"/>
              </a:rPr>
              <a:t> </a:t>
            </a:r>
            <a:r>
              <a:rPr lang="zh-CN" altLang="zh-CN" sz="1400" dirty="0" smtClean="0">
                <a:solidFill>
                  <a:schemeClr val="bg1"/>
                </a:solidFill>
                <a:latin typeface="Hei"/>
                <a:ea typeface="Hei"/>
                <a:cs typeface="Hei"/>
                <a:sym typeface="Arial" panose="020B0604020202020204" pitchFamily="34" charset="0"/>
              </a:rPr>
              <a:t>+</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Vt</a:t>
            </a:r>
            <a:r>
              <a:rPr lang="zh-CN" altLang="en-US" sz="1400" dirty="0" smtClean="0">
                <a:solidFill>
                  <a:schemeClr val="bg1"/>
                </a:solidFill>
                <a:latin typeface="Hei"/>
                <a:ea typeface="Hei"/>
                <a:cs typeface="Hei"/>
                <a:sym typeface="Arial" panose="020B0604020202020204" pitchFamily="34" charset="0"/>
              </a:rPr>
              <a:t> </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smtClean="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DerivativeDetail.</a:t>
            </a:r>
            <a:r>
              <a:rPr lang="en-US" altLang="zh-CN" sz="1400" dirty="0" err="1" smtClean="0">
                <a:solidFill>
                  <a:srgbClr val="FFFFFF"/>
                </a:solidFill>
                <a:latin typeface="Hei"/>
                <a:ea typeface="Hei"/>
                <a:cs typeface="Hei"/>
                <a:sym typeface="Arial" panose="020B0604020202020204" pitchFamily="34" charset="0"/>
              </a:rPr>
              <a:t>D</a:t>
            </a:r>
            <a:r>
              <a:rPr lang="en-US" altLang="zh-CN" sz="1400" dirty="0" err="1" smtClean="0">
                <a:solidFill>
                  <a:srgbClr val="FFFFFF"/>
                </a:solidFill>
                <a:latin typeface="Hei"/>
                <a:ea typeface="Hei"/>
                <a:cs typeface="Hei"/>
              </a:rPr>
              <a:t>eposit</a:t>
            </a:r>
            <a:r>
              <a:rPr lang="zh-CN" altLang="en-US" sz="1400" dirty="0" smtClean="0">
                <a:solidFill>
                  <a:srgbClr val="FFFFFF"/>
                </a:solidFill>
                <a:latin typeface="Hei"/>
                <a:ea typeface="Hei"/>
                <a:cs typeface="Hei"/>
              </a:rPr>
              <a:t> </a:t>
            </a:r>
            <a:r>
              <a:rPr lang="zh-CN" altLang="en-US" sz="1400" dirty="0" smtClean="0">
                <a:solidFill>
                  <a:schemeClr val="bg1"/>
                </a:solidFill>
                <a:latin typeface="Hei"/>
                <a:ea typeface="Hei"/>
                <a:cs typeface="Hei"/>
                <a:sym typeface="Arial" panose="020B0604020202020204" pitchFamily="34" charset="0"/>
              </a:rPr>
              <a:t> </a:t>
            </a:r>
            <a:r>
              <a:rPr lang="zh-CN" altLang="zh-CN" sz="1400" dirty="0">
                <a:solidFill>
                  <a:schemeClr val="bg1"/>
                </a:solidFill>
                <a:latin typeface="Hei"/>
                <a:ea typeface="Hei"/>
                <a:cs typeface="Hei"/>
                <a:sym typeface="Arial" panose="020B0604020202020204" pitchFamily="34" charset="0"/>
              </a:rPr>
              <a:t>+</a:t>
            </a:r>
            <a:r>
              <a:rPr lang="zh-CN" altLang="zh-CN" sz="1400" dirty="0" smtClean="0">
                <a:solidFill>
                  <a:schemeClr val="bg1"/>
                </a:solidFill>
                <a:latin typeface="Hei"/>
                <a:ea typeface="Hei"/>
                <a:cs typeface="Hei"/>
                <a:sym typeface="Arial" panose="020B0604020202020204" pitchFamily="34" charset="0"/>
              </a:rPr>
              <a:t> </a:t>
            </a:r>
            <a:r>
              <a:rPr lang="en-US" altLang="zh-CN" sz="1400" dirty="0" err="1">
                <a:solidFill>
                  <a:schemeClr val="bg1"/>
                </a:solidFill>
                <a:latin typeface="Hei"/>
                <a:ea typeface="Hei"/>
                <a:cs typeface="Hei"/>
                <a:sym typeface="Arial" panose="020B0604020202020204" pitchFamily="34" charset="0"/>
              </a:rPr>
              <a:t>Vt</a:t>
            </a:r>
            <a:r>
              <a:rPr lang="zh-CN" altLang="zh-CN" sz="1400" dirty="0" smtClean="0">
                <a:solidFill>
                  <a:schemeClr val="bg1"/>
                </a:solidFill>
                <a:latin typeface="Hei"/>
                <a:ea typeface="Hei"/>
                <a:cs typeface="Hei"/>
                <a:sym typeface="Arial" panose="020B0604020202020204" pitchFamily="34" charset="0"/>
              </a:rPr>
              <a:t> </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IF</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DerivativeDetail.</a:t>
            </a:r>
            <a:r>
              <a:rPr lang="en-US" altLang="zh-CN" sz="1400" dirty="0" err="1" smtClean="0">
                <a:solidFill>
                  <a:srgbClr val="FFFFFF"/>
                </a:solidFill>
                <a:latin typeface="Hei"/>
                <a:ea typeface="Hei"/>
                <a:cs typeface="Hei"/>
                <a:sym typeface="Arial" panose="020B0604020202020204" pitchFamily="34" charset="0"/>
              </a:rPr>
              <a:t>D</a:t>
            </a:r>
            <a:r>
              <a:rPr lang="en-US" altLang="zh-CN" sz="1400" dirty="0" err="1" smtClean="0">
                <a:solidFill>
                  <a:srgbClr val="FFFFFF"/>
                </a:solidFill>
                <a:latin typeface="Hei"/>
                <a:ea typeface="Hei"/>
                <a:cs typeface="Hei"/>
              </a:rPr>
              <a:t>eposit</a:t>
            </a:r>
            <a:endParaRPr lang="en-US" altLang="zh-CN" sz="1400" dirty="0" smtClean="0">
              <a:solidFill>
                <a:srgbClr val="FFFFFF"/>
              </a:solidFill>
              <a:latin typeface="Hei"/>
              <a:ea typeface="Hei"/>
              <a:cs typeface="Hei"/>
            </a:endParaRPr>
          </a:p>
          <a:p>
            <a:pPr eaLnBrk="1" hangingPunct="1">
              <a:lnSpc>
                <a:spcPct val="120000"/>
              </a:lnSpc>
              <a:spcBef>
                <a:spcPct val="20000"/>
              </a:spcBef>
            </a:pPr>
            <a:r>
              <a:rPr lang="zh-CN" altLang="zh-CN" sz="1400" dirty="0">
                <a:solidFill>
                  <a:srgbClr val="FFFFFF"/>
                </a:solidFill>
                <a:latin typeface="Hei"/>
                <a:ea typeface="Hei"/>
                <a:cs typeface="Hei"/>
                <a:sym typeface="Arial" panose="020B0604020202020204" pitchFamily="34" charset="0"/>
              </a:rPr>
              <a:t> </a:t>
            </a:r>
            <a:r>
              <a:rPr lang="zh-CN" altLang="en-US" sz="1400" dirty="0" smtClean="0">
                <a:solidFill>
                  <a:srgbClr val="FFFFFF"/>
                </a:solidFill>
                <a:latin typeface="Hei"/>
                <a:ea typeface="Hei"/>
                <a:cs typeface="Hei"/>
                <a:sym typeface="Arial" panose="020B0604020202020204" pitchFamily="34" charset="0"/>
              </a:rPr>
              <a:t>     </a:t>
            </a:r>
            <a:r>
              <a:rPr lang="en-US" altLang="zh-CN" sz="1400" dirty="0" smtClean="0">
                <a:solidFill>
                  <a:srgbClr val="FFFFFF"/>
                </a:solidFill>
                <a:latin typeface="Hei"/>
                <a:ea typeface="Hei"/>
                <a:cs typeface="Hei"/>
                <a:sym typeface="Arial" panose="020B0604020202020204" pitchFamily="34" charset="0"/>
              </a:rPr>
              <a:t>&lt;</a:t>
            </a:r>
            <a:r>
              <a:rPr lang="zh-CN" altLang="en-US" sz="1400" dirty="0" smtClean="0">
                <a:solidFill>
                  <a:srgbClr val="FFFFFF"/>
                </a:solidFill>
                <a:latin typeface="Hei"/>
                <a:ea typeface="Hei"/>
                <a:cs typeface="Hei"/>
                <a:sym typeface="Arial" panose="020B0604020202020204" pitchFamily="34" charset="0"/>
              </a:rPr>
              <a:t> </a:t>
            </a:r>
            <a:r>
              <a:rPr lang="en-US" altLang="zh-CN" sz="1400" dirty="0" err="1">
                <a:solidFill>
                  <a:schemeClr val="bg1"/>
                </a:solidFill>
                <a:latin typeface="Hei"/>
                <a:ea typeface="Hei"/>
                <a:cs typeface="Hei"/>
                <a:sym typeface="Arial" panose="020B0604020202020204" pitchFamily="34" charset="0"/>
              </a:rPr>
              <a:t>DerivativeDetail.</a:t>
            </a:r>
            <a:r>
              <a:rPr lang="en-US" altLang="zh-CN" sz="1400" dirty="0" err="1">
                <a:solidFill>
                  <a:srgbClr val="FFFFFF"/>
                </a:solidFill>
                <a:latin typeface="Hei"/>
                <a:ea typeface="Hei"/>
                <a:cs typeface="Hei"/>
                <a:sym typeface="Arial" panose="020B0604020202020204" pitchFamily="34" charset="0"/>
              </a:rPr>
              <a:t>D</a:t>
            </a:r>
            <a:r>
              <a:rPr lang="en-US" altLang="zh-CN" sz="1400" dirty="0" err="1">
                <a:solidFill>
                  <a:srgbClr val="FFFFFF"/>
                </a:solidFill>
                <a:latin typeface="Hei"/>
                <a:ea typeface="Hei"/>
                <a:cs typeface="Hei"/>
              </a:rPr>
              <a:t>eposit</a:t>
            </a:r>
            <a:r>
              <a:rPr lang="zh-CN" altLang="en-US" sz="1400" dirty="0">
                <a:solidFill>
                  <a:srgbClr val="FFFFFF"/>
                </a:solidFill>
                <a:latin typeface="Hei"/>
                <a:ea typeface="Hei"/>
                <a:cs typeface="Hei"/>
              </a:rPr>
              <a:t> </a:t>
            </a:r>
            <a:r>
              <a:rPr lang="en-US" altLang="zh-CN" sz="1400" dirty="0">
                <a:solidFill>
                  <a:srgbClr val="FFFFFF"/>
                </a:solidFill>
                <a:latin typeface="Hei"/>
                <a:ea typeface="Hei"/>
                <a:cs typeface="Hei"/>
              </a:rPr>
              <a:t>maintain</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zh-CN" sz="1400" dirty="0">
                <a:solidFill>
                  <a:schemeClr val="bg1"/>
                </a:solidFill>
                <a:latin typeface="Hei"/>
                <a:ea typeface="Hei"/>
                <a:cs typeface="Hei"/>
                <a:sym typeface="Arial" panose="020B0604020202020204" pitchFamily="34" charset="0"/>
              </a:rPr>
              <a:t> </a:t>
            </a:r>
            <a:r>
              <a:rPr lang="zh-CN" altLang="en-US" sz="1400" dirty="0" smtClean="0">
                <a:solidFill>
                  <a:schemeClr val="bg1"/>
                </a:solidFill>
                <a:latin typeface="Hei"/>
                <a:ea typeface="Hei"/>
                <a:cs typeface="Hei"/>
                <a:sym typeface="Arial" panose="020B0604020202020204" pitchFamily="34" charset="0"/>
              </a:rPr>
              <a:t>        </a:t>
            </a:r>
            <a:r>
              <a:rPr lang="en-US" altLang="zh-CN" sz="1400" dirty="0">
                <a:solidFill>
                  <a:srgbClr val="FFFFFF"/>
                </a:solidFill>
                <a:latin typeface="Hei"/>
                <a:ea typeface="Hei"/>
                <a:cs typeface="Hei"/>
                <a:sym typeface="Arial" panose="020B0604020202020204" pitchFamily="34" charset="0"/>
              </a:rPr>
              <a:t>D</a:t>
            </a:r>
            <a:r>
              <a:rPr lang="en-US" altLang="zh-CN" sz="1400" dirty="0">
                <a:solidFill>
                  <a:srgbClr val="FFFFFF"/>
                </a:solidFill>
                <a:latin typeface="Hei"/>
                <a:ea typeface="Hei"/>
                <a:cs typeface="Hei"/>
              </a:rPr>
              <a:t>eposit</a:t>
            </a:r>
            <a:r>
              <a:rPr lang="zh-CN" altLang="en-US" sz="1400" dirty="0">
                <a:solidFill>
                  <a:srgbClr val="FFFFFF"/>
                </a:solidFill>
                <a:latin typeface="Hei"/>
                <a:ea typeface="Hei"/>
                <a:cs typeface="Hei"/>
              </a:rPr>
              <a:t> </a:t>
            </a:r>
            <a:r>
              <a:rPr lang="en-US" altLang="zh-CN" sz="1400" dirty="0">
                <a:solidFill>
                  <a:srgbClr val="FFFFFF"/>
                </a:solidFill>
                <a:latin typeface="Hei"/>
                <a:ea typeface="Hei"/>
                <a:cs typeface="Hei"/>
              </a:rPr>
              <a:t>state</a:t>
            </a:r>
            <a:r>
              <a:rPr lang="zh-CN" altLang="en-US" sz="1400" dirty="0">
                <a:solidFill>
                  <a:srgbClr val="FFFFFF"/>
                </a:solidFill>
                <a:latin typeface="Hei"/>
                <a:ea typeface="Hei"/>
                <a:cs typeface="Hei"/>
              </a:rPr>
              <a:t> </a:t>
            </a:r>
            <a:r>
              <a:rPr lang="zh-CN" altLang="en-US" sz="1400" dirty="0" smtClean="0">
                <a:solidFill>
                  <a:srgbClr val="FFFFFF"/>
                </a:solidFill>
                <a:latin typeface="Hei"/>
                <a:ea typeface="Hei"/>
                <a:cs typeface="Hei"/>
              </a:rPr>
              <a:t> </a:t>
            </a:r>
            <a:r>
              <a:rPr lang="en-US" altLang="zh-CN" sz="1400" dirty="0" smtClean="0">
                <a:solidFill>
                  <a:srgbClr val="FFFFFF"/>
                </a:solidFill>
                <a:latin typeface="Hei"/>
                <a:ea typeface="Hei"/>
                <a:cs typeface="Hei"/>
              </a:rPr>
              <a:t>=</a:t>
            </a:r>
            <a:r>
              <a:rPr lang="zh-CN" altLang="en-US" sz="1400" dirty="0">
                <a:solidFill>
                  <a:srgbClr val="FFFFFF"/>
                </a:solidFill>
                <a:latin typeface="Hei"/>
                <a:ea typeface="Hei"/>
                <a:cs typeface="Hei"/>
              </a:rPr>
              <a:t> </a:t>
            </a:r>
            <a:r>
              <a:rPr lang="en-US" altLang="zh-CN" sz="1400" dirty="0" smtClean="0">
                <a:solidFill>
                  <a:srgbClr val="FFFFFF"/>
                </a:solidFill>
                <a:latin typeface="Hei"/>
                <a:ea typeface="Hei"/>
                <a:cs typeface="Hei"/>
              </a:rPr>
              <a:t>1</a:t>
            </a:r>
            <a:r>
              <a:rPr lang="zh-CN" altLang="en-US" sz="1400" dirty="0" smtClean="0">
                <a:solidFill>
                  <a:srgbClr val="FFFFFF"/>
                </a:solidFill>
                <a:latin typeface="Hei"/>
                <a:ea typeface="Hei"/>
                <a:cs typeface="Hei"/>
              </a:rPr>
              <a:t> </a:t>
            </a:r>
            <a:r>
              <a:rPr lang="en-US" altLang="zh-CN" sz="1400" dirty="0" smtClean="0">
                <a:solidFill>
                  <a:srgbClr val="FFFFFF"/>
                </a:solidFill>
                <a:latin typeface="Hei"/>
                <a:ea typeface="Hei"/>
                <a:cs typeface="Hei"/>
              </a:rPr>
              <a:t>//</a:t>
            </a:r>
            <a:r>
              <a:rPr lang="zh-CN" altLang="en-US" sz="1400" dirty="0" smtClean="0">
                <a:solidFill>
                  <a:srgbClr val="FFFFFF"/>
                </a:solidFill>
                <a:latin typeface="Hei"/>
                <a:ea typeface="Hei"/>
                <a:cs typeface="Hei"/>
              </a:rPr>
              <a:t>通知追加保证金</a:t>
            </a:r>
            <a:endParaRPr lang="en-US" altLang="zh-CN" sz="1400" dirty="0" smtClean="0">
              <a:solidFill>
                <a:srgbClr val="FFFFFF"/>
              </a:solidFill>
              <a:latin typeface="Hei"/>
              <a:ea typeface="Hei"/>
              <a:cs typeface="Hei"/>
            </a:endParaRPr>
          </a:p>
          <a:p>
            <a:pPr eaLnBrk="1" hangingPunct="1">
              <a:lnSpc>
                <a:spcPct val="120000"/>
              </a:lnSpc>
              <a:spcBef>
                <a:spcPct val="20000"/>
              </a:spcBef>
            </a:pPr>
            <a:r>
              <a:rPr lang="zh-CN" altLang="zh-CN" sz="1400" dirty="0">
                <a:solidFill>
                  <a:srgbClr val="FFFFFF"/>
                </a:solidFill>
                <a:latin typeface="Hei"/>
                <a:ea typeface="Hei"/>
                <a:cs typeface="Hei"/>
                <a:sym typeface="Arial" panose="020B0604020202020204" pitchFamily="34" charset="0"/>
              </a:rPr>
              <a:t> </a:t>
            </a:r>
            <a:r>
              <a:rPr lang="zh-CN" altLang="en-US" sz="1400" dirty="0" smtClean="0">
                <a:solidFill>
                  <a:srgbClr val="FFFFFF"/>
                </a:solidFill>
                <a:latin typeface="Hei"/>
                <a:ea typeface="Hei"/>
                <a:cs typeface="Hei"/>
                <a:sym typeface="Arial" panose="020B0604020202020204" pitchFamily="34" charset="0"/>
              </a:rPr>
              <a:t>        </a:t>
            </a:r>
            <a:r>
              <a:rPr lang="en-US" altLang="zh-CN" sz="1400" dirty="0" smtClean="0">
                <a:solidFill>
                  <a:srgbClr val="FFFFFF"/>
                </a:solidFill>
                <a:latin typeface="Hei"/>
                <a:ea typeface="Hei"/>
                <a:cs typeface="Hei"/>
                <a:sym typeface="Arial" panose="020B0604020202020204" pitchFamily="34" charset="0"/>
              </a:rPr>
              <a:t>D</a:t>
            </a:r>
            <a:r>
              <a:rPr lang="en-US" altLang="zh-CN" sz="1400" dirty="0" smtClean="0">
                <a:solidFill>
                  <a:srgbClr val="FFFFFF"/>
                </a:solidFill>
                <a:latin typeface="Hei"/>
                <a:ea typeface="Hei"/>
                <a:cs typeface="Hei"/>
              </a:rPr>
              <a:t>eposit</a:t>
            </a:r>
            <a:r>
              <a:rPr lang="zh-CN" altLang="en-US" sz="1400" dirty="0" smtClean="0">
                <a:solidFill>
                  <a:srgbClr val="FFFFFF"/>
                </a:solidFill>
                <a:latin typeface="Hei"/>
                <a:ea typeface="Hei"/>
                <a:cs typeface="Hei"/>
              </a:rPr>
              <a:t> </a:t>
            </a:r>
            <a:r>
              <a:rPr lang="en-US" altLang="zh-CN" sz="1400" dirty="0">
                <a:solidFill>
                  <a:srgbClr val="FFFFFF"/>
                </a:solidFill>
                <a:latin typeface="Hei"/>
                <a:ea typeface="Hei"/>
                <a:cs typeface="Hei"/>
              </a:rPr>
              <a:t>state</a:t>
            </a:r>
            <a:r>
              <a:rPr lang="zh-CN" altLang="en-US" sz="1400" dirty="0">
                <a:solidFill>
                  <a:srgbClr val="FFFFFF"/>
                </a:solidFill>
                <a:latin typeface="Hei"/>
                <a:ea typeface="Hei"/>
                <a:cs typeface="Hei"/>
              </a:rPr>
              <a:t> </a:t>
            </a:r>
            <a:r>
              <a:rPr lang="zh-CN" altLang="en-US" sz="1400" dirty="0" smtClean="0">
                <a:solidFill>
                  <a:srgbClr val="FFFFFF"/>
                </a:solidFill>
                <a:latin typeface="Hei"/>
                <a:ea typeface="Hei"/>
                <a:cs typeface="Hei"/>
              </a:rPr>
              <a:t> </a:t>
            </a:r>
            <a:r>
              <a:rPr lang="en-US" altLang="zh-CN" sz="1400" dirty="0">
                <a:solidFill>
                  <a:srgbClr val="FFFFFF"/>
                </a:solidFill>
                <a:latin typeface="Hei"/>
                <a:ea typeface="Hei"/>
                <a:cs typeface="Hei"/>
              </a:rPr>
              <a:t>=</a:t>
            </a:r>
            <a:r>
              <a:rPr lang="zh-CN" altLang="en-US" sz="1400" dirty="0">
                <a:solidFill>
                  <a:srgbClr val="FFFFFF"/>
                </a:solidFill>
                <a:latin typeface="Hei"/>
                <a:ea typeface="Hei"/>
                <a:cs typeface="Hei"/>
              </a:rPr>
              <a:t> </a:t>
            </a:r>
            <a:r>
              <a:rPr lang="zh-CN" altLang="zh-CN" sz="1400" dirty="0" smtClean="0">
                <a:solidFill>
                  <a:srgbClr val="FFFFFF"/>
                </a:solidFill>
                <a:latin typeface="Hei"/>
                <a:ea typeface="Hei"/>
                <a:cs typeface="Hei"/>
              </a:rPr>
              <a:t>2</a:t>
            </a:r>
            <a:r>
              <a:rPr lang="zh-CN" altLang="en-US" sz="1400" dirty="0" smtClean="0">
                <a:solidFill>
                  <a:srgbClr val="FFFFFF"/>
                </a:solidFill>
                <a:latin typeface="Hei"/>
                <a:ea typeface="Hei"/>
                <a:cs typeface="Hei"/>
              </a:rPr>
              <a:t> </a:t>
            </a:r>
            <a:r>
              <a:rPr lang="en-US" altLang="zh-CN" sz="1400" dirty="0">
                <a:solidFill>
                  <a:srgbClr val="FFFFFF"/>
                </a:solidFill>
                <a:latin typeface="Hei"/>
                <a:ea typeface="Hei"/>
                <a:cs typeface="Hei"/>
              </a:rPr>
              <a:t>/</a:t>
            </a:r>
            <a:r>
              <a:rPr lang="en-US" altLang="zh-CN" sz="1400" dirty="0" smtClean="0">
                <a:solidFill>
                  <a:srgbClr val="FFFFFF"/>
                </a:solidFill>
                <a:latin typeface="Hei"/>
                <a:ea typeface="Hei"/>
                <a:cs typeface="Hei"/>
              </a:rPr>
              <a:t>/</a:t>
            </a:r>
            <a:r>
              <a:rPr lang="zh-CN" altLang="en-US" sz="1400" dirty="0" smtClean="0">
                <a:solidFill>
                  <a:srgbClr val="FFFFFF"/>
                </a:solidFill>
                <a:latin typeface="Hei"/>
                <a:ea typeface="Hei"/>
                <a:cs typeface="Hei"/>
              </a:rPr>
              <a:t>平仓</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Event</a:t>
            </a:r>
            <a:r>
              <a:rPr lang="zh-CN" altLang="en-US" sz="1400" dirty="0" smtClean="0">
                <a:solidFill>
                  <a:schemeClr val="bg1"/>
                </a:solidFill>
                <a:latin typeface="Hei"/>
                <a:ea typeface="Hei"/>
                <a:cs typeface="Hei"/>
                <a:sym typeface="Arial" panose="020B0604020202020204" pitchFamily="34" charset="0"/>
              </a:rPr>
              <a:t>  </a:t>
            </a:r>
            <a:r>
              <a:rPr lang="en-US" altLang="zh-CN" sz="1400" dirty="0" err="1" smtClean="0">
                <a:solidFill>
                  <a:schemeClr val="bg1"/>
                </a:solidFill>
                <a:latin typeface="Hei"/>
                <a:ea typeface="Hei"/>
                <a:cs typeface="Hei"/>
                <a:sym typeface="Arial" panose="020B0604020202020204" pitchFamily="34" charset="0"/>
              </a:rPr>
              <a:t>sysdata</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en-US" altLang="zh-CN" sz="1400" dirty="0" smtClean="0">
                <a:solidFill>
                  <a:schemeClr val="bg1"/>
                </a:solidFill>
                <a:latin typeface="Hei"/>
                <a:ea typeface="Hei"/>
                <a:cs typeface="Hei"/>
                <a:sym typeface="Arial" panose="020B0604020202020204" pitchFamily="34" charset="0"/>
              </a:rPr>
              <a:t>{</a:t>
            </a:r>
            <a:r>
              <a:rPr lang="zh-CN" altLang="en-US" sz="1400" dirty="0">
                <a:solidFill>
                  <a:schemeClr val="bg1"/>
                </a:solidFill>
                <a:latin typeface="Hei"/>
                <a:ea typeface="Hei"/>
                <a:cs typeface="Hei"/>
                <a:sym typeface="Arial" panose="020B0604020202020204" pitchFamily="34" charset="0"/>
              </a:rPr>
              <a:t>/</a:t>
            </a:r>
            <a:r>
              <a:rPr lang="en-US" altLang="zh-CN" sz="1400" dirty="0">
                <a:solidFill>
                  <a:schemeClr val="bg1"/>
                </a:solidFill>
                <a:latin typeface="Hei"/>
                <a:ea typeface="Hei"/>
                <a:cs typeface="Hei"/>
                <a:sym typeface="Arial" panose="020B0604020202020204" pitchFamily="34" charset="0"/>
              </a:rPr>
              <a:t>/</a:t>
            </a:r>
            <a:r>
              <a:rPr lang="zh-CN" altLang="en-US" sz="1400" dirty="0">
                <a:solidFill>
                  <a:schemeClr val="bg1"/>
                </a:solidFill>
                <a:latin typeface="Hei"/>
                <a:ea typeface="Hei"/>
                <a:cs typeface="Hei"/>
                <a:sym typeface="Arial" panose="020B0604020202020204" pitchFamily="34" charset="0"/>
              </a:rPr>
              <a:t>调用网关同步数据</a:t>
            </a:r>
            <a:endParaRPr lang="en-US" altLang="zh-CN" sz="14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call</a:t>
            </a:r>
            <a:r>
              <a:rPr lang="zh-CN" altLang="en-US" sz="1400" dirty="0" smtClean="0">
                <a:solidFill>
                  <a:schemeClr val="bg1"/>
                </a:solidFill>
                <a:latin typeface="Hei"/>
                <a:ea typeface="Hei"/>
                <a:cs typeface="Hei"/>
                <a:sym typeface="Arial" panose="020B0604020202020204" pitchFamily="34" charset="0"/>
              </a:rPr>
              <a:t> </a:t>
            </a:r>
            <a:r>
              <a:rPr lang="en-US" altLang="zh-CN" sz="1400" dirty="0" smtClean="0">
                <a:solidFill>
                  <a:schemeClr val="bg1"/>
                </a:solidFill>
                <a:latin typeface="Hei"/>
                <a:ea typeface="Hei"/>
                <a:cs typeface="Hei"/>
                <a:sym typeface="Arial" panose="020B0604020202020204" pitchFamily="34" charset="0"/>
              </a:rPr>
              <a:t>gateway</a:t>
            </a:r>
            <a:endParaRPr lang="en-US" altLang="zh-CN" sz="14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400" dirty="0" smtClean="0">
                <a:solidFill>
                  <a:schemeClr val="bg1"/>
                </a:solidFill>
                <a:latin typeface="Hei"/>
                <a:ea typeface="Hei"/>
                <a:cs typeface="Hei"/>
                <a:sym typeface="Arial" panose="020B0604020202020204" pitchFamily="34" charset="0"/>
              </a:rPr>
              <a:t>}</a:t>
            </a:r>
          </a:p>
        </p:txBody>
      </p:sp>
      <p:cxnSp>
        <p:nvCxnSpPr>
          <p:cNvPr id="4" name="肘形连接符 3"/>
          <p:cNvCxnSpPr/>
          <p:nvPr/>
        </p:nvCxnSpPr>
        <p:spPr bwMode="auto">
          <a:xfrm flipV="1">
            <a:off x="5420388" y="3485146"/>
            <a:ext cx="1161512" cy="1130738"/>
          </a:xfrm>
          <a:prstGeom prst="bentConnector3">
            <a:avLst/>
          </a:prstGeom>
          <a:ln>
            <a:solidFill>
              <a:srgbClr val="3EB198"/>
            </a:solidFill>
            <a:headEnd type="none" w="med" len="med"/>
            <a:tailEnd type="arrow"/>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11384714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0748"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0749"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grpSp>
      <p:sp>
        <p:nvSpPr>
          <p:cNvPr id="30726"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en-US" sz="2400" dirty="0" smtClean="0">
                <a:solidFill>
                  <a:schemeClr val="bg1"/>
                </a:solidFill>
                <a:latin typeface="微软雅黑" pitchFamily="34" charset="-122"/>
                <a:ea typeface="微软雅黑" pitchFamily="34" charset="-122"/>
                <a:cs typeface="Arial" panose="020B0604020202020204" pitchFamily="34" charset="0"/>
              </a:rPr>
              <a:t>接口</a:t>
            </a:r>
            <a:r>
              <a:rPr lang="zh-CN" altLang="en-US" sz="2400" dirty="0" smtClean="0">
                <a:solidFill>
                  <a:schemeClr val="bg1"/>
                </a:solidFill>
                <a:latin typeface="微软雅黑" pitchFamily="34" charset="-122"/>
                <a:ea typeface="微软雅黑" pitchFamily="34" charset="-122"/>
                <a:cs typeface="Arial" panose="020B0604020202020204" pitchFamily="34" charset="0"/>
              </a:rPr>
              <a:t>设计</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pic>
        <p:nvPicPr>
          <p:cNvPr id="30" name="图片 29"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8" name="矩形 7"/>
          <p:cNvSpPr/>
          <p:nvPr/>
        </p:nvSpPr>
        <p:spPr>
          <a:xfrm>
            <a:off x="1068614" y="1555108"/>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zh-CN" altLang="en-US" sz="1600" dirty="0" smtClean="0">
                <a:latin typeface="微软雅黑"/>
                <a:ea typeface="微软雅黑"/>
                <a:cs typeface="微软雅黑"/>
              </a:rPr>
              <a:t>企业</a:t>
            </a:r>
            <a:r>
              <a:rPr kumimoji="1" lang="en-US" altLang="zh-CN" sz="1600" dirty="0" smtClean="0">
                <a:latin typeface="微软雅黑"/>
                <a:ea typeface="微软雅黑"/>
                <a:cs typeface="微软雅黑"/>
              </a:rPr>
              <a:t>ERP</a:t>
            </a:r>
          </a:p>
        </p:txBody>
      </p:sp>
      <p:pic>
        <p:nvPicPr>
          <p:cNvPr id="9" name="pasted-image.tiff"/>
          <p:cNvPicPr>
            <a:picLocks noChangeAspect="1"/>
          </p:cNvPicPr>
          <p:nvPr/>
        </p:nvPicPr>
        <p:blipFill>
          <a:blip r:embed="rId3" cstate="print">
            <a:extLst/>
          </a:blip>
          <a:stretch>
            <a:fillRect/>
          </a:stretch>
        </p:blipFill>
        <p:spPr>
          <a:xfrm>
            <a:off x="3700213" y="1464811"/>
            <a:ext cx="1279214" cy="751284"/>
          </a:xfrm>
          <a:prstGeom prst="rect">
            <a:avLst/>
          </a:prstGeom>
          <a:ln w="12700">
            <a:miter lim="400000"/>
          </a:ln>
        </p:spPr>
      </p:pic>
      <p:sp>
        <p:nvSpPr>
          <p:cNvPr id="10" name="矩形 9"/>
          <p:cNvSpPr/>
          <p:nvPr/>
        </p:nvSpPr>
        <p:spPr>
          <a:xfrm>
            <a:off x="6352821" y="1546329"/>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en-US" altLang="zh-CN" sz="1600" dirty="0" smtClean="0">
              <a:latin typeface="微软雅黑"/>
              <a:ea typeface="微软雅黑"/>
              <a:cs typeface="微软雅黑"/>
            </a:endParaRPr>
          </a:p>
          <a:p>
            <a:pPr algn="ctr"/>
            <a:r>
              <a:rPr kumimoji="1" lang="zh-CN" altLang="en-US" sz="1600" dirty="0" smtClean="0">
                <a:latin typeface="微软雅黑"/>
                <a:ea typeface="微软雅黑"/>
                <a:cs typeface="微软雅黑"/>
              </a:rPr>
              <a:t>账户合约</a:t>
            </a:r>
            <a:endParaRPr kumimoji="1" lang="en-US" altLang="zh-CN" sz="1600" dirty="0">
              <a:latin typeface="微软雅黑"/>
              <a:ea typeface="微软雅黑"/>
              <a:cs typeface="微软雅黑"/>
            </a:endParaRPr>
          </a:p>
          <a:p>
            <a:pPr algn="ctr"/>
            <a:r>
              <a:rPr kumimoji="1" lang="zh-CN" altLang="en-US" sz="1600" dirty="0" smtClean="0">
                <a:latin typeface="微软雅黑"/>
                <a:ea typeface="微软雅黑"/>
                <a:cs typeface="微软雅黑"/>
              </a:rPr>
              <a:t>资金</a:t>
            </a:r>
            <a:endParaRPr kumimoji="1" lang="en-US" altLang="zh-CN" sz="1600" dirty="0" smtClean="0">
              <a:latin typeface="微软雅黑"/>
              <a:ea typeface="微软雅黑"/>
              <a:cs typeface="微软雅黑"/>
            </a:endParaRPr>
          </a:p>
          <a:p>
            <a:pPr algn="ctr"/>
            <a:endParaRPr kumimoji="1" lang="en-US" altLang="zh-CN" sz="1600" dirty="0">
              <a:latin typeface="微软雅黑"/>
              <a:ea typeface="微软雅黑"/>
              <a:cs typeface="微软雅黑"/>
            </a:endParaRPr>
          </a:p>
        </p:txBody>
      </p:sp>
      <p:cxnSp>
        <p:nvCxnSpPr>
          <p:cNvPr id="4" name="直线箭头连接符 3"/>
          <p:cNvCxnSpPr>
            <a:stCxn id="8" idx="3"/>
            <a:endCxn id="9" idx="1"/>
          </p:cNvCxnSpPr>
          <p:nvPr/>
        </p:nvCxnSpPr>
        <p:spPr bwMode="auto">
          <a:xfrm>
            <a:off x="2179820" y="1829284"/>
            <a:ext cx="1520393" cy="11169"/>
          </a:xfrm>
          <a:prstGeom prst="straightConnector1">
            <a:avLst/>
          </a:prstGeom>
          <a:solidFill>
            <a:schemeClr val="accent1"/>
          </a:solidFill>
          <a:ln w="9525" cap="flat" cmpd="sng" algn="ctr">
            <a:solidFill>
              <a:srgbClr val="2B7D6B"/>
            </a:solidFill>
            <a:prstDash val="solid"/>
            <a:round/>
            <a:headEnd type="none" w="med" len="med"/>
            <a:tailEnd type="arrow"/>
          </a:ln>
          <a:effectLst/>
        </p:spPr>
      </p:cxnSp>
      <p:sp>
        <p:nvSpPr>
          <p:cNvPr id="5" name="文本框 4"/>
          <p:cNvSpPr txBox="1"/>
          <p:nvPr/>
        </p:nvSpPr>
        <p:spPr>
          <a:xfrm>
            <a:off x="2510389" y="1358678"/>
            <a:ext cx="1314552" cy="338554"/>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保证金交易</a:t>
            </a:r>
            <a:endParaRPr kumimoji="1" lang="zh-CN" altLang="en-US" sz="1600" dirty="0">
              <a:solidFill>
                <a:schemeClr val="bg1"/>
              </a:solidFill>
              <a:latin typeface="微软雅黑"/>
              <a:ea typeface="微软雅黑"/>
              <a:cs typeface="微软雅黑"/>
            </a:endParaRPr>
          </a:p>
        </p:txBody>
      </p:sp>
      <p:cxnSp>
        <p:nvCxnSpPr>
          <p:cNvPr id="12" name="直线箭头连接符 11"/>
          <p:cNvCxnSpPr>
            <a:stCxn id="9" idx="3"/>
            <a:endCxn id="10" idx="1"/>
          </p:cNvCxnSpPr>
          <p:nvPr/>
        </p:nvCxnSpPr>
        <p:spPr bwMode="auto">
          <a:xfrm flipV="1">
            <a:off x="4979427" y="1820505"/>
            <a:ext cx="1373394" cy="19948"/>
          </a:xfrm>
          <a:prstGeom prst="straightConnector1">
            <a:avLst/>
          </a:prstGeom>
          <a:solidFill>
            <a:schemeClr val="accent1"/>
          </a:solidFill>
          <a:ln w="9525" cap="flat" cmpd="sng" algn="ctr">
            <a:solidFill>
              <a:srgbClr val="2B7D6B"/>
            </a:solidFill>
            <a:prstDash val="solid"/>
            <a:round/>
            <a:headEnd type="none" w="med" len="med"/>
            <a:tailEnd type="arrow"/>
          </a:ln>
          <a:effectLst/>
        </p:spPr>
      </p:cxnSp>
      <p:sp>
        <p:nvSpPr>
          <p:cNvPr id="23" name="矩形 22"/>
          <p:cNvSpPr/>
          <p:nvPr/>
        </p:nvSpPr>
        <p:spPr>
          <a:xfrm>
            <a:off x="6342784" y="2924492"/>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600" dirty="0" smtClean="0">
                <a:latin typeface="微软雅黑"/>
                <a:ea typeface="微软雅黑"/>
                <a:cs typeface="微软雅黑"/>
              </a:rPr>
              <a:t>账户</a:t>
            </a:r>
            <a:r>
              <a:rPr kumimoji="1" lang="zh-CN" altLang="en-US" sz="1600" dirty="0" smtClean="0">
                <a:latin typeface="微软雅黑"/>
                <a:ea typeface="微软雅黑"/>
                <a:cs typeface="微软雅黑"/>
              </a:rPr>
              <a:t>合约</a:t>
            </a:r>
            <a:endParaRPr kumimoji="1" lang="en-US" altLang="zh-CN" sz="1600" dirty="0" smtClean="0">
              <a:latin typeface="微软雅黑"/>
              <a:ea typeface="微软雅黑"/>
              <a:cs typeface="微软雅黑"/>
            </a:endParaRPr>
          </a:p>
          <a:p>
            <a:pPr algn="ctr"/>
            <a:r>
              <a:rPr kumimoji="1" lang="zh-CN" altLang="en-US" sz="1600" dirty="0" smtClean="0">
                <a:latin typeface="微软雅黑"/>
                <a:ea typeface="微软雅黑"/>
                <a:cs typeface="微软雅黑"/>
              </a:rPr>
              <a:t>资金</a:t>
            </a:r>
            <a:endParaRPr kumimoji="1" lang="en-US" altLang="zh-CN" sz="1600" dirty="0" smtClean="0">
              <a:latin typeface="微软雅黑"/>
              <a:ea typeface="微软雅黑"/>
              <a:cs typeface="微软雅黑"/>
            </a:endParaRPr>
          </a:p>
        </p:txBody>
      </p:sp>
      <p:cxnSp>
        <p:nvCxnSpPr>
          <p:cNvPr id="18" name="肘形连接符 17"/>
          <p:cNvCxnSpPr/>
          <p:nvPr/>
        </p:nvCxnSpPr>
        <p:spPr bwMode="auto">
          <a:xfrm>
            <a:off x="4976477" y="2082321"/>
            <a:ext cx="1381074" cy="1116347"/>
          </a:xfrm>
          <a:prstGeom prst="bentConnector3">
            <a:avLst/>
          </a:prstGeom>
          <a:solidFill>
            <a:schemeClr val="accent1"/>
          </a:solidFill>
          <a:ln w="9525" cap="flat" cmpd="sng" algn="ctr">
            <a:solidFill>
              <a:srgbClr val="2B7D6B"/>
            </a:solidFill>
            <a:prstDash val="solid"/>
            <a:round/>
            <a:headEnd type="none" w="med" len="med"/>
            <a:tailEnd type="arrow"/>
          </a:ln>
          <a:effectLst/>
        </p:spPr>
      </p:cxnSp>
      <p:sp>
        <p:nvSpPr>
          <p:cNvPr id="31" name="文本框 30"/>
          <p:cNvSpPr txBox="1"/>
          <p:nvPr/>
        </p:nvSpPr>
        <p:spPr>
          <a:xfrm>
            <a:off x="113287" y="4214012"/>
            <a:ext cx="2387524" cy="2546338"/>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保证金交易 </a:t>
            </a:r>
            <a:r>
              <a:rPr kumimoji="1" lang="en-US" altLang="zh-CN" sz="1600" dirty="0" smtClean="0">
                <a:solidFill>
                  <a:schemeClr val="bg1"/>
                </a:solidFill>
                <a:latin typeface="微软雅黑"/>
                <a:ea typeface="微软雅黑"/>
                <a:cs typeface="微软雅黑"/>
              </a:rPr>
              <a:t>//</a:t>
            </a:r>
          </a:p>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输入：</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a:solidFill>
                  <a:schemeClr val="bg1"/>
                </a:solidFill>
                <a:latin typeface="Hei"/>
                <a:ea typeface="Hei"/>
                <a:cs typeface="Hei"/>
                <a:sym typeface="Arial" panose="020B0604020202020204" pitchFamily="34" charset="0"/>
              </a:rPr>
              <a:t>CustID</a:t>
            </a:r>
            <a:endParaRPr lang="en-US" altLang="zh-CN" sz="16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a:solidFill>
                  <a:schemeClr val="bg1"/>
                </a:solidFill>
                <a:latin typeface="Hei"/>
                <a:ea typeface="Hei"/>
                <a:cs typeface="Hei"/>
                <a:sym typeface="Arial" panose="020B0604020202020204" pitchFamily="34" charset="0"/>
              </a:rPr>
              <a:t>Passwd</a:t>
            </a:r>
            <a:endParaRPr lang="en-US" altLang="zh-CN" sz="1600" dirty="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rgbClr val="FFFFFF"/>
                </a:solidFill>
                <a:latin typeface="Hei"/>
                <a:ea typeface="Hei"/>
                <a:cs typeface="Hei"/>
                <a:sym typeface="Arial" panose="020B0604020202020204" pitchFamily="34" charset="0"/>
              </a:rPr>
              <a:t>D</a:t>
            </a:r>
            <a:r>
              <a:rPr lang="en-US" altLang="zh-CN" sz="1600" dirty="0" smtClean="0">
                <a:solidFill>
                  <a:srgbClr val="FFFFFF"/>
                </a:solidFill>
                <a:latin typeface="Hei"/>
                <a:ea typeface="Hei"/>
                <a:cs typeface="Hei"/>
              </a:rPr>
              <a:t>eposit</a:t>
            </a:r>
          </a:p>
          <a:p>
            <a:pPr eaLnBrk="1" hangingPunct="1">
              <a:lnSpc>
                <a:spcPct val="120000"/>
              </a:lnSpc>
              <a:spcBef>
                <a:spcPct val="20000"/>
              </a:spcBef>
            </a:pP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err="1" smtClean="0">
                <a:solidFill>
                  <a:srgbClr val="FFFFFF"/>
                </a:solidFill>
                <a:latin typeface="Hei"/>
                <a:ea typeface="Hei"/>
                <a:cs typeface="Hei"/>
                <a:sym typeface="Arial" panose="020B0604020202020204" pitchFamily="34" charset="0"/>
              </a:rPr>
              <a:t>R</a:t>
            </a:r>
            <a:r>
              <a:rPr lang="en-US" altLang="zh-CN" sz="1600" dirty="0" err="1" smtClean="0">
                <a:solidFill>
                  <a:srgbClr val="FFFFFF"/>
                </a:solidFill>
                <a:latin typeface="Hei"/>
                <a:ea typeface="Hei"/>
                <a:cs typeface="Hei"/>
              </a:rPr>
              <a:t>eceiptID</a:t>
            </a:r>
            <a:endParaRPr lang="en-US" altLang="zh-CN" sz="1600" dirty="0" smtClean="0">
              <a:solidFill>
                <a:srgbClr val="FFFFFF"/>
              </a:solidFill>
              <a:latin typeface="Hei"/>
              <a:ea typeface="Hei"/>
              <a:cs typeface="Hei"/>
            </a:endParaRPr>
          </a:p>
          <a:p>
            <a:pPr eaLnBrk="1" hangingPunct="1">
              <a:lnSpc>
                <a:spcPct val="120000"/>
              </a:lnSpc>
              <a:spcBef>
                <a:spcPct val="20000"/>
              </a:spcBef>
            </a:pP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Holder</a:t>
            </a:r>
            <a:endParaRPr lang="en-US" altLang="zh-CN" sz="1600" dirty="0">
              <a:solidFill>
                <a:schemeClr val="bg1"/>
              </a:solidFill>
              <a:latin typeface="Hei"/>
              <a:ea typeface="Hei"/>
              <a:cs typeface="Hei"/>
              <a:sym typeface="Arial" panose="020B0604020202020204" pitchFamily="34" charset="0"/>
            </a:endParaRPr>
          </a:p>
        </p:txBody>
      </p:sp>
      <p:sp>
        <p:nvSpPr>
          <p:cNvPr id="34" name="文本框 33"/>
          <p:cNvSpPr txBox="1"/>
          <p:nvPr/>
        </p:nvSpPr>
        <p:spPr>
          <a:xfrm>
            <a:off x="1731594" y="4217346"/>
            <a:ext cx="2387524" cy="1512209"/>
          </a:xfrm>
          <a:prstGeom prst="rect">
            <a:avLst/>
          </a:prstGeom>
          <a:noFill/>
        </p:spPr>
        <p:txBody>
          <a:bodyPr wrap="square" rtlCol="0">
            <a:spAutoFit/>
          </a:bodyPr>
          <a:lstStyle/>
          <a:p>
            <a:endParaRPr kumimoji="1" lang="en-US" altLang="zh-CN" sz="1600" dirty="0" smtClean="0">
              <a:solidFill>
                <a:schemeClr val="bg1"/>
              </a:solidFill>
              <a:latin typeface="微软雅黑"/>
              <a:ea typeface="微软雅黑"/>
              <a:cs typeface="微软雅黑"/>
            </a:endParaRPr>
          </a:p>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a:t>
            </a:r>
            <a:r>
              <a:rPr kumimoji="1" lang="zh-CN" altLang="en-US" sz="1600" dirty="0">
                <a:solidFill>
                  <a:schemeClr val="bg1"/>
                </a:solidFill>
                <a:latin typeface="微软雅黑"/>
                <a:ea typeface="微软雅黑"/>
                <a:cs typeface="微软雅黑"/>
              </a:rPr>
              <a:t>出：</a:t>
            </a:r>
            <a:endParaRPr kumimoji="1" lang="en-US" altLang="zh-CN" sz="1600" dirty="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Result</a:t>
            </a:r>
          </a:p>
          <a:p>
            <a:pPr eaLnBrk="1" hangingPunct="1">
              <a:lnSpc>
                <a:spcPct val="120000"/>
              </a:lnSpc>
              <a:spcBef>
                <a:spcPct val="20000"/>
              </a:spcBef>
            </a:pPr>
            <a:r>
              <a:rPr kumimoji="1" lang="zh-CN" altLang="zh-CN" sz="1600" dirty="0">
                <a:solidFill>
                  <a:schemeClr val="bg1"/>
                </a:solidFill>
                <a:latin typeface="Hei"/>
                <a:ea typeface="Hei"/>
                <a:cs typeface="Hei"/>
                <a:sym typeface="Arial" panose="020B0604020202020204" pitchFamily="34" charset="0"/>
              </a:rPr>
              <a:t> </a:t>
            </a:r>
            <a:r>
              <a:rPr kumimoji="1" lang="zh-CN" altLang="en-US" sz="1600" dirty="0" smtClean="0">
                <a:solidFill>
                  <a:schemeClr val="bg1"/>
                </a:solidFill>
                <a:latin typeface="Hei"/>
                <a:ea typeface="Hei"/>
                <a:cs typeface="Hei"/>
                <a:sym typeface="Arial" panose="020B0604020202020204" pitchFamily="34" charset="0"/>
              </a:rPr>
              <a:t>   </a:t>
            </a:r>
            <a:r>
              <a:rPr kumimoji="1" lang="en-US" altLang="zh-CN" sz="1600" dirty="0" smtClean="0">
                <a:solidFill>
                  <a:schemeClr val="bg1"/>
                </a:solidFill>
                <a:latin typeface="Hei"/>
                <a:ea typeface="Hei"/>
                <a:cs typeface="Hei"/>
                <a:sym typeface="Arial" panose="020B0604020202020204" pitchFamily="34" charset="0"/>
              </a:rPr>
              <a:t>String</a:t>
            </a:r>
            <a:r>
              <a:rPr kumimoji="1" lang="zh-CN" altLang="en-US" sz="1600" dirty="0" smtClean="0">
                <a:solidFill>
                  <a:schemeClr val="bg1"/>
                </a:solidFill>
                <a:latin typeface="Hei"/>
                <a:ea typeface="Hei"/>
                <a:cs typeface="Hei"/>
                <a:sym typeface="Arial" panose="020B0604020202020204" pitchFamily="34" charset="0"/>
              </a:rPr>
              <a:t> </a:t>
            </a:r>
            <a:r>
              <a:rPr kumimoji="1" lang="en-US" altLang="zh-CN" sz="1600" dirty="0" err="1" smtClean="0">
                <a:solidFill>
                  <a:schemeClr val="bg1"/>
                </a:solidFill>
                <a:latin typeface="Hei"/>
                <a:ea typeface="Hei"/>
                <a:cs typeface="Hei"/>
                <a:sym typeface="Arial" panose="020B0604020202020204" pitchFamily="34" charset="0"/>
              </a:rPr>
              <a:t>TxID</a:t>
            </a:r>
            <a:r>
              <a:rPr kumimoji="1" lang="zh-CN" altLang="en-US" sz="1600" dirty="0" smtClean="0">
                <a:solidFill>
                  <a:schemeClr val="bg1"/>
                </a:solidFill>
                <a:latin typeface="Hei"/>
                <a:ea typeface="Hei"/>
                <a:cs typeface="Hei"/>
                <a:sym typeface="Arial" panose="020B0604020202020204" pitchFamily="34" charset="0"/>
              </a:rPr>
              <a:t> </a:t>
            </a:r>
            <a:endParaRPr kumimoji="1" lang="en-US" altLang="zh-CN" sz="1600" dirty="0" smtClean="0">
              <a:solidFill>
                <a:schemeClr val="bg1"/>
              </a:solidFill>
              <a:latin typeface="微软雅黑"/>
              <a:ea typeface="微软雅黑"/>
              <a:cs typeface="微软雅黑"/>
            </a:endParaRPr>
          </a:p>
        </p:txBody>
      </p:sp>
      <p:sp>
        <p:nvSpPr>
          <p:cNvPr id="35" name="文本框 34"/>
          <p:cNvSpPr txBox="1"/>
          <p:nvPr/>
        </p:nvSpPr>
        <p:spPr>
          <a:xfrm>
            <a:off x="3286285" y="4189021"/>
            <a:ext cx="2884444" cy="2891048"/>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保证金风控 </a:t>
            </a:r>
            <a:r>
              <a:rPr kumimoji="1" lang="en-US" altLang="zh-CN" sz="1600" dirty="0" smtClean="0">
                <a:solidFill>
                  <a:schemeClr val="bg1"/>
                </a:solidFill>
                <a:latin typeface="微软雅黑"/>
                <a:ea typeface="微软雅黑"/>
                <a:cs typeface="微软雅黑"/>
              </a:rPr>
              <a:t>//</a:t>
            </a:r>
          </a:p>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输入：</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smtClean="0">
                <a:solidFill>
                  <a:schemeClr val="bg1"/>
                </a:solidFill>
                <a:latin typeface="Hei"/>
                <a:ea typeface="Hei"/>
                <a:cs typeface="Hei"/>
                <a:sym typeface="Arial" panose="020B0604020202020204" pitchFamily="34" charset="0"/>
              </a:rPr>
              <a:t>CustID</a:t>
            </a:r>
            <a:endParaRPr lang="en-US" altLang="zh-CN" sz="16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err="1">
                <a:solidFill>
                  <a:schemeClr val="bg1"/>
                </a:solidFill>
                <a:latin typeface="Hei"/>
                <a:ea typeface="Hei"/>
                <a:cs typeface="Hei"/>
                <a:sym typeface="Arial" panose="020B0604020202020204" pitchFamily="34" charset="0"/>
              </a:rPr>
              <a:t>Passwd</a:t>
            </a:r>
            <a:endParaRPr lang="en-US" altLang="zh-CN" sz="16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en-US" altLang="zh-CN" sz="1600" dirty="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  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rgbClr val="FFFFFF"/>
                </a:solidFill>
                <a:latin typeface="Hei"/>
                <a:ea typeface="Hei"/>
                <a:cs typeface="Hei"/>
                <a:sym typeface="Arial" panose="020B0604020202020204" pitchFamily="34" charset="0"/>
              </a:rPr>
              <a:t>D</a:t>
            </a:r>
            <a:r>
              <a:rPr lang="en-US" altLang="zh-CN" sz="1600" dirty="0" smtClean="0">
                <a:solidFill>
                  <a:srgbClr val="FFFFFF"/>
                </a:solidFill>
                <a:latin typeface="Hei"/>
                <a:ea typeface="Hei"/>
                <a:cs typeface="Hei"/>
              </a:rPr>
              <a:t>eposit</a:t>
            </a:r>
            <a:r>
              <a:rPr lang="zh-CN" altLang="en-US" sz="1600" dirty="0" smtClean="0">
                <a:solidFill>
                  <a:srgbClr val="FFFFFF"/>
                </a:solidFill>
                <a:latin typeface="Hei"/>
                <a:ea typeface="Hei"/>
                <a:cs typeface="Hei"/>
              </a:rPr>
              <a:t> </a:t>
            </a:r>
            <a:r>
              <a:rPr lang="en-US" altLang="zh-CN" sz="1600" dirty="0" smtClean="0">
                <a:solidFill>
                  <a:srgbClr val="FFFFFF"/>
                </a:solidFill>
                <a:latin typeface="Hei"/>
                <a:ea typeface="Hei"/>
                <a:cs typeface="Hei"/>
              </a:rPr>
              <a:t>maintain</a:t>
            </a:r>
          </a:p>
          <a:p>
            <a:pPr eaLnBrk="1" hangingPunct="1">
              <a:lnSpc>
                <a:spcPct val="120000"/>
              </a:lnSpc>
              <a:spcBef>
                <a:spcPct val="20000"/>
              </a:spcBef>
            </a:pPr>
            <a:r>
              <a:rPr lang="en-US" altLang="zh-CN" sz="1600" dirty="0">
                <a:solidFill>
                  <a:srgbClr val="FFFFFF"/>
                </a:solidFill>
                <a:latin typeface="Hei"/>
                <a:ea typeface="Hei"/>
                <a:cs typeface="Hei"/>
                <a:sym typeface="Arial" panose="020B0604020202020204" pitchFamily="34" charset="0"/>
              </a:rPr>
              <a:t> </a:t>
            </a:r>
            <a:r>
              <a:rPr lang="en-US" altLang="zh-CN" sz="1600" dirty="0" smtClean="0">
                <a:solidFill>
                  <a:srgbClr val="FFFFFF"/>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rgbClr val="FFFFFF"/>
                </a:solidFill>
                <a:latin typeface="Hei"/>
                <a:ea typeface="Hei"/>
                <a:cs typeface="Hei"/>
                <a:sym typeface="Arial" panose="020B0604020202020204" pitchFamily="34" charset="0"/>
              </a:rPr>
              <a:t>D</a:t>
            </a:r>
            <a:r>
              <a:rPr lang="en-US" altLang="zh-CN" sz="1600" dirty="0" smtClean="0">
                <a:solidFill>
                  <a:srgbClr val="FFFFFF"/>
                </a:solidFill>
                <a:latin typeface="Hei"/>
                <a:ea typeface="Hei"/>
                <a:cs typeface="Hei"/>
              </a:rPr>
              <a:t>eposit</a:t>
            </a:r>
          </a:p>
          <a:p>
            <a:pPr eaLnBrk="1" hangingPunct="1">
              <a:lnSpc>
                <a:spcPct val="120000"/>
              </a:lnSpc>
              <a:spcBef>
                <a:spcPct val="20000"/>
              </a:spcBef>
            </a:pPr>
            <a:endParaRPr lang="en-US" altLang="zh-CN" sz="16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kumimoji="1" lang="zh-CN" altLang="zh-CN" sz="1600" dirty="0" smtClean="0">
                <a:solidFill>
                  <a:schemeClr val="bg1"/>
                </a:solidFill>
                <a:latin typeface="Hei"/>
                <a:ea typeface="Hei"/>
                <a:cs typeface="Hei"/>
                <a:sym typeface="Arial" panose="020B0604020202020204" pitchFamily="34" charset="0"/>
              </a:rPr>
              <a:t> </a:t>
            </a:r>
            <a:r>
              <a:rPr kumimoji="1" lang="zh-CN" altLang="en-US" sz="1600" dirty="0" smtClean="0">
                <a:solidFill>
                  <a:schemeClr val="bg1"/>
                </a:solidFill>
                <a:latin typeface="Hei"/>
                <a:ea typeface="Hei"/>
                <a:cs typeface="Hei"/>
                <a:sym typeface="Arial" panose="020B0604020202020204" pitchFamily="34" charset="0"/>
              </a:rPr>
              <a:t>  </a:t>
            </a:r>
            <a:endParaRPr kumimoji="1" lang="en-US" altLang="zh-CN" sz="1600" dirty="0" smtClean="0">
              <a:solidFill>
                <a:schemeClr val="bg1"/>
              </a:solidFill>
              <a:latin typeface="微软雅黑"/>
              <a:ea typeface="微软雅黑"/>
              <a:cs typeface="微软雅黑"/>
            </a:endParaRPr>
          </a:p>
        </p:txBody>
      </p:sp>
      <p:sp>
        <p:nvSpPr>
          <p:cNvPr id="36" name="文本框 35"/>
          <p:cNvSpPr txBox="1"/>
          <p:nvPr/>
        </p:nvSpPr>
        <p:spPr>
          <a:xfrm>
            <a:off x="5528638" y="4208679"/>
            <a:ext cx="3002781" cy="1512209"/>
          </a:xfrm>
          <a:prstGeom prst="rect">
            <a:avLst/>
          </a:prstGeom>
          <a:noFill/>
        </p:spPr>
        <p:txBody>
          <a:bodyPr wrap="square" rtlCol="0">
            <a:spAutoFit/>
          </a:bodyPr>
          <a:lstStyle/>
          <a:p>
            <a:endParaRPr kumimoji="1" lang="en-US" altLang="zh-CN" sz="1600" dirty="0" smtClean="0">
              <a:solidFill>
                <a:schemeClr val="bg1"/>
              </a:solidFill>
              <a:latin typeface="微软雅黑"/>
              <a:ea typeface="微软雅黑"/>
              <a:cs typeface="微软雅黑"/>
            </a:endParaRPr>
          </a:p>
          <a:p>
            <a:endParaRPr kumimoji="1" lang="en-US" altLang="zh-CN" sz="1600" dirty="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输出：</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Result</a:t>
            </a:r>
          </a:p>
          <a:p>
            <a:pPr eaLnBrk="1" hangingPunct="1">
              <a:lnSpc>
                <a:spcPct val="120000"/>
              </a:lnSpc>
              <a:spcBef>
                <a:spcPct val="20000"/>
              </a:spcBef>
            </a:pPr>
            <a:r>
              <a:rPr lang="zh-CN" altLang="zh-CN"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rgbClr val="FFFFFF"/>
                </a:solidFill>
                <a:latin typeface="Hei"/>
                <a:ea typeface="Hei"/>
                <a:cs typeface="Hei"/>
                <a:sym typeface="Arial" panose="020B0604020202020204" pitchFamily="34" charset="0"/>
              </a:rPr>
              <a:t>String</a:t>
            </a:r>
            <a:r>
              <a:rPr lang="zh-CN" altLang="en-US" sz="1600" dirty="0" smtClean="0">
                <a:solidFill>
                  <a:srgbClr val="FFFFFF"/>
                </a:solidFill>
                <a:latin typeface="Hei"/>
                <a:ea typeface="Hei"/>
                <a:cs typeface="Hei"/>
                <a:sym typeface="Arial" panose="020B0604020202020204" pitchFamily="34" charset="0"/>
              </a:rPr>
              <a:t> </a:t>
            </a:r>
            <a:r>
              <a:rPr lang="en-US" altLang="zh-CN" sz="1600" dirty="0" smtClean="0">
                <a:solidFill>
                  <a:srgbClr val="FFFFFF"/>
                </a:solidFill>
                <a:latin typeface="Hei"/>
                <a:ea typeface="Hei"/>
                <a:cs typeface="Hei"/>
                <a:sym typeface="Arial" panose="020B0604020202020204" pitchFamily="34" charset="0"/>
              </a:rPr>
              <a:t>D</a:t>
            </a:r>
            <a:r>
              <a:rPr lang="en-US" altLang="zh-CN" sz="1600" dirty="0" smtClean="0">
                <a:solidFill>
                  <a:srgbClr val="FFFFFF"/>
                </a:solidFill>
                <a:latin typeface="Hei"/>
                <a:ea typeface="Hei"/>
                <a:cs typeface="Hei"/>
              </a:rPr>
              <a:t>eposit</a:t>
            </a:r>
            <a:r>
              <a:rPr lang="zh-CN" altLang="en-US" sz="1600" dirty="0" smtClean="0">
                <a:solidFill>
                  <a:srgbClr val="FFFFFF"/>
                </a:solidFill>
                <a:latin typeface="Hei"/>
                <a:ea typeface="Hei"/>
                <a:cs typeface="Hei"/>
              </a:rPr>
              <a:t> </a:t>
            </a:r>
            <a:r>
              <a:rPr lang="en-US" altLang="zh-CN" sz="1600" dirty="0">
                <a:solidFill>
                  <a:srgbClr val="FFFFFF"/>
                </a:solidFill>
                <a:latin typeface="Hei"/>
                <a:ea typeface="Hei"/>
                <a:cs typeface="Hei"/>
              </a:rPr>
              <a:t>state</a:t>
            </a:r>
            <a:r>
              <a:rPr lang="zh-CN" altLang="en-US" sz="1600" dirty="0">
                <a:solidFill>
                  <a:srgbClr val="FFFFFF"/>
                </a:solidFill>
                <a:latin typeface="Hei"/>
                <a:ea typeface="Hei"/>
                <a:cs typeface="Hei"/>
              </a:rPr>
              <a:t> </a:t>
            </a:r>
            <a:endParaRPr kumimoji="1" lang="en-US" altLang="zh-CN" sz="1600" dirty="0" smtClean="0">
              <a:solidFill>
                <a:schemeClr val="bg1"/>
              </a:solidFill>
              <a:latin typeface="微软雅黑"/>
              <a:ea typeface="微软雅黑"/>
              <a:cs typeface="微软雅黑"/>
            </a:endParaRPr>
          </a:p>
        </p:txBody>
      </p:sp>
      <p:sp>
        <p:nvSpPr>
          <p:cNvPr id="33" name="文本框 32"/>
          <p:cNvSpPr txBox="1"/>
          <p:nvPr/>
        </p:nvSpPr>
        <p:spPr>
          <a:xfrm>
            <a:off x="5680907" y="2407548"/>
            <a:ext cx="1774740" cy="338554"/>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追加保证金</a:t>
            </a:r>
            <a:r>
              <a:rPr kumimoji="1" lang="en-US" altLang="zh-CN" sz="1600" dirty="0" smtClean="0">
                <a:solidFill>
                  <a:schemeClr val="bg1"/>
                </a:solidFill>
                <a:latin typeface="微软雅黑"/>
                <a:ea typeface="微软雅黑"/>
                <a:cs typeface="微软雅黑"/>
              </a:rPr>
              <a:t>/</a:t>
            </a:r>
            <a:r>
              <a:rPr kumimoji="1" lang="zh-CN" altLang="en-US" sz="1600" dirty="0" smtClean="0">
                <a:solidFill>
                  <a:schemeClr val="bg1"/>
                </a:solidFill>
                <a:latin typeface="微软雅黑"/>
                <a:ea typeface="微软雅黑"/>
                <a:cs typeface="微软雅黑"/>
              </a:rPr>
              <a:t>平仓</a:t>
            </a:r>
            <a:endParaRPr kumimoji="1" lang="zh-CN" altLang="en-US" sz="1600" dirty="0">
              <a:solidFill>
                <a:schemeClr val="bg1"/>
              </a:solidFill>
              <a:latin typeface="微软雅黑"/>
              <a:ea typeface="微软雅黑"/>
              <a:cs typeface="微软雅黑"/>
            </a:endParaRPr>
          </a:p>
        </p:txBody>
      </p:sp>
      <p:sp>
        <p:nvSpPr>
          <p:cNvPr id="37" name="文本框 36"/>
          <p:cNvSpPr txBox="1"/>
          <p:nvPr/>
        </p:nvSpPr>
        <p:spPr>
          <a:xfrm>
            <a:off x="5146012" y="1349713"/>
            <a:ext cx="1314552" cy="338554"/>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到期结算</a:t>
            </a:r>
            <a:endParaRPr kumimoji="1" lang="zh-CN" altLang="en-US" sz="1600" dirty="0">
              <a:solidFill>
                <a:schemeClr val="bg1"/>
              </a:solidFill>
              <a:latin typeface="微软雅黑"/>
              <a:ea typeface="微软雅黑"/>
              <a:cs typeface="微软雅黑"/>
            </a:endParaRPr>
          </a:p>
        </p:txBody>
      </p:sp>
      <p:sp>
        <p:nvSpPr>
          <p:cNvPr id="38" name="矩形 37"/>
          <p:cNvSpPr/>
          <p:nvPr/>
        </p:nvSpPr>
        <p:spPr>
          <a:xfrm>
            <a:off x="2446125" y="2927480"/>
            <a:ext cx="1111206" cy="548351"/>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zh-CN" altLang="en-US" sz="1600" dirty="0" smtClean="0">
                <a:latin typeface="微软雅黑"/>
                <a:ea typeface="微软雅黑"/>
                <a:cs typeface="微软雅黑"/>
              </a:rPr>
              <a:t>风控</a:t>
            </a:r>
            <a:r>
              <a:rPr kumimoji="1" lang="zh-CN" altLang="en-US" sz="1600" dirty="0" smtClean="0">
                <a:latin typeface="微软雅黑"/>
                <a:ea typeface="微软雅黑"/>
                <a:cs typeface="微软雅黑"/>
              </a:rPr>
              <a:t>合约</a:t>
            </a:r>
            <a:endParaRPr kumimoji="1" lang="en-US" altLang="zh-CN" sz="1600" dirty="0" smtClean="0">
              <a:latin typeface="微软雅黑"/>
              <a:ea typeface="微软雅黑"/>
              <a:cs typeface="微软雅黑"/>
            </a:endParaRPr>
          </a:p>
          <a:p>
            <a:pPr algn="ctr"/>
            <a:r>
              <a:rPr kumimoji="1" lang="zh-CN" altLang="en-US" sz="1600" dirty="0" smtClean="0">
                <a:latin typeface="微软雅黑"/>
                <a:ea typeface="微软雅黑"/>
                <a:cs typeface="微软雅黑"/>
              </a:rPr>
              <a:t>保证金</a:t>
            </a:r>
            <a:endParaRPr kumimoji="1" lang="en-US" altLang="zh-CN" sz="1600" dirty="0" smtClean="0">
              <a:latin typeface="微软雅黑"/>
              <a:ea typeface="微软雅黑"/>
              <a:cs typeface="微软雅黑"/>
            </a:endParaRPr>
          </a:p>
        </p:txBody>
      </p:sp>
      <p:cxnSp>
        <p:nvCxnSpPr>
          <p:cNvPr id="20" name="肘形连接符 19"/>
          <p:cNvCxnSpPr>
            <a:stCxn id="9" idx="2"/>
            <a:endCxn id="38" idx="3"/>
          </p:cNvCxnSpPr>
          <p:nvPr/>
        </p:nvCxnSpPr>
        <p:spPr bwMode="auto">
          <a:xfrm rot="5400000">
            <a:off x="3455796" y="2317631"/>
            <a:ext cx="985561" cy="782489"/>
          </a:xfrm>
          <a:prstGeom prst="bentConnector2">
            <a:avLst/>
          </a:prstGeom>
          <a:solidFill>
            <a:schemeClr val="accent1"/>
          </a:solidFill>
          <a:ln w="9525" cap="flat" cmpd="sng" algn="ctr">
            <a:solidFill>
              <a:srgbClr val="2B7D6B"/>
            </a:solidFill>
            <a:prstDash val="solid"/>
            <a:round/>
            <a:headEnd type="none" w="med" len="med"/>
            <a:tailEnd type="arrow"/>
          </a:ln>
          <a:effectLst/>
        </p:spPr>
      </p:cxnSp>
      <p:sp>
        <p:nvSpPr>
          <p:cNvPr id="39" name="文本框 38"/>
          <p:cNvSpPr txBox="1"/>
          <p:nvPr/>
        </p:nvSpPr>
        <p:spPr>
          <a:xfrm>
            <a:off x="3039307" y="2350771"/>
            <a:ext cx="1314552" cy="338554"/>
          </a:xfrm>
          <a:prstGeom prst="rect">
            <a:avLst/>
          </a:prstGeom>
          <a:noFill/>
        </p:spPr>
        <p:txBody>
          <a:bodyPr wrap="square" rtlCol="0">
            <a:spAutoFit/>
          </a:bodyPr>
          <a:lstStyle/>
          <a:p>
            <a:r>
              <a:rPr kumimoji="1" lang="zh-CN" altLang="en-US" sz="1600" dirty="0" smtClean="0">
                <a:solidFill>
                  <a:schemeClr val="bg1"/>
                </a:solidFill>
                <a:latin typeface="微软雅黑"/>
                <a:ea typeface="微软雅黑"/>
                <a:cs typeface="微软雅黑"/>
              </a:rPr>
              <a:t>保证金风控</a:t>
            </a:r>
            <a:endParaRPr kumimoji="1" lang="zh-CN" altLang="en-US" sz="1600" dirty="0">
              <a:solidFill>
                <a:schemeClr val="bg1"/>
              </a:solidFill>
              <a:latin typeface="微软雅黑"/>
              <a:ea typeface="微软雅黑"/>
              <a:cs typeface="微软雅黑"/>
            </a:endParaRPr>
          </a:p>
        </p:txBody>
      </p:sp>
      <p:sp>
        <p:nvSpPr>
          <p:cNvPr id="40" name="矩形 39"/>
          <p:cNvSpPr/>
          <p:nvPr/>
        </p:nvSpPr>
        <p:spPr>
          <a:xfrm>
            <a:off x="8829333" y="1541911"/>
            <a:ext cx="1111206" cy="548351"/>
          </a:xfrm>
          <a:prstGeom prst="rect">
            <a:avLst/>
          </a:prstGeom>
          <a:solidFill>
            <a:schemeClr val="tx1">
              <a:lumMod val="65000"/>
              <a:lumOff val="35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r>
              <a:rPr kumimoji="1" lang="en-US" altLang="zh-CN" sz="1400" dirty="0" smtClean="0">
                <a:latin typeface="微软雅黑"/>
                <a:ea typeface="微软雅黑"/>
                <a:cs typeface="微软雅黑"/>
              </a:rPr>
              <a:t>MTM</a:t>
            </a:r>
            <a:endParaRPr kumimoji="1" lang="en-US" altLang="zh-CN" sz="1400" dirty="0" smtClean="0">
              <a:latin typeface="微软雅黑"/>
              <a:ea typeface="微软雅黑"/>
              <a:cs typeface="微软雅黑"/>
            </a:endParaRPr>
          </a:p>
        </p:txBody>
      </p:sp>
      <p:pic>
        <p:nvPicPr>
          <p:cNvPr id="41" name="pasted-image.tiff"/>
          <p:cNvPicPr>
            <a:picLocks noChangeAspect="1"/>
          </p:cNvPicPr>
          <p:nvPr/>
        </p:nvPicPr>
        <p:blipFill>
          <a:blip r:embed="rId4" cstate="print">
            <a:extLst/>
          </a:blip>
          <a:stretch>
            <a:fillRect/>
          </a:stretch>
        </p:blipFill>
        <p:spPr>
          <a:xfrm>
            <a:off x="9999770" y="2693452"/>
            <a:ext cx="1526642" cy="876293"/>
          </a:xfrm>
          <a:prstGeom prst="rect">
            <a:avLst/>
          </a:prstGeom>
          <a:ln w="12700">
            <a:miter lim="400000"/>
          </a:ln>
        </p:spPr>
      </p:pic>
      <p:cxnSp>
        <p:nvCxnSpPr>
          <p:cNvPr id="29" name="肘形连接符 28"/>
          <p:cNvCxnSpPr>
            <a:stCxn id="41" idx="1"/>
            <a:endCxn id="40" idx="2"/>
          </p:cNvCxnSpPr>
          <p:nvPr/>
        </p:nvCxnSpPr>
        <p:spPr bwMode="auto">
          <a:xfrm rot="10800000">
            <a:off x="9384936" y="2090263"/>
            <a:ext cx="614834" cy="1041337"/>
          </a:xfrm>
          <a:prstGeom prst="bentConnector2">
            <a:avLst/>
          </a:prstGeom>
          <a:solidFill>
            <a:schemeClr val="accent1"/>
          </a:solidFill>
          <a:ln w="9525" cap="flat" cmpd="sng" algn="ctr">
            <a:solidFill>
              <a:srgbClr val="2B7D6B"/>
            </a:solidFill>
            <a:prstDash val="solid"/>
            <a:round/>
            <a:headEnd type="none" w="med" len="med"/>
            <a:tailEnd type="arrow"/>
          </a:ln>
          <a:effectLst/>
        </p:spPr>
      </p:cxnSp>
      <p:cxnSp>
        <p:nvCxnSpPr>
          <p:cNvPr id="30721" name="肘形连接符 30720"/>
          <p:cNvCxnSpPr>
            <a:stCxn id="40" idx="0"/>
            <a:endCxn id="9" idx="0"/>
          </p:cNvCxnSpPr>
          <p:nvPr/>
        </p:nvCxnSpPr>
        <p:spPr bwMode="auto">
          <a:xfrm rot="16200000" flipV="1">
            <a:off x="6823828" y="-1019197"/>
            <a:ext cx="77100" cy="5045116"/>
          </a:xfrm>
          <a:prstGeom prst="bentConnector3">
            <a:avLst>
              <a:gd name="adj1" fmla="val 900350"/>
            </a:avLst>
          </a:prstGeom>
          <a:solidFill>
            <a:schemeClr val="accent1"/>
          </a:solidFill>
          <a:ln w="9525" cap="flat" cmpd="sng" algn="ctr">
            <a:solidFill>
              <a:srgbClr val="2B7D6B"/>
            </a:solidFill>
            <a:prstDash val="solid"/>
            <a:round/>
            <a:headEnd type="none" w="med" len="med"/>
            <a:tailEnd type="arrow"/>
          </a:ln>
          <a:effectLst/>
        </p:spPr>
      </p:cxnSp>
      <p:sp>
        <p:nvSpPr>
          <p:cNvPr id="48" name="文本框 47"/>
          <p:cNvSpPr txBox="1"/>
          <p:nvPr/>
        </p:nvSpPr>
        <p:spPr>
          <a:xfrm>
            <a:off x="6394824" y="904465"/>
            <a:ext cx="2952376" cy="338554"/>
          </a:xfrm>
          <a:prstGeom prst="rect">
            <a:avLst/>
          </a:prstGeom>
          <a:noFill/>
        </p:spPr>
        <p:txBody>
          <a:bodyPr wrap="square" rtlCol="0">
            <a:spAutoFit/>
          </a:bodyPr>
          <a:lstStyle/>
          <a:p>
            <a:pPr algn="r"/>
            <a:r>
              <a:rPr kumimoji="1" lang="en-US" altLang="zh-CN" sz="1600" dirty="0" smtClean="0">
                <a:solidFill>
                  <a:schemeClr val="bg1"/>
                </a:solidFill>
                <a:latin typeface="微软雅黑"/>
                <a:ea typeface="微软雅黑"/>
                <a:cs typeface="微软雅黑"/>
              </a:rPr>
              <a:t>MTM</a:t>
            </a:r>
            <a:r>
              <a:rPr kumimoji="1" lang="zh-CN" altLang="en-US" sz="1600" dirty="0" smtClean="0">
                <a:solidFill>
                  <a:schemeClr val="bg1"/>
                </a:solidFill>
                <a:latin typeface="微软雅黑"/>
                <a:ea typeface="微软雅黑"/>
                <a:cs typeface="微软雅黑"/>
              </a:rPr>
              <a:t>（</a:t>
            </a:r>
            <a:r>
              <a:rPr kumimoji="1" lang="en-US" altLang="zh-CN" sz="1600" dirty="0" smtClean="0">
                <a:solidFill>
                  <a:schemeClr val="bg1"/>
                </a:solidFill>
                <a:latin typeface="微软雅黑"/>
                <a:ea typeface="微软雅黑"/>
                <a:cs typeface="微软雅黑"/>
              </a:rPr>
              <a:t>V0~VT</a:t>
            </a:r>
            <a:r>
              <a:rPr kumimoji="1" lang="zh-CN" altLang="en-US" sz="1600" dirty="0" smtClean="0">
                <a:solidFill>
                  <a:schemeClr val="bg1"/>
                </a:solidFill>
                <a:latin typeface="微软雅黑"/>
                <a:ea typeface="微软雅黑"/>
                <a:cs typeface="微软雅黑"/>
              </a:rPr>
              <a:t>价格）</a:t>
            </a:r>
            <a:endParaRPr kumimoji="1" lang="zh-CN" altLang="en-US" sz="1600" dirty="0">
              <a:solidFill>
                <a:schemeClr val="bg1"/>
              </a:solidFill>
              <a:latin typeface="微软雅黑"/>
              <a:ea typeface="微软雅黑"/>
              <a:cs typeface="微软雅黑"/>
            </a:endParaRPr>
          </a:p>
        </p:txBody>
      </p:sp>
      <p:sp>
        <p:nvSpPr>
          <p:cNvPr id="49" name="文本框 48"/>
          <p:cNvSpPr txBox="1"/>
          <p:nvPr/>
        </p:nvSpPr>
        <p:spPr>
          <a:xfrm>
            <a:off x="7521914" y="4311662"/>
            <a:ext cx="2884444" cy="1856919"/>
          </a:xfrm>
          <a:prstGeom prst="rect">
            <a:avLst/>
          </a:prstGeom>
          <a:noFill/>
        </p:spPr>
        <p:txBody>
          <a:bodyPr wrap="square" rtlCol="0">
            <a:spAutoFit/>
          </a:bodyPr>
          <a:lstStyle/>
          <a:p>
            <a:r>
              <a:rPr kumimoji="1" lang="en-US" altLang="zh-CN" sz="1600" dirty="0" smtClean="0">
                <a:solidFill>
                  <a:schemeClr val="bg1"/>
                </a:solidFill>
                <a:latin typeface="微软雅黑"/>
                <a:ea typeface="微软雅黑"/>
                <a:cs typeface="微软雅黑"/>
              </a:rPr>
              <a:t>MTM</a:t>
            </a:r>
            <a:r>
              <a:rPr kumimoji="1" lang="zh-CN" altLang="en-US" sz="1600" dirty="0" smtClean="0">
                <a:solidFill>
                  <a:schemeClr val="bg1"/>
                </a:solidFill>
                <a:latin typeface="微软雅黑"/>
                <a:ea typeface="微软雅黑"/>
                <a:cs typeface="微软雅黑"/>
              </a:rPr>
              <a:t> 当前衍生品价格 </a:t>
            </a:r>
            <a:r>
              <a:rPr kumimoji="1" lang="en-US" altLang="zh-CN" sz="1600" dirty="0" smtClean="0">
                <a:solidFill>
                  <a:schemeClr val="bg1"/>
                </a:solidFill>
                <a:latin typeface="微软雅黑"/>
                <a:ea typeface="微软雅黑"/>
                <a:cs typeface="微软雅黑"/>
              </a:rPr>
              <a:t>//</a:t>
            </a:r>
          </a:p>
          <a:p>
            <a:endParaRPr kumimoji="1" lang="en-US" altLang="zh-CN" sz="1600" dirty="0" smtClean="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输入：</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a:solidFill>
                  <a:schemeClr val="bg1"/>
                </a:solidFill>
                <a:latin typeface="Hei"/>
                <a:ea typeface="Hei"/>
                <a:cs typeface="Hei"/>
                <a:sym typeface="Arial" panose="020B0604020202020204" pitchFamily="34" charset="0"/>
              </a:rPr>
              <a:t>String</a:t>
            </a:r>
            <a:r>
              <a:rPr lang="zh-CN" altLang="en-US" sz="1600" dirty="0">
                <a:solidFill>
                  <a:schemeClr val="bg1"/>
                </a:solidFill>
                <a:latin typeface="Hei"/>
                <a:ea typeface="Hei"/>
                <a:cs typeface="Hei"/>
                <a:sym typeface="Arial" panose="020B0604020202020204" pitchFamily="34" charset="0"/>
              </a:rPr>
              <a:t> </a:t>
            </a:r>
            <a:r>
              <a:rPr lang="en-US" altLang="zh-CN" sz="1600" dirty="0" err="1">
                <a:solidFill>
                  <a:srgbClr val="FFFFFF"/>
                </a:solidFill>
                <a:latin typeface="Hei"/>
                <a:ea typeface="Hei"/>
                <a:cs typeface="Hei"/>
                <a:sym typeface="Arial" panose="020B0604020202020204" pitchFamily="34" charset="0"/>
              </a:rPr>
              <a:t>R</a:t>
            </a:r>
            <a:r>
              <a:rPr lang="en-US" altLang="zh-CN" sz="1600" dirty="0" err="1">
                <a:solidFill>
                  <a:srgbClr val="FFFFFF"/>
                </a:solidFill>
                <a:latin typeface="Hei"/>
                <a:ea typeface="Hei"/>
                <a:cs typeface="Hei"/>
              </a:rPr>
              <a:t>eceiptID</a:t>
            </a:r>
            <a:endParaRPr lang="en-US" altLang="zh-CN" sz="16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 </a:t>
            </a:r>
            <a:r>
              <a:rPr lang="en-US" altLang="zh-CN" sz="1600" dirty="0" err="1" smtClean="0">
                <a:solidFill>
                  <a:srgbClr val="FFFFFF"/>
                </a:solidFill>
                <a:latin typeface="Hei"/>
                <a:ea typeface="Hei"/>
                <a:cs typeface="Hei"/>
                <a:sym typeface="Arial" panose="020B0604020202020204" pitchFamily="34" charset="0"/>
              </a:rPr>
              <a:t>R</a:t>
            </a:r>
            <a:r>
              <a:rPr lang="en-US" altLang="zh-CN" sz="1600" dirty="0" err="1" smtClean="0">
                <a:solidFill>
                  <a:srgbClr val="FFFFFF"/>
                </a:solidFill>
                <a:latin typeface="Hei"/>
                <a:ea typeface="Hei"/>
                <a:cs typeface="Hei"/>
              </a:rPr>
              <a:t>eceipt</a:t>
            </a:r>
            <a:r>
              <a:rPr lang="en-US" altLang="zh-CN" sz="1600" dirty="0" err="1" smtClean="0">
                <a:solidFill>
                  <a:schemeClr val="bg1"/>
                </a:solidFill>
                <a:latin typeface="Hei"/>
                <a:ea typeface="Hei"/>
                <a:cs typeface="Hei"/>
                <a:sym typeface="Arial" panose="020B0604020202020204" pitchFamily="34" charset="0"/>
              </a:rPr>
              <a:t>Detail</a:t>
            </a:r>
            <a:endParaRPr lang="en-US" altLang="zh-CN" sz="1600" dirty="0" smtClean="0">
              <a:solidFill>
                <a:schemeClr val="bg1"/>
              </a:solidFill>
              <a:latin typeface="Hei"/>
              <a:ea typeface="Hei"/>
              <a:cs typeface="Hei"/>
              <a:sym typeface="Arial" panose="020B0604020202020204" pitchFamily="34" charset="0"/>
            </a:endParaRPr>
          </a:p>
          <a:p>
            <a:pPr eaLnBrk="1" hangingPunct="1">
              <a:lnSpc>
                <a:spcPct val="120000"/>
              </a:lnSpc>
              <a:spcBef>
                <a:spcPct val="20000"/>
              </a:spcBef>
            </a:pPr>
            <a:r>
              <a:rPr kumimoji="1" lang="zh-CN" altLang="zh-CN" sz="1600" dirty="0" smtClean="0">
                <a:solidFill>
                  <a:schemeClr val="bg1"/>
                </a:solidFill>
                <a:latin typeface="Hei"/>
                <a:ea typeface="Hei"/>
                <a:cs typeface="Hei"/>
                <a:sym typeface="Arial" panose="020B0604020202020204" pitchFamily="34" charset="0"/>
              </a:rPr>
              <a:t> </a:t>
            </a:r>
            <a:r>
              <a:rPr kumimoji="1" lang="zh-CN" altLang="en-US" sz="1600" dirty="0" smtClean="0">
                <a:solidFill>
                  <a:schemeClr val="bg1"/>
                </a:solidFill>
                <a:latin typeface="Hei"/>
                <a:ea typeface="Hei"/>
                <a:cs typeface="Hei"/>
                <a:sym typeface="Arial" panose="020B0604020202020204" pitchFamily="34" charset="0"/>
              </a:rPr>
              <a:t>  </a:t>
            </a:r>
            <a:endParaRPr kumimoji="1" lang="en-US" altLang="zh-CN" sz="1600" dirty="0" smtClean="0">
              <a:solidFill>
                <a:schemeClr val="bg1"/>
              </a:solidFill>
              <a:latin typeface="微软雅黑"/>
              <a:ea typeface="微软雅黑"/>
              <a:cs typeface="微软雅黑"/>
            </a:endParaRPr>
          </a:p>
        </p:txBody>
      </p:sp>
      <p:sp>
        <p:nvSpPr>
          <p:cNvPr id="50" name="文本框 49"/>
          <p:cNvSpPr txBox="1"/>
          <p:nvPr/>
        </p:nvSpPr>
        <p:spPr>
          <a:xfrm>
            <a:off x="9913677" y="4331320"/>
            <a:ext cx="2412794" cy="1512209"/>
          </a:xfrm>
          <a:prstGeom prst="rect">
            <a:avLst/>
          </a:prstGeom>
          <a:noFill/>
        </p:spPr>
        <p:txBody>
          <a:bodyPr wrap="square" rtlCol="0">
            <a:spAutoFit/>
          </a:bodyPr>
          <a:lstStyle/>
          <a:p>
            <a:endParaRPr kumimoji="1" lang="en-US" altLang="zh-CN" sz="1600" dirty="0" smtClean="0">
              <a:solidFill>
                <a:schemeClr val="bg1"/>
              </a:solidFill>
              <a:latin typeface="微软雅黑"/>
              <a:ea typeface="微软雅黑"/>
              <a:cs typeface="微软雅黑"/>
            </a:endParaRPr>
          </a:p>
          <a:p>
            <a:endParaRPr kumimoji="1" lang="en-US" altLang="zh-CN" sz="1600" dirty="0">
              <a:solidFill>
                <a:schemeClr val="bg1"/>
              </a:solidFill>
              <a:latin typeface="微软雅黑"/>
              <a:ea typeface="微软雅黑"/>
              <a:cs typeface="微软雅黑"/>
            </a:endParaRPr>
          </a:p>
          <a:p>
            <a:r>
              <a:rPr kumimoji="1" lang="zh-CN" altLang="en-US" sz="1600" dirty="0" smtClean="0">
                <a:solidFill>
                  <a:schemeClr val="bg1"/>
                </a:solidFill>
                <a:latin typeface="微软雅黑"/>
                <a:ea typeface="微软雅黑"/>
                <a:cs typeface="微软雅黑"/>
              </a:rPr>
              <a:t>输出：</a:t>
            </a:r>
            <a:endParaRPr kumimoji="1" lang="en-US" altLang="zh-CN" sz="1600" dirty="0" smtClean="0">
              <a:solidFill>
                <a:schemeClr val="bg1"/>
              </a:solidFill>
              <a:latin typeface="微软雅黑"/>
              <a:ea typeface="微软雅黑"/>
              <a:cs typeface="微软雅黑"/>
            </a:endParaRPr>
          </a:p>
          <a:p>
            <a:pPr eaLnBrk="1" hangingPunct="1">
              <a:lnSpc>
                <a:spcPct val="120000"/>
              </a:lnSpc>
              <a:spcBef>
                <a:spcPct val="20000"/>
              </a:spcBef>
            </a:pPr>
            <a:r>
              <a:rPr lang="zh-CN" altLang="en-US"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String</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chemeClr val="bg1"/>
                </a:solidFill>
                <a:latin typeface="Hei"/>
                <a:ea typeface="Hei"/>
                <a:cs typeface="Hei"/>
                <a:sym typeface="Arial" panose="020B0604020202020204" pitchFamily="34" charset="0"/>
              </a:rPr>
              <a:t>Result</a:t>
            </a:r>
          </a:p>
          <a:p>
            <a:pPr eaLnBrk="1" hangingPunct="1">
              <a:lnSpc>
                <a:spcPct val="120000"/>
              </a:lnSpc>
              <a:spcBef>
                <a:spcPct val="20000"/>
              </a:spcBef>
            </a:pPr>
            <a:r>
              <a:rPr lang="zh-CN" altLang="zh-CN" sz="1600" dirty="0">
                <a:solidFill>
                  <a:schemeClr val="bg1"/>
                </a:solidFill>
                <a:latin typeface="Hei"/>
                <a:ea typeface="Hei"/>
                <a:cs typeface="Hei"/>
                <a:sym typeface="Arial" panose="020B0604020202020204" pitchFamily="34" charset="0"/>
              </a:rPr>
              <a:t> </a:t>
            </a:r>
            <a:r>
              <a:rPr lang="zh-CN" altLang="en-US" sz="1600" dirty="0" smtClean="0">
                <a:solidFill>
                  <a:schemeClr val="bg1"/>
                </a:solidFill>
                <a:latin typeface="Hei"/>
                <a:ea typeface="Hei"/>
                <a:cs typeface="Hei"/>
                <a:sym typeface="Arial" panose="020B0604020202020204" pitchFamily="34" charset="0"/>
              </a:rPr>
              <a:t>   </a:t>
            </a:r>
            <a:r>
              <a:rPr lang="en-US" altLang="zh-CN" sz="1600" dirty="0" smtClean="0">
                <a:solidFill>
                  <a:srgbClr val="FFFFFF"/>
                </a:solidFill>
                <a:latin typeface="Hei"/>
                <a:ea typeface="Hei"/>
                <a:cs typeface="Hei"/>
                <a:sym typeface="Arial" panose="020B0604020202020204" pitchFamily="34" charset="0"/>
              </a:rPr>
              <a:t>String</a:t>
            </a:r>
            <a:r>
              <a:rPr lang="zh-CN" altLang="en-US" sz="1600" dirty="0" smtClean="0">
                <a:solidFill>
                  <a:srgbClr val="FFFFFF"/>
                </a:solidFill>
                <a:latin typeface="Hei"/>
                <a:ea typeface="Hei"/>
                <a:cs typeface="Hei"/>
                <a:sym typeface="Arial" panose="020B0604020202020204" pitchFamily="34" charset="0"/>
              </a:rPr>
              <a:t> </a:t>
            </a:r>
            <a:r>
              <a:rPr lang="en-US" altLang="zh-CN" sz="1600" dirty="0" smtClean="0">
                <a:solidFill>
                  <a:srgbClr val="FFFFFF"/>
                </a:solidFill>
                <a:latin typeface="Hei"/>
                <a:ea typeface="Hei"/>
                <a:cs typeface="Hei"/>
                <a:sym typeface="Arial" panose="020B0604020202020204" pitchFamily="34" charset="0"/>
              </a:rPr>
              <a:t>R</a:t>
            </a:r>
            <a:r>
              <a:rPr lang="en-US" altLang="zh-CN" sz="1600" dirty="0" smtClean="0">
                <a:solidFill>
                  <a:srgbClr val="FFFFFF"/>
                </a:solidFill>
                <a:latin typeface="Hei"/>
                <a:ea typeface="Hei"/>
                <a:cs typeface="Hei"/>
              </a:rPr>
              <a:t>eceipt</a:t>
            </a:r>
            <a:r>
              <a:rPr lang="zh-CN" altLang="en-US" sz="1600" dirty="0" smtClean="0">
                <a:solidFill>
                  <a:srgbClr val="FFFFFF"/>
                </a:solidFill>
                <a:latin typeface="Hei"/>
                <a:ea typeface="Hei"/>
                <a:cs typeface="Hei"/>
              </a:rPr>
              <a:t> </a:t>
            </a:r>
            <a:r>
              <a:rPr lang="en-US" altLang="zh-CN" sz="1600" dirty="0" smtClean="0">
                <a:solidFill>
                  <a:srgbClr val="FFFFFF"/>
                </a:solidFill>
                <a:latin typeface="Hei"/>
                <a:ea typeface="Hei"/>
                <a:cs typeface="Hei"/>
              </a:rPr>
              <a:t>Value</a:t>
            </a:r>
            <a:endParaRPr kumimoji="1" lang="en-US" altLang="zh-CN" sz="1600" dirty="0" smtClean="0">
              <a:solidFill>
                <a:schemeClr val="bg1"/>
              </a:solidFill>
              <a:latin typeface="微软雅黑"/>
              <a:ea typeface="微软雅黑"/>
              <a:cs typeface="微软雅黑"/>
            </a:endParaRPr>
          </a:p>
        </p:txBody>
      </p:sp>
    </p:spTree>
    <p:extLst>
      <p:ext uri="{BB962C8B-B14F-4D97-AF65-F5344CB8AC3E}">
        <p14:creationId xmlns:p14="http://schemas.microsoft.com/office/powerpoint/2010/main" val="10513070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矩形 9"/>
          <p:cNvSpPr>
            <a:spLocks noChangeArrowheads="1"/>
          </p:cNvSpPr>
          <p:nvPr/>
        </p:nvSpPr>
        <p:spPr bwMode="auto">
          <a:xfrm>
            <a:off x="0" y="2786063"/>
            <a:ext cx="2960688" cy="652462"/>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8915" name="任意多边形 20"/>
          <p:cNvSpPr>
            <a:spLocks/>
          </p:cNvSpPr>
          <p:nvPr/>
        </p:nvSpPr>
        <p:spPr bwMode="auto">
          <a:xfrm>
            <a:off x="8331200" y="3411538"/>
            <a:ext cx="3860800" cy="1233487"/>
          </a:xfrm>
          <a:custGeom>
            <a:avLst/>
            <a:gdLst>
              <a:gd name="T0" fmla="*/ 1422400 w 3759200"/>
              <a:gd name="T1" fmla="*/ 0 h 1799772"/>
              <a:gd name="T2" fmla="*/ 3759200 w 3759200"/>
              <a:gd name="T3" fmla="*/ 0 h 1799772"/>
              <a:gd name="T4" fmla="*/ 3759200 w 3759200"/>
              <a:gd name="T5" fmla="*/ 899886 h 1799772"/>
              <a:gd name="T6" fmla="*/ 2336800 w 3759200"/>
              <a:gd name="T7" fmla="*/ 899886 h 1799772"/>
              <a:gd name="T8" fmla="*/ 2336800 w 3759200"/>
              <a:gd name="T9" fmla="*/ 1799772 h 1799772"/>
              <a:gd name="T10" fmla="*/ 0 w 3759200"/>
              <a:gd name="T11" fmla="*/ 1799772 h 1799772"/>
              <a:gd name="T12" fmla="*/ 0 w 3759200"/>
              <a:gd name="T13" fmla="*/ 899886 h 1799772"/>
              <a:gd name="T14" fmla="*/ 1422400 w 3759200"/>
              <a:gd name="T15" fmla="*/ 899886 h 1799772"/>
              <a:gd name="T16" fmla="*/ 1422400 w 3759200"/>
              <a:gd name="T17" fmla="*/ 0 h 179977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759200"/>
              <a:gd name="T28" fmla="*/ 0 h 1799772"/>
              <a:gd name="T29" fmla="*/ 3759200 w 3759200"/>
              <a:gd name="T30" fmla="*/ 1799772 h 179977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759200" h="1799772">
                <a:moveTo>
                  <a:pt x="1422400" y="0"/>
                </a:moveTo>
                <a:lnTo>
                  <a:pt x="3759200" y="0"/>
                </a:lnTo>
                <a:lnTo>
                  <a:pt x="3759200" y="899886"/>
                </a:lnTo>
                <a:lnTo>
                  <a:pt x="2336800" y="899886"/>
                </a:lnTo>
                <a:lnTo>
                  <a:pt x="2336800" y="1799772"/>
                </a:lnTo>
                <a:lnTo>
                  <a:pt x="0" y="1799772"/>
                </a:lnTo>
                <a:lnTo>
                  <a:pt x="0" y="899886"/>
                </a:lnTo>
                <a:lnTo>
                  <a:pt x="1422400" y="899886"/>
                </a:lnTo>
                <a:lnTo>
                  <a:pt x="1422400"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p>
        </p:txBody>
      </p:sp>
      <p:sp>
        <p:nvSpPr>
          <p:cNvPr id="38916" name="文本框 11"/>
          <p:cNvSpPr txBox="1">
            <a:spLocks noChangeArrowheads="1"/>
          </p:cNvSpPr>
          <p:nvPr/>
        </p:nvSpPr>
        <p:spPr bwMode="auto">
          <a:xfrm>
            <a:off x="4179888" y="2633663"/>
            <a:ext cx="3773487" cy="1322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8000" b="1">
                <a:solidFill>
                  <a:schemeClr val="bg1"/>
                </a:solidFill>
                <a:latin typeface="Arial" panose="020B0604020202020204" pitchFamily="34" charset="0"/>
                <a:cs typeface="Arial" panose="020B0604020202020204" pitchFamily="34" charset="0"/>
              </a:rPr>
              <a:t>THANK</a:t>
            </a:r>
            <a:endParaRPr lang="zh-CN" altLang="en-US" sz="8000" b="1">
              <a:solidFill>
                <a:schemeClr val="bg1"/>
              </a:solidFill>
              <a:latin typeface="Arial" panose="020B0604020202020204" pitchFamily="34" charset="0"/>
              <a:cs typeface="Arial" panose="020B0604020202020204" pitchFamily="34" charset="0"/>
            </a:endParaRPr>
          </a:p>
        </p:txBody>
      </p:sp>
      <p:sp>
        <p:nvSpPr>
          <p:cNvPr id="38917" name="矩形 15"/>
          <p:cNvSpPr>
            <a:spLocks noChangeArrowheads="1"/>
          </p:cNvSpPr>
          <p:nvPr/>
        </p:nvSpPr>
        <p:spPr bwMode="auto">
          <a:xfrm>
            <a:off x="0" y="2786063"/>
            <a:ext cx="2960688" cy="349250"/>
          </a:xfrm>
          <a:prstGeom prst="rect">
            <a:avLst/>
          </a:prstGeom>
          <a:solidFill>
            <a:srgbClr val="30302F">
              <a:alpha val="45097"/>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8918" name="矩形 25"/>
          <p:cNvSpPr>
            <a:spLocks noChangeArrowheads="1"/>
          </p:cNvSpPr>
          <p:nvPr/>
        </p:nvSpPr>
        <p:spPr bwMode="auto">
          <a:xfrm>
            <a:off x="8331200" y="4340225"/>
            <a:ext cx="2438400" cy="304800"/>
          </a:xfrm>
          <a:prstGeom prst="rect">
            <a:avLst/>
          </a:prstGeom>
          <a:solidFill>
            <a:srgbClr val="30302F">
              <a:alpha val="45097"/>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38919" name="矩形 26"/>
          <p:cNvSpPr>
            <a:spLocks noChangeArrowheads="1"/>
          </p:cNvSpPr>
          <p:nvPr/>
        </p:nvSpPr>
        <p:spPr bwMode="auto">
          <a:xfrm>
            <a:off x="9550400" y="3403600"/>
            <a:ext cx="2641600" cy="268288"/>
          </a:xfrm>
          <a:prstGeom prst="rect">
            <a:avLst/>
          </a:prstGeom>
          <a:solidFill>
            <a:srgbClr val="30302F">
              <a:alpha val="45097"/>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435" name="组合 6"/>
          <p:cNvGrpSpPr>
            <a:grpSpLocks/>
          </p:cNvGrpSpPr>
          <p:nvPr/>
        </p:nvGrpSpPr>
        <p:grpSpPr bwMode="auto">
          <a:xfrm>
            <a:off x="0" y="377825"/>
            <a:ext cx="1001713" cy="522288"/>
            <a:chOff x="0" y="0"/>
            <a:chExt cx="1988458" cy="522515"/>
          </a:xfrm>
        </p:grpSpPr>
        <p:sp>
          <p:nvSpPr>
            <p:cNvPr id="18449"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a:ea typeface="微软雅黑"/>
                <a:cs typeface="微软雅黑"/>
              </a:endParaRPr>
            </a:p>
          </p:txBody>
        </p:sp>
        <p:sp>
          <p:nvSpPr>
            <p:cNvPr id="18450"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a:ea typeface="微软雅黑"/>
                <a:cs typeface="微软雅黑"/>
              </a:endParaRPr>
            </a:p>
          </p:txBody>
        </p:sp>
      </p:grpSp>
      <p:sp>
        <p:nvSpPr>
          <p:cNvPr id="18436"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a:ea typeface="微软雅黑"/>
                <a:cs typeface="微软雅黑"/>
              </a:rPr>
              <a:t>成员</a:t>
            </a:r>
            <a:r>
              <a:rPr lang="en-US" altLang="en-US" sz="2400" dirty="0" smtClean="0">
                <a:solidFill>
                  <a:schemeClr val="bg1"/>
                </a:solidFill>
                <a:latin typeface="微软雅黑"/>
                <a:ea typeface="微软雅黑"/>
                <a:cs typeface="微软雅黑"/>
              </a:rPr>
              <a:t>概要</a:t>
            </a:r>
            <a:endParaRPr lang="zh-CN" altLang="en-US" sz="2400" dirty="0">
              <a:solidFill>
                <a:schemeClr val="bg1"/>
              </a:solidFill>
              <a:latin typeface="微软雅黑"/>
              <a:ea typeface="微软雅黑"/>
              <a:cs typeface="微软雅黑"/>
            </a:endParaRPr>
          </a:p>
        </p:txBody>
      </p:sp>
      <p:sp>
        <p:nvSpPr>
          <p:cNvPr id="18437" name="Oval 19"/>
          <p:cNvSpPr>
            <a:spLocks noChangeArrowheads="1"/>
          </p:cNvSpPr>
          <p:nvPr/>
        </p:nvSpPr>
        <p:spPr bwMode="auto">
          <a:xfrm>
            <a:off x="865188" y="5570877"/>
            <a:ext cx="711200" cy="715962"/>
          </a:xfrm>
          <a:prstGeom prst="ellipse">
            <a:avLst/>
          </a:pr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1700">
              <a:solidFill>
                <a:schemeClr val="bg1"/>
              </a:solidFill>
              <a:latin typeface="微软雅黑"/>
              <a:ea typeface="微软雅黑"/>
              <a:cs typeface="微软雅黑"/>
            </a:endParaRPr>
          </a:p>
        </p:txBody>
      </p:sp>
      <p:pic>
        <p:nvPicPr>
          <p:cNvPr id="18438" name="Group 23"/>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47750" y="5767727"/>
            <a:ext cx="390525" cy="32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9" name="Oval 16"/>
          <p:cNvSpPr>
            <a:spLocks noChangeArrowheads="1"/>
          </p:cNvSpPr>
          <p:nvPr/>
        </p:nvSpPr>
        <p:spPr bwMode="auto">
          <a:xfrm>
            <a:off x="865188" y="4513602"/>
            <a:ext cx="711200" cy="715962"/>
          </a:xfrm>
          <a:prstGeom prst="ellipse">
            <a:avLst/>
          </a:prstGeom>
          <a:solidFill>
            <a:srgbClr val="76717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1700">
              <a:solidFill>
                <a:schemeClr val="bg1"/>
              </a:solidFill>
              <a:latin typeface="微软雅黑"/>
              <a:ea typeface="微软雅黑"/>
              <a:cs typeface="微软雅黑"/>
            </a:endParaRPr>
          </a:p>
        </p:txBody>
      </p:sp>
      <p:pic>
        <p:nvPicPr>
          <p:cNvPr id="18440" name="Group 34"/>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2988" y="4677114"/>
            <a:ext cx="37147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1" name="Oval 10"/>
          <p:cNvSpPr>
            <a:spLocks noChangeArrowheads="1"/>
          </p:cNvSpPr>
          <p:nvPr/>
        </p:nvSpPr>
        <p:spPr bwMode="auto">
          <a:xfrm>
            <a:off x="865188" y="3456327"/>
            <a:ext cx="711200" cy="715962"/>
          </a:xfrm>
          <a:prstGeom prst="ellipse">
            <a:avLst/>
          </a:pr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11700">
              <a:solidFill>
                <a:schemeClr val="bg1"/>
              </a:solidFill>
              <a:latin typeface="微软雅黑"/>
              <a:ea typeface="微软雅黑"/>
              <a:cs typeface="微软雅黑"/>
            </a:endParaRPr>
          </a:p>
        </p:txBody>
      </p:sp>
      <p:pic>
        <p:nvPicPr>
          <p:cNvPr id="18442" name="Group 82"/>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60450" y="3621427"/>
            <a:ext cx="347663" cy="37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43" name="TextBox 13"/>
          <p:cNvSpPr txBox="1">
            <a:spLocks noChangeArrowheads="1"/>
          </p:cNvSpPr>
          <p:nvPr/>
        </p:nvSpPr>
        <p:spPr bwMode="auto">
          <a:xfrm>
            <a:off x="1746250" y="3497602"/>
            <a:ext cx="140017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2000" b="1" dirty="0" smtClean="0">
                <a:solidFill>
                  <a:srgbClr val="3EB198"/>
                </a:solidFill>
                <a:latin typeface="微软雅黑"/>
                <a:ea typeface="微软雅黑"/>
                <a:cs typeface="微软雅黑"/>
                <a:sym typeface="Arial" panose="020B0604020202020204" pitchFamily="34" charset="0"/>
              </a:rPr>
              <a:t>金融</a:t>
            </a:r>
            <a:r>
              <a:rPr lang="en-US" altLang="zh-CN" sz="2000" b="1" dirty="0" smtClean="0">
                <a:solidFill>
                  <a:srgbClr val="3EB198"/>
                </a:solidFill>
                <a:latin typeface="微软雅黑"/>
                <a:ea typeface="微软雅黑"/>
                <a:cs typeface="微软雅黑"/>
                <a:sym typeface="Arial" panose="020B0604020202020204" pitchFamily="34" charset="0"/>
              </a:rPr>
              <a:t>KYC</a:t>
            </a:r>
            <a:endParaRPr lang="en-US" altLang="zh-CN" sz="2000" b="1" dirty="0">
              <a:solidFill>
                <a:srgbClr val="3EB198"/>
              </a:solidFill>
              <a:latin typeface="微软雅黑"/>
              <a:ea typeface="微软雅黑"/>
              <a:cs typeface="微软雅黑"/>
              <a:sym typeface="Arial" panose="020B0604020202020204" pitchFamily="34" charset="0"/>
            </a:endParaRPr>
          </a:p>
        </p:txBody>
      </p:sp>
      <p:sp>
        <p:nvSpPr>
          <p:cNvPr id="18444" name="TextBox 13"/>
          <p:cNvSpPr txBox="1">
            <a:spLocks noChangeArrowheads="1"/>
          </p:cNvSpPr>
          <p:nvPr/>
        </p:nvSpPr>
        <p:spPr bwMode="auto">
          <a:xfrm>
            <a:off x="1751013" y="3846852"/>
            <a:ext cx="280193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dirty="0" smtClean="0">
                <a:solidFill>
                  <a:schemeClr val="bg1"/>
                </a:solidFill>
                <a:latin typeface="微软雅黑"/>
                <a:ea typeface="微软雅黑"/>
                <a:cs typeface="微软雅黑"/>
                <a:sym typeface="Arial" panose="020B0604020202020204" pitchFamily="34" charset="0"/>
              </a:rPr>
              <a:t>去中心化信任</a:t>
            </a:r>
            <a:endParaRPr lang="en-US" altLang="zh-CN" dirty="0">
              <a:solidFill>
                <a:schemeClr val="bg1"/>
              </a:solidFill>
              <a:latin typeface="微软雅黑"/>
              <a:ea typeface="微软雅黑"/>
              <a:cs typeface="微软雅黑"/>
              <a:sym typeface="Arial" panose="020B0604020202020204" pitchFamily="34" charset="0"/>
            </a:endParaRPr>
          </a:p>
        </p:txBody>
      </p:sp>
      <p:sp>
        <p:nvSpPr>
          <p:cNvPr id="18445" name="TextBox 13"/>
          <p:cNvSpPr txBox="1">
            <a:spLocks noChangeArrowheads="1"/>
          </p:cNvSpPr>
          <p:nvPr/>
        </p:nvSpPr>
        <p:spPr bwMode="auto">
          <a:xfrm>
            <a:off x="1746250" y="4529477"/>
            <a:ext cx="140017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2000" b="1" dirty="0" smtClean="0">
                <a:solidFill>
                  <a:srgbClr val="3EB198"/>
                </a:solidFill>
                <a:latin typeface="微软雅黑"/>
                <a:ea typeface="微软雅黑"/>
                <a:cs typeface="微软雅黑"/>
                <a:sym typeface="Arial" panose="020B0604020202020204" pitchFamily="34" charset="0"/>
              </a:rPr>
              <a:t>仓单交易</a:t>
            </a:r>
            <a:endParaRPr lang="en-US" altLang="zh-CN" sz="2000" b="1" dirty="0">
              <a:solidFill>
                <a:srgbClr val="3EB198"/>
              </a:solidFill>
              <a:latin typeface="微软雅黑"/>
              <a:ea typeface="微软雅黑"/>
              <a:cs typeface="微软雅黑"/>
              <a:sym typeface="Arial" panose="020B0604020202020204" pitchFamily="34" charset="0"/>
            </a:endParaRPr>
          </a:p>
        </p:txBody>
      </p:sp>
      <p:sp>
        <p:nvSpPr>
          <p:cNvPr id="18446" name="TextBox 13"/>
          <p:cNvSpPr txBox="1">
            <a:spLocks noChangeArrowheads="1"/>
          </p:cNvSpPr>
          <p:nvPr/>
        </p:nvSpPr>
        <p:spPr bwMode="auto">
          <a:xfrm>
            <a:off x="1751013" y="4878727"/>
            <a:ext cx="280193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dirty="0" smtClean="0">
                <a:solidFill>
                  <a:schemeClr val="bg1"/>
                </a:solidFill>
                <a:latin typeface="微软雅黑"/>
                <a:ea typeface="微软雅黑"/>
                <a:cs typeface="微软雅黑"/>
                <a:sym typeface="Arial" panose="020B0604020202020204" pitchFamily="34" charset="0"/>
              </a:rPr>
              <a:t>数据溯源、不可篡改</a:t>
            </a:r>
            <a:endParaRPr lang="en-US" altLang="zh-CN" dirty="0">
              <a:solidFill>
                <a:schemeClr val="bg1"/>
              </a:solidFill>
              <a:latin typeface="微软雅黑"/>
              <a:ea typeface="微软雅黑"/>
              <a:cs typeface="微软雅黑"/>
              <a:sym typeface="Arial" panose="020B0604020202020204" pitchFamily="34" charset="0"/>
            </a:endParaRPr>
          </a:p>
        </p:txBody>
      </p:sp>
      <p:sp>
        <p:nvSpPr>
          <p:cNvPr id="18447" name="TextBox 13"/>
          <p:cNvSpPr txBox="1">
            <a:spLocks noChangeArrowheads="1"/>
          </p:cNvSpPr>
          <p:nvPr/>
        </p:nvSpPr>
        <p:spPr bwMode="auto">
          <a:xfrm>
            <a:off x="1746250" y="5605802"/>
            <a:ext cx="212725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2000" b="1" dirty="0" smtClean="0">
                <a:solidFill>
                  <a:srgbClr val="3EB198"/>
                </a:solidFill>
                <a:latin typeface="微软雅黑"/>
                <a:ea typeface="微软雅黑"/>
                <a:cs typeface="微软雅黑"/>
                <a:sym typeface="Arial" panose="020B0604020202020204" pitchFamily="34" charset="0"/>
              </a:rPr>
              <a:t>风控及金融衍生</a:t>
            </a:r>
            <a:endParaRPr lang="en-US" altLang="zh-CN" sz="2000" b="1" dirty="0">
              <a:solidFill>
                <a:srgbClr val="3EB198"/>
              </a:solidFill>
              <a:latin typeface="微软雅黑"/>
              <a:ea typeface="微软雅黑"/>
              <a:cs typeface="微软雅黑"/>
              <a:sym typeface="Arial" panose="020B0604020202020204" pitchFamily="34" charset="0"/>
            </a:endParaRPr>
          </a:p>
        </p:txBody>
      </p:sp>
      <p:sp>
        <p:nvSpPr>
          <p:cNvPr id="18448" name="TextBox 13"/>
          <p:cNvSpPr txBox="1">
            <a:spLocks noChangeArrowheads="1"/>
          </p:cNvSpPr>
          <p:nvPr/>
        </p:nvSpPr>
        <p:spPr bwMode="auto">
          <a:xfrm>
            <a:off x="1751013" y="5955052"/>
            <a:ext cx="280193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dirty="0" smtClean="0">
                <a:solidFill>
                  <a:schemeClr val="bg1"/>
                </a:solidFill>
                <a:latin typeface="微软雅黑"/>
                <a:ea typeface="微软雅黑"/>
                <a:cs typeface="微软雅黑"/>
                <a:sym typeface="Arial" panose="020B0604020202020204" pitchFamily="34" charset="0"/>
              </a:rPr>
              <a:t>动态风控、金融创新</a:t>
            </a:r>
            <a:endParaRPr lang="en-US" altLang="zh-CN" dirty="0">
              <a:solidFill>
                <a:schemeClr val="bg1"/>
              </a:solidFill>
              <a:latin typeface="微软雅黑"/>
              <a:ea typeface="微软雅黑"/>
              <a:cs typeface="微软雅黑"/>
              <a:sym typeface="Arial" panose="020B0604020202020204" pitchFamily="34" charset="0"/>
            </a:endParaRPr>
          </a:p>
        </p:txBody>
      </p:sp>
      <p:sp>
        <p:nvSpPr>
          <p:cNvPr id="2" name="矩形 1"/>
          <p:cNvSpPr/>
          <p:nvPr/>
        </p:nvSpPr>
        <p:spPr>
          <a:xfrm>
            <a:off x="461420" y="1904988"/>
            <a:ext cx="5433770" cy="830997"/>
          </a:xfrm>
          <a:prstGeom prst="rect">
            <a:avLst/>
          </a:prstGeom>
        </p:spPr>
        <p:txBody>
          <a:bodyPr wrap="square">
            <a:spAutoFit/>
          </a:bodyPr>
          <a:lstStyle/>
          <a:p>
            <a:pPr>
              <a:lnSpc>
                <a:spcPct val="120000"/>
              </a:lnSpc>
            </a:pPr>
            <a:r>
              <a:rPr lang="en-US" altLang="zh-CN" sz="2000" dirty="0" err="1" smtClean="0">
                <a:solidFill>
                  <a:schemeClr val="bg1"/>
                </a:solidFill>
                <a:latin typeface="微软雅黑"/>
                <a:ea typeface="微软雅黑"/>
                <a:cs typeface="微软雅黑"/>
              </a:rPr>
              <a:t>Megolink</a:t>
            </a:r>
            <a:r>
              <a:rPr lang="zh-CN" altLang="en-US" sz="2000" dirty="0" smtClean="0">
                <a:solidFill>
                  <a:schemeClr val="bg1"/>
                </a:solidFill>
                <a:latin typeface="微软雅黑"/>
                <a:ea typeface="微软雅黑"/>
                <a:cs typeface="微软雅黑"/>
              </a:rPr>
              <a:t> 以</a:t>
            </a:r>
            <a:r>
              <a:rPr lang="zh-CN" altLang="en-US" sz="2000" dirty="0">
                <a:solidFill>
                  <a:schemeClr val="bg1"/>
                </a:solidFill>
                <a:latin typeface="微软雅黑"/>
                <a:ea typeface="微软雅黑"/>
                <a:cs typeface="微软雅黑"/>
              </a:rPr>
              <a:t>主流大宗商品</a:t>
            </a:r>
            <a:r>
              <a:rPr lang="zh-CN" altLang="en-US" sz="2000" dirty="0">
                <a:solidFill>
                  <a:schemeClr val="bg1"/>
                </a:solidFill>
                <a:latin typeface="微软雅黑"/>
                <a:ea typeface="微软雅黑"/>
                <a:cs typeface="微软雅黑"/>
                <a:sym typeface="Helvetica"/>
              </a:rPr>
              <a:t>仓单交易</a:t>
            </a:r>
            <a:r>
              <a:rPr lang="zh-CN" altLang="en-US" sz="2000" dirty="0">
                <a:solidFill>
                  <a:schemeClr val="bg1"/>
                </a:solidFill>
                <a:latin typeface="微软雅黑"/>
                <a:ea typeface="微软雅黑"/>
                <a:cs typeface="微软雅黑"/>
              </a:rPr>
              <a:t>为核心，建立基于</a:t>
            </a:r>
            <a:r>
              <a:rPr lang="zh-CN" altLang="en-US" sz="2000" dirty="0">
                <a:solidFill>
                  <a:schemeClr val="bg1"/>
                </a:solidFill>
                <a:latin typeface="微软雅黑"/>
                <a:ea typeface="微软雅黑"/>
                <a:cs typeface="微软雅黑"/>
                <a:sym typeface="Helvetica"/>
              </a:rPr>
              <a:t>联盟区块链</a:t>
            </a:r>
            <a:r>
              <a:rPr lang="zh-CN" altLang="en-US" sz="2000" dirty="0">
                <a:solidFill>
                  <a:schemeClr val="bg1"/>
                </a:solidFill>
                <a:latin typeface="微软雅黑"/>
                <a:ea typeface="微软雅黑"/>
                <a:cs typeface="微软雅黑"/>
              </a:rPr>
              <a:t>的新一代</a:t>
            </a:r>
            <a:r>
              <a:rPr lang="zh-CN" altLang="en-US" sz="2000" dirty="0">
                <a:solidFill>
                  <a:schemeClr val="bg1"/>
                </a:solidFill>
                <a:latin typeface="微软雅黑"/>
                <a:ea typeface="微软雅黑"/>
                <a:cs typeface="微软雅黑"/>
                <a:sym typeface="Helvetica"/>
              </a:rPr>
              <a:t>贸易金服</a:t>
            </a:r>
            <a:r>
              <a:rPr lang="zh-CN" altLang="en-US" sz="2000" dirty="0">
                <a:solidFill>
                  <a:schemeClr val="bg1"/>
                </a:solidFill>
                <a:latin typeface="微软雅黑"/>
                <a:ea typeface="微软雅黑"/>
                <a:cs typeface="微软雅黑"/>
              </a:rPr>
              <a:t>平台</a:t>
            </a:r>
            <a:endParaRPr kumimoji="1" lang="en-US" altLang="zh-CN" sz="2000" dirty="0">
              <a:solidFill>
                <a:schemeClr val="bg1"/>
              </a:solidFill>
              <a:latin typeface="微软雅黑"/>
              <a:ea typeface="微软雅黑"/>
              <a:cs typeface="微软雅黑"/>
            </a:endParaRPr>
          </a:p>
        </p:txBody>
      </p:sp>
      <p:sp>
        <p:nvSpPr>
          <p:cNvPr id="44" name="Freeform 7"/>
          <p:cNvSpPr>
            <a:spLocks noEditPoints="1"/>
          </p:cNvSpPr>
          <p:nvPr/>
        </p:nvSpPr>
        <p:spPr bwMode="auto">
          <a:xfrm>
            <a:off x="7793375" y="4598234"/>
            <a:ext cx="1349631" cy="1337429"/>
          </a:xfrm>
          <a:custGeom>
            <a:avLst/>
            <a:gdLst>
              <a:gd name="T0" fmla="*/ 499 w 1126"/>
              <a:gd name="T1" fmla="*/ 25 h 1125"/>
              <a:gd name="T2" fmla="*/ 381 w 1126"/>
              <a:gd name="T3" fmla="*/ 52 h 1125"/>
              <a:gd name="T4" fmla="*/ 273 w 1126"/>
              <a:gd name="T5" fmla="*/ 106 h 1125"/>
              <a:gd name="T6" fmla="*/ 180 w 1126"/>
              <a:gd name="T7" fmla="*/ 180 h 1125"/>
              <a:gd name="T8" fmla="*/ 106 w 1126"/>
              <a:gd name="T9" fmla="*/ 273 h 1125"/>
              <a:gd name="T10" fmla="*/ 52 w 1126"/>
              <a:gd name="T11" fmla="*/ 381 h 1125"/>
              <a:gd name="T12" fmla="*/ 25 w 1126"/>
              <a:gd name="T13" fmla="*/ 499 h 1125"/>
              <a:gd name="T14" fmla="*/ 25 w 1126"/>
              <a:gd name="T15" fmla="*/ 625 h 1125"/>
              <a:gd name="T16" fmla="*/ 52 w 1126"/>
              <a:gd name="T17" fmla="*/ 744 h 1125"/>
              <a:gd name="T18" fmla="*/ 106 w 1126"/>
              <a:gd name="T19" fmla="*/ 852 h 1125"/>
              <a:gd name="T20" fmla="*/ 180 w 1126"/>
              <a:gd name="T21" fmla="*/ 945 h 1125"/>
              <a:gd name="T22" fmla="*/ 273 w 1126"/>
              <a:gd name="T23" fmla="*/ 1019 h 1125"/>
              <a:gd name="T24" fmla="*/ 381 w 1126"/>
              <a:gd name="T25" fmla="*/ 1071 h 1125"/>
              <a:gd name="T26" fmla="*/ 499 w 1126"/>
              <a:gd name="T27" fmla="*/ 1100 h 1125"/>
              <a:gd name="T28" fmla="*/ 625 w 1126"/>
              <a:gd name="T29" fmla="*/ 1100 h 1125"/>
              <a:gd name="T30" fmla="*/ 745 w 1126"/>
              <a:gd name="T31" fmla="*/ 1071 h 1125"/>
              <a:gd name="T32" fmla="*/ 853 w 1126"/>
              <a:gd name="T33" fmla="*/ 1019 h 1125"/>
              <a:gd name="T34" fmla="*/ 946 w 1126"/>
              <a:gd name="T35" fmla="*/ 945 h 1125"/>
              <a:gd name="T36" fmla="*/ 1020 w 1126"/>
              <a:gd name="T37" fmla="*/ 852 h 1125"/>
              <a:gd name="T38" fmla="*/ 1072 w 1126"/>
              <a:gd name="T39" fmla="*/ 744 h 1125"/>
              <a:gd name="T40" fmla="*/ 1101 w 1126"/>
              <a:gd name="T41" fmla="*/ 625 h 1125"/>
              <a:gd name="T42" fmla="*/ 1101 w 1126"/>
              <a:gd name="T43" fmla="*/ 499 h 1125"/>
              <a:gd name="T44" fmla="*/ 1072 w 1126"/>
              <a:gd name="T45" fmla="*/ 381 h 1125"/>
              <a:gd name="T46" fmla="*/ 1020 w 1126"/>
              <a:gd name="T47" fmla="*/ 273 h 1125"/>
              <a:gd name="T48" fmla="*/ 946 w 1126"/>
              <a:gd name="T49" fmla="*/ 180 h 1125"/>
              <a:gd name="T50" fmla="*/ 853 w 1126"/>
              <a:gd name="T51" fmla="*/ 106 h 1125"/>
              <a:gd name="T52" fmla="*/ 745 w 1126"/>
              <a:gd name="T53" fmla="*/ 52 h 1125"/>
              <a:gd name="T54" fmla="*/ 625 w 1126"/>
              <a:gd name="T55" fmla="*/ 25 h 1125"/>
              <a:gd name="T56" fmla="*/ 562 w 1126"/>
              <a:gd name="T57" fmla="*/ 0 h 1125"/>
              <a:gd name="T58" fmla="*/ 692 w 1126"/>
              <a:gd name="T59" fmla="*/ 14 h 1125"/>
              <a:gd name="T60" fmla="*/ 811 w 1126"/>
              <a:gd name="T61" fmla="*/ 56 h 1125"/>
              <a:gd name="T62" fmla="*/ 914 w 1126"/>
              <a:gd name="T63" fmla="*/ 123 h 1125"/>
              <a:gd name="T64" fmla="*/ 1002 w 1126"/>
              <a:gd name="T65" fmla="*/ 210 h 1125"/>
              <a:gd name="T66" fmla="*/ 1068 w 1126"/>
              <a:gd name="T67" fmla="*/ 315 h 1125"/>
              <a:gd name="T68" fmla="*/ 1112 w 1126"/>
              <a:gd name="T69" fmla="*/ 433 h 1125"/>
              <a:gd name="T70" fmla="*/ 1126 w 1126"/>
              <a:gd name="T71" fmla="*/ 562 h 1125"/>
              <a:gd name="T72" fmla="*/ 1112 w 1126"/>
              <a:gd name="T73" fmla="*/ 692 h 1125"/>
              <a:gd name="T74" fmla="*/ 1068 w 1126"/>
              <a:gd name="T75" fmla="*/ 810 h 1125"/>
              <a:gd name="T76" fmla="*/ 1002 w 1126"/>
              <a:gd name="T77" fmla="*/ 914 h 1125"/>
              <a:gd name="T78" fmla="*/ 914 w 1126"/>
              <a:gd name="T79" fmla="*/ 1002 h 1125"/>
              <a:gd name="T80" fmla="*/ 811 w 1126"/>
              <a:gd name="T81" fmla="*/ 1067 h 1125"/>
              <a:gd name="T82" fmla="*/ 692 w 1126"/>
              <a:gd name="T83" fmla="*/ 1110 h 1125"/>
              <a:gd name="T84" fmla="*/ 562 w 1126"/>
              <a:gd name="T85" fmla="*/ 1125 h 1125"/>
              <a:gd name="T86" fmla="*/ 433 w 1126"/>
              <a:gd name="T87" fmla="*/ 1110 h 1125"/>
              <a:gd name="T88" fmla="*/ 315 w 1126"/>
              <a:gd name="T89" fmla="*/ 1067 h 1125"/>
              <a:gd name="T90" fmla="*/ 211 w 1126"/>
              <a:gd name="T91" fmla="*/ 1002 h 1125"/>
              <a:gd name="T92" fmla="*/ 123 w 1126"/>
              <a:gd name="T93" fmla="*/ 914 h 1125"/>
              <a:gd name="T94" fmla="*/ 56 w 1126"/>
              <a:gd name="T95" fmla="*/ 810 h 1125"/>
              <a:gd name="T96" fmla="*/ 14 w 1126"/>
              <a:gd name="T97" fmla="*/ 692 h 1125"/>
              <a:gd name="T98" fmla="*/ 0 w 1126"/>
              <a:gd name="T99" fmla="*/ 562 h 1125"/>
              <a:gd name="T100" fmla="*/ 14 w 1126"/>
              <a:gd name="T101" fmla="*/ 433 h 1125"/>
              <a:gd name="T102" fmla="*/ 56 w 1126"/>
              <a:gd name="T103" fmla="*/ 315 h 1125"/>
              <a:gd name="T104" fmla="*/ 123 w 1126"/>
              <a:gd name="T105" fmla="*/ 210 h 1125"/>
              <a:gd name="T106" fmla="*/ 211 w 1126"/>
              <a:gd name="T107" fmla="*/ 123 h 1125"/>
              <a:gd name="T108" fmla="*/ 315 w 1126"/>
              <a:gd name="T109" fmla="*/ 56 h 1125"/>
              <a:gd name="T110" fmla="*/ 433 w 1126"/>
              <a:gd name="T111" fmla="*/ 14 h 1125"/>
              <a:gd name="T112" fmla="*/ 562 w 1126"/>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6"/>
              <a:gd name="T172" fmla="*/ 0 h 1125"/>
              <a:gd name="T173" fmla="*/ 1126 w 1126"/>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6" h="1125">
                <a:moveTo>
                  <a:pt x="562" y="21"/>
                </a:moveTo>
                <a:lnTo>
                  <a:pt x="499" y="25"/>
                </a:lnTo>
                <a:lnTo>
                  <a:pt x="439" y="35"/>
                </a:lnTo>
                <a:lnTo>
                  <a:pt x="381" y="52"/>
                </a:lnTo>
                <a:lnTo>
                  <a:pt x="324" y="76"/>
                </a:lnTo>
                <a:lnTo>
                  <a:pt x="273" y="106"/>
                </a:lnTo>
                <a:lnTo>
                  <a:pt x="224" y="140"/>
                </a:lnTo>
                <a:lnTo>
                  <a:pt x="180" y="180"/>
                </a:lnTo>
                <a:lnTo>
                  <a:pt x="140" y="224"/>
                </a:lnTo>
                <a:lnTo>
                  <a:pt x="106" y="273"/>
                </a:lnTo>
                <a:lnTo>
                  <a:pt x="76" y="324"/>
                </a:lnTo>
                <a:lnTo>
                  <a:pt x="52" y="381"/>
                </a:lnTo>
                <a:lnTo>
                  <a:pt x="35" y="438"/>
                </a:lnTo>
                <a:lnTo>
                  <a:pt x="25" y="499"/>
                </a:lnTo>
                <a:lnTo>
                  <a:pt x="21" y="562"/>
                </a:lnTo>
                <a:lnTo>
                  <a:pt x="25" y="625"/>
                </a:lnTo>
                <a:lnTo>
                  <a:pt x="35" y="686"/>
                </a:lnTo>
                <a:lnTo>
                  <a:pt x="52" y="744"/>
                </a:lnTo>
                <a:lnTo>
                  <a:pt x="76" y="799"/>
                </a:lnTo>
                <a:lnTo>
                  <a:pt x="106" y="852"/>
                </a:lnTo>
                <a:lnTo>
                  <a:pt x="140" y="900"/>
                </a:lnTo>
                <a:lnTo>
                  <a:pt x="180" y="945"/>
                </a:lnTo>
                <a:lnTo>
                  <a:pt x="224" y="984"/>
                </a:lnTo>
                <a:lnTo>
                  <a:pt x="273" y="1019"/>
                </a:lnTo>
                <a:lnTo>
                  <a:pt x="324" y="1047"/>
                </a:lnTo>
                <a:lnTo>
                  <a:pt x="381" y="1071"/>
                </a:lnTo>
                <a:lnTo>
                  <a:pt x="439" y="1088"/>
                </a:lnTo>
                <a:lnTo>
                  <a:pt x="499" y="1100"/>
                </a:lnTo>
                <a:lnTo>
                  <a:pt x="562" y="1103"/>
                </a:lnTo>
                <a:lnTo>
                  <a:pt x="625" y="1100"/>
                </a:lnTo>
                <a:lnTo>
                  <a:pt x="687" y="1088"/>
                </a:lnTo>
                <a:lnTo>
                  <a:pt x="745" y="1071"/>
                </a:lnTo>
                <a:lnTo>
                  <a:pt x="800" y="1047"/>
                </a:lnTo>
                <a:lnTo>
                  <a:pt x="853" y="1019"/>
                </a:lnTo>
                <a:lnTo>
                  <a:pt x="901" y="984"/>
                </a:lnTo>
                <a:lnTo>
                  <a:pt x="946" y="945"/>
                </a:lnTo>
                <a:lnTo>
                  <a:pt x="985" y="900"/>
                </a:lnTo>
                <a:lnTo>
                  <a:pt x="1020" y="852"/>
                </a:lnTo>
                <a:lnTo>
                  <a:pt x="1050" y="799"/>
                </a:lnTo>
                <a:lnTo>
                  <a:pt x="1072" y="744"/>
                </a:lnTo>
                <a:lnTo>
                  <a:pt x="1091" y="686"/>
                </a:lnTo>
                <a:lnTo>
                  <a:pt x="1101" y="625"/>
                </a:lnTo>
                <a:lnTo>
                  <a:pt x="1104" y="562"/>
                </a:lnTo>
                <a:lnTo>
                  <a:pt x="1101" y="499"/>
                </a:lnTo>
                <a:lnTo>
                  <a:pt x="1091" y="438"/>
                </a:lnTo>
                <a:lnTo>
                  <a:pt x="1072" y="381"/>
                </a:lnTo>
                <a:lnTo>
                  <a:pt x="1050" y="324"/>
                </a:lnTo>
                <a:lnTo>
                  <a:pt x="1020" y="273"/>
                </a:lnTo>
                <a:lnTo>
                  <a:pt x="985" y="224"/>
                </a:lnTo>
                <a:lnTo>
                  <a:pt x="946" y="180"/>
                </a:lnTo>
                <a:lnTo>
                  <a:pt x="901" y="140"/>
                </a:lnTo>
                <a:lnTo>
                  <a:pt x="853" y="106"/>
                </a:lnTo>
                <a:lnTo>
                  <a:pt x="800" y="76"/>
                </a:lnTo>
                <a:lnTo>
                  <a:pt x="745" y="52"/>
                </a:lnTo>
                <a:lnTo>
                  <a:pt x="687" y="35"/>
                </a:lnTo>
                <a:lnTo>
                  <a:pt x="625" y="25"/>
                </a:lnTo>
                <a:lnTo>
                  <a:pt x="562" y="21"/>
                </a:lnTo>
                <a:close/>
                <a:moveTo>
                  <a:pt x="562" y="0"/>
                </a:moveTo>
                <a:lnTo>
                  <a:pt x="628" y="4"/>
                </a:lnTo>
                <a:lnTo>
                  <a:pt x="692" y="14"/>
                </a:lnTo>
                <a:lnTo>
                  <a:pt x="753" y="33"/>
                </a:lnTo>
                <a:lnTo>
                  <a:pt x="811" y="56"/>
                </a:lnTo>
                <a:lnTo>
                  <a:pt x="864" y="88"/>
                </a:lnTo>
                <a:lnTo>
                  <a:pt x="914" y="123"/>
                </a:lnTo>
                <a:lnTo>
                  <a:pt x="960" y="164"/>
                </a:lnTo>
                <a:lnTo>
                  <a:pt x="1002" y="210"/>
                </a:lnTo>
                <a:lnTo>
                  <a:pt x="1038" y="261"/>
                </a:lnTo>
                <a:lnTo>
                  <a:pt x="1068" y="315"/>
                </a:lnTo>
                <a:lnTo>
                  <a:pt x="1093" y="373"/>
                </a:lnTo>
                <a:lnTo>
                  <a:pt x="1112" y="433"/>
                </a:lnTo>
                <a:lnTo>
                  <a:pt x="1122" y="496"/>
                </a:lnTo>
                <a:lnTo>
                  <a:pt x="1126" y="562"/>
                </a:lnTo>
                <a:lnTo>
                  <a:pt x="1122" y="627"/>
                </a:lnTo>
                <a:lnTo>
                  <a:pt x="1112" y="692"/>
                </a:lnTo>
                <a:lnTo>
                  <a:pt x="1093" y="752"/>
                </a:lnTo>
                <a:lnTo>
                  <a:pt x="1068" y="810"/>
                </a:lnTo>
                <a:lnTo>
                  <a:pt x="1038" y="864"/>
                </a:lnTo>
                <a:lnTo>
                  <a:pt x="1002" y="914"/>
                </a:lnTo>
                <a:lnTo>
                  <a:pt x="960" y="960"/>
                </a:lnTo>
                <a:lnTo>
                  <a:pt x="914" y="1002"/>
                </a:lnTo>
                <a:lnTo>
                  <a:pt x="864" y="1037"/>
                </a:lnTo>
                <a:lnTo>
                  <a:pt x="811" y="1067"/>
                </a:lnTo>
                <a:lnTo>
                  <a:pt x="753" y="1092"/>
                </a:lnTo>
                <a:lnTo>
                  <a:pt x="692" y="1110"/>
                </a:lnTo>
                <a:lnTo>
                  <a:pt x="628" y="1121"/>
                </a:lnTo>
                <a:lnTo>
                  <a:pt x="562" y="1125"/>
                </a:lnTo>
                <a:lnTo>
                  <a:pt x="498" y="1121"/>
                </a:lnTo>
                <a:lnTo>
                  <a:pt x="433" y="1110"/>
                </a:lnTo>
                <a:lnTo>
                  <a:pt x="373" y="1092"/>
                </a:lnTo>
                <a:lnTo>
                  <a:pt x="315" y="1067"/>
                </a:lnTo>
                <a:lnTo>
                  <a:pt x="261" y="1037"/>
                </a:lnTo>
                <a:lnTo>
                  <a:pt x="211" y="1002"/>
                </a:lnTo>
                <a:lnTo>
                  <a:pt x="165" y="960"/>
                </a:lnTo>
                <a:lnTo>
                  <a:pt x="123" y="914"/>
                </a:lnTo>
                <a:lnTo>
                  <a:pt x="88" y="864"/>
                </a:lnTo>
                <a:lnTo>
                  <a:pt x="56" y="810"/>
                </a:lnTo>
                <a:lnTo>
                  <a:pt x="33" y="752"/>
                </a:lnTo>
                <a:lnTo>
                  <a:pt x="14" y="692"/>
                </a:lnTo>
                <a:lnTo>
                  <a:pt x="4" y="627"/>
                </a:lnTo>
                <a:lnTo>
                  <a:pt x="0" y="562"/>
                </a:lnTo>
                <a:lnTo>
                  <a:pt x="4" y="496"/>
                </a:lnTo>
                <a:lnTo>
                  <a:pt x="14" y="433"/>
                </a:lnTo>
                <a:lnTo>
                  <a:pt x="33" y="373"/>
                </a:lnTo>
                <a:lnTo>
                  <a:pt x="56" y="315"/>
                </a:lnTo>
                <a:lnTo>
                  <a:pt x="88" y="261"/>
                </a:lnTo>
                <a:lnTo>
                  <a:pt x="123" y="210"/>
                </a:lnTo>
                <a:lnTo>
                  <a:pt x="165" y="164"/>
                </a:lnTo>
                <a:lnTo>
                  <a:pt x="211" y="123"/>
                </a:lnTo>
                <a:lnTo>
                  <a:pt x="261" y="88"/>
                </a:lnTo>
                <a:lnTo>
                  <a:pt x="315" y="56"/>
                </a:lnTo>
                <a:lnTo>
                  <a:pt x="373" y="33"/>
                </a:lnTo>
                <a:lnTo>
                  <a:pt x="433" y="14"/>
                </a:lnTo>
                <a:lnTo>
                  <a:pt x="498" y="4"/>
                </a:lnTo>
                <a:lnTo>
                  <a:pt x="562"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45" name="Freeform 8"/>
          <p:cNvSpPr>
            <a:spLocks/>
          </p:cNvSpPr>
          <p:nvPr/>
        </p:nvSpPr>
        <p:spPr bwMode="auto">
          <a:xfrm>
            <a:off x="7978477" y="4781663"/>
            <a:ext cx="979427" cy="970570"/>
          </a:xfrm>
          <a:custGeom>
            <a:avLst/>
            <a:gdLst>
              <a:gd name="T0" fmla="*/ 409 w 819"/>
              <a:gd name="T1" fmla="*/ 0 h 816"/>
              <a:gd name="T2" fmla="*/ 466 w 819"/>
              <a:gd name="T3" fmla="*/ 3 h 816"/>
              <a:gd name="T4" fmla="*/ 518 w 819"/>
              <a:gd name="T5" fmla="*/ 14 h 816"/>
              <a:gd name="T6" fmla="*/ 570 w 819"/>
              <a:gd name="T7" fmla="*/ 32 h 816"/>
              <a:gd name="T8" fmla="*/ 616 w 819"/>
              <a:gd name="T9" fmla="*/ 56 h 816"/>
              <a:gd name="T10" fmla="*/ 660 w 819"/>
              <a:gd name="T11" fmla="*/ 85 h 816"/>
              <a:gd name="T12" fmla="*/ 698 w 819"/>
              <a:gd name="T13" fmla="*/ 119 h 816"/>
              <a:gd name="T14" fmla="*/ 734 w 819"/>
              <a:gd name="T15" fmla="*/ 158 h 816"/>
              <a:gd name="T16" fmla="*/ 763 w 819"/>
              <a:gd name="T17" fmla="*/ 202 h 816"/>
              <a:gd name="T18" fmla="*/ 786 w 819"/>
              <a:gd name="T19" fmla="*/ 249 h 816"/>
              <a:gd name="T20" fmla="*/ 803 w 819"/>
              <a:gd name="T21" fmla="*/ 300 h 816"/>
              <a:gd name="T22" fmla="*/ 815 w 819"/>
              <a:gd name="T23" fmla="*/ 353 h 816"/>
              <a:gd name="T24" fmla="*/ 819 w 819"/>
              <a:gd name="T25" fmla="*/ 408 h 816"/>
              <a:gd name="T26" fmla="*/ 815 w 819"/>
              <a:gd name="T27" fmla="*/ 464 h 816"/>
              <a:gd name="T28" fmla="*/ 803 w 819"/>
              <a:gd name="T29" fmla="*/ 517 h 816"/>
              <a:gd name="T30" fmla="*/ 786 w 819"/>
              <a:gd name="T31" fmla="*/ 567 h 816"/>
              <a:gd name="T32" fmla="*/ 763 w 819"/>
              <a:gd name="T33" fmla="*/ 614 h 816"/>
              <a:gd name="T34" fmla="*/ 734 w 819"/>
              <a:gd name="T35" fmla="*/ 657 h 816"/>
              <a:gd name="T36" fmla="*/ 698 w 819"/>
              <a:gd name="T37" fmla="*/ 697 h 816"/>
              <a:gd name="T38" fmla="*/ 660 w 819"/>
              <a:gd name="T39" fmla="*/ 732 h 816"/>
              <a:gd name="T40" fmla="*/ 616 w 819"/>
              <a:gd name="T41" fmla="*/ 761 h 816"/>
              <a:gd name="T42" fmla="*/ 570 w 819"/>
              <a:gd name="T43" fmla="*/ 785 h 816"/>
              <a:gd name="T44" fmla="*/ 518 w 819"/>
              <a:gd name="T45" fmla="*/ 802 h 816"/>
              <a:gd name="T46" fmla="*/ 466 w 819"/>
              <a:gd name="T47" fmla="*/ 813 h 816"/>
              <a:gd name="T48" fmla="*/ 409 w 819"/>
              <a:gd name="T49" fmla="*/ 816 h 816"/>
              <a:gd name="T50" fmla="*/ 354 w 819"/>
              <a:gd name="T51" fmla="*/ 813 h 816"/>
              <a:gd name="T52" fmla="*/ 301 w 819"/>
              <a:gd name="T53" fmla="*/ 802 h 816"/>
              <a:gd name="T54" fmla="*/ 250 w 819"/>
              <a:gd name="T55" fmla="*/ 785 h 816"/>
              <a:gd name="T56" fmla="*/ 203 w 819"/>
              <a:gd name="T57" fmla="*/ 761 h 816"/>
              <a:gd name="T58" fmla="*/ 159 w 819"/>
              <a:gd name="T59" fmla="*/ 732 h 816"/>
              <a:gd name="T60" fmla="*/ 120 w 819"/>
              <a:gd name="T61" fmla="*/ 697 h 816"/>
              <a:gd name="T62" fmla="*/ 86 w 819"/>
              <a:gd name="T63" fmla="*/ 657 h 816"/>
              <a:gd name="T64" fmla="*/ 57 w 819"/>
              <a:gd name="T65" fmla="*/ 614 h 816"/>
              <a:gd name="T66" fmla="*/ 33 w 819"/>
              <a:gd name="T67" fmla="*/ 567 h 816"/>
              <a:gd name="T68" fmla="*/ 15 w 819"/>
              <a:gd name="T69" fmla="*/ 517 h 816"/>
              <a:gd name="T70" fmla="*/ 4 w 819"/>
              <a:gd name="T71" fmla="*/ 464 h 816"/>
              <a:gd name="T72" fmla="*/ 0 w 819"/>
              <a:gd name="T73" fmla="*/ 408 h 816"/>
              <a:gd name="T74" fmla="*/ 4 w 819"/>
              <a:gd name="T75" fmla="*/ 353 h 816"/>
              <a:gd name="T76" fmla="*/ 15 w 819"/>
              <a:gd name="T77" fmla="*/ 300 h 816"/>
              <a:gd name="T78" fmla="*/ 33 w 819"/>
              <a:gd name="T79" fmla="*/ 249 h 816"/>
              <a:gd name="T80" fmla="*/ 57 w 819"/>
              <a:gd name="T81" fmla="*/ 202 h 816"/>
              <a:gd name="T82" fmla="*/ 86 w 819"/>
              <a:gd name="T83" fmla="*/ 158 h 816"/>
              <a:gd name="T84" fmla="*/ 120 w 819"/>
              <a:gd name="T85" fmla="*/ 119 h 816"/>
              <a:gd name="T86" fmla="*/ 159 w 819"/>
              <a:gd name="T87" fmla="*/ 85 h 816"/>
              <a:gd name="T88" fmla="*/ 203 w 819"/>
              <a:gd name="T89" fmla="*/ 56 h 816"/>
              <a:gd name="T90" fmla="*/ 250 w 819"/>
              <a:gd name="T91" fmla="*/ 32 h 816"/>
              <a:gd name="T92" fmla="*/ 301 w 819"/>
              <a:gd name="T93" fmla="*/ 14 h 816"/>
              <a:gd name="T94" fmla="*/ 354 w 819"/>
              <a:gd name="T95" fmla="*/ 3 h 816"/>
              <a:gd name="T96" fmla="*/ 409 w 819"/>
              <a:gd name="T97" fmla="*/ 0 h 81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9"/>
              <a:gd name="T148" fmla="*/ 0 h 816"/>
              <a:gd name="T149" fmla="*/ 819 w 819"/>
              <a:gd name="T150" fmla="*/ 816 h 81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9" h="816">
                <a:moveTo>
                  <a:pt x="409" y="0"/>
                </a:moveTo>
                <a:lnTo>
                  <a:pt x="466" y="3"/>
                </a:lnTo>
                <a:lnTo>
                  <a:pt x="518" y="14"/>
                </a:lnTo>
                <a:lnTo>
                  <a:pt x="570" y="32"/>
                </a:lnTo>
                <a:lnTo>
                  <a:pt x="616" y="56"/>
                </a:lnTo>
                <a:lnTo>
                  <a:pt x="660" y="85"/>
                </a:lnTo>
                <a:lnTo>
                  <a:pt x="698" y="119"/>
                </a:lnTo>
                <a:lnTo>
                  <a:pt x="734" y="158"/>
                </a:lnTo>
                <a:lnTo>
                  <a:pt x="763" y="202"/>
                </a:lnTo>
                <a:lnTo>
                  <a:pt x="786" y="249"/>
                </a:lnTo>
                <a:lnTo>
                  <a:pt x="803" y="300"/>
                </a:lnTo>
                <a:lnTo>
                  <a:pt x="815" y="353"/>
                </a:lnTo>
                <a:lnTo>
                  <a:pt x="819" y="408"/>
                </a:lnTo>
                <a:lnTo>
                  <a:pt x="815" y="464"/>
                </a:lnTo>
                <a:lnTo>
                  <a:pt x="803" y="517"/>
                </a:lnTo>
                <a:lnTo>
                  <a:pt x="786" y="567"/>
                </a:lnTo>
                <a:lnTo>
                  <a:pt x="763" y="614"/>
                </a:lnTo>
                <a:lnTo>
                  <a:pt x="734" y="657"/>
                </a:lnTo>
                <a:lnTo>
                  <a:pt x="698" y="697"/>
                </a:lnTo>
                <a:lnTo>
                  <a:pt x="660" y="732"/>
                </a:lnTo>
                <a:lnTo>
                  <a:pt x="616" y="761"/>
                </a:lnTo>
                <a:lnTo>
                  <a:pt x="570" y="785"/>
                </a:lnTo>
                <a:lnTo>
                  <a:pt x="518" y="802"/>
                </a:lnTo>
                <a:lnTo>
                  <a:pt x="466" y="813"/>
                </a:lnTo>
                <a:lnTo>
                  <a:pt x="409" y="816"/>
                </a:lnTo>
                <a:lnTo>
                  <a:pt x="354" y="813"/>
                </a:lnTo>
                <a:lnTo>
                  <a:pt x="301" y="802"/>
                </a:lnTo>
                <a:lnTo>
                  <a:pt x="250" y="785"/>
                </a:lnTo>
                <a:lnTo>
                  <a:pt x="203" y="761"/>
                </a:lnTo>
                <a:lnTo>
                  <a:pt x="159" y="732"/>
                </a:lnTo>
                <a:lnTo>
                  <a:pt x="120" y="697"/>
                </a:lnTo>
                <a:lnTo>
                  <a:pt x="86" y="657"/>
                </a:lnTo>
                <a:lnTo>
                  <a:pt x="57" y="614"/>
                </a:lnTo>
                <a:lnTo>
                  <a:pt x="33" y="567"/>
                </a:lnTo>
                <a:lnTo>
                  <a:pt x="15" y="517"/>
                </a:lnTo>
                <a:lnTo>
                  <a:pt x="4" y="464"/>
                </a:lnTo>
                <a:lnTo>
                  <a:pt x="0" y="408"/>
                </a:lnTo>
                <a:lnTo>
                  <a:pt x="4" y="353"/>
                </a:lnTo>
                <a:lnTo>
                  <a:pt x="15" y="300"/>
                </a:lnTo>
                <a:lnTo>
                  <a:pt x="33" y="249"/>
                </a:lnTo>
                <a:lnTo>
                  <a:pt x="57" y="202"/>
                </a:lnTo>
                <a:lnTo>
                  <a:pt x="86" y="158"/>
                </a:lnTo>
                <a:lnTo>
                  <a:pt x="120" y="119"/>
                </a:lnTo>
                <a:lnTo>
                  <a:pt x="159" y="85"/>
                </a:lnTo>
                <a:lnTo>
                  <a:pt x="203" y="56"/>
                </a:lnTo>
                <a:lnTo>
                  <a:pt x="250" y="32"/>
                </a:lnTo>
                <a:lnTo>
                  <a:pt x="301" y="14"/>
                </a:lnTo>
                <a:lnTo>
                  <a:pt x="354" y="3"/>
                </a:lnTo>
                <a:lnTo>
                  <a:pt x="409" y="0"/>
                </a:lnTo>
                <a:close/>
              </a:path>
            </a:pathLst>
          </a:cu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46" name="Freeform 9"/>
          <p:cNvSpPr>
            <a:spLocks noEditPoints="1"/>
          </p:cNvSpPr>
          <p:nvPr/>
        </p:nvSpPr>
        <p:spPr bwMode="auto">
          <a:xfrm>
            <a:off x="9488052" y="3686431"/>
            <a:ext cx="1347835" cy="1335648"/>
          </a:xfrm>
          <a:custGeom>
            <a:avLst/>
            <a:gdLst>
              <a:gd name="T0" fmla="*/ 501 w 1127"/>
              <a:gd name="T1" fmla="*/ 25 h 1125"/>
              <a:gd name="T2" fmla="*/ 382 w 1127"/>
              <a:gd name="T3" fmla="*/ 52 h 1125"/>
              <a:gd name="T4" fmla="*/ 274 w 1127"/>
              <a:gd name="T5" fmla="*/ 106 h 1125"/>
              <a:gd name="T6" fmla="*/ 180 w 1127"/>
              <a:gd name="T7" fmla="*/ 180 h 1125"/>
              <a:gd name="T8" fmla="*/ 107 w 1127"/>
              <a:gd name="T9" fmla="*/ 273 h 1125"/>
              <a:gd name="T10" fmla="*/ 54 w 1127"/>
              <a:gd name="T11" fmla="*/ 381 h 1125"/>
              <a:gd name="T12" fmla="*/ 25 w 1127"/>
              <a:gd name="T13" fmla="*/ 499 h 1125"/>
              <a:gd name="T14" fmla="*/ 25 w 1127"/>
              <a:gd name="T15" fmla="*/ 625 h 1125"/>
              <a:gd name="T16" fmla="*/ 54 w 1127"/>
              <a:gd name="T17" fmla="*/ 744 h 1125"/>
              <a:gd name="T18" fmla="*/ 107 w 1127"/>
              <a:gd name="T19" fmla="*/ 852 h 1125"/>
              <a:gd name="T20" fmla="*/ 180 w 1127"/>
              <a:gd name="T21" fmla="*/ 945 h 1125"/>
              <a:gd name="T22" fmla="*/ 274 w 1127"/>
              <a:gd name="T23" fmla="*/ 1019 h 1125"/>
              <a:gd name="T24" fmla="*/ 382 w 1127"/>
              <a:gd name="T25" fmla="*/ 1071 h 1125"/>
              <a:gd name="T26" fmla="*/ 501 w 1127"/>
              <a:gd name="T27" fmla="*/ 1100 h 1125"/>
              <a:gd name="T28" fmla="*/ 627 w 1127"/>
              <a:gd name="T29" fmla="*/ 1100 h 1125"/>
              <a:gd name="T30" fmla="*/ 746 w 1127"/>
              <a:gd name="T31" fmla="*/ 1071 h 1125"/>
              <a:gd name="T32" fmla="*/ 853 w 1127"/>
              <a:gd name="T33" fmla="*/ 1019 h 1125"/>
              <a:gd name="T34" fmla="*/ 947 w 1127"/>
              <a:gd name="T35" fmla="*/ 945 h 1125"/>
              <a:gd name="T36" fmla="*/ 1020 w 1127"/>
              <a:gd name="T37" fmla="*/ 852 h 1125"/>
              <a:gd name="T38" fmla="*/ 1074 w 1127"/>
              <a:gd name="T39" fmla="*/ 744 h 1125"/>
              <a:gd name="T40" fmla="*/ 1102 w 1127"/>
              <a:gd name="T41" fmla="*/ 625 h 1125"/>
              <a:gd name="T42" fmla="*/ 1102 w 1127"/>
              <a:gd name="T43" fmla="*/ 499 h 1125"/>
              <a:gd name="T44" fmla="*/ 1074 w 1127"/>
              <a:gd name="T45" fmla="*/ 381 h 1125"/>
              <a:gd name="T46" fmla="*/ 1020 w 1127"/>
              <a:gd name="T47" fmla="*/ 273 h 1125"/>
              <a:gd name="T48" fmla="*/ 947 w 1127"/>
              <a:gd name="T49" fmla="*/ 180 h 1125"/>
              <a:gd name="T50" fmla="*/ 853 w 1127"/>
              <a:gd name="T51" fmla="*/ 106 h 1125"/>
              <a:gd name="T52" fmla="*/ 746 w 1127"/>
              <a:gd name="T53" fmla="*/ 52 h 1125"/>
              <a:gd name="T54" fmla="*/ 627 w 1127"/>
              <a:gd name="T55" fmla="*/ 25 h 1125"/>
              <a:gd name="T56" fmla="*/ 564 w 1127"/>
              <a:gd name="T57" fmla="*/ 0 h 1125"/>
              <a:gd name="T58" fmla="*/ 693 w 1127"/>
              <a:gd name="T59" fmla="*/ 14 h 1125"/>
              <a:gd name="T60" fmla="*/ 811 w 1127"/>
              <a:gd name="T61" fmla="*/ 56 h 1125"/>
              <a:gd name="T62" fmla="*/ 916 w 1127"/>
              <a:gd name="T63" fmla="*/ 123 h 1125"/>
              <a:gd name="T64" fmla="*/ 1003 w 1127"/>
              <a:gd name="T65" fmla="*/ 210 h 1125"/>
              <a:gd name="T66" fmla="*/ 1070 w 1127"/>
              <a:gd name="T67" fmla="*/ 315 h 1125"/>
              <a:gd name="T68" fmla="*/ 1112 w 1127"/>
              <a:gd name="T69" fmla="*/ 433 h 1125"/>
              <a:gd name="T70" fmla="*/ 1127 w 1127"/>
              <a:gd name="T71" fmla="*/ 562 h 1125"/>
              <a:gd name="T72" fmla="*/ 1112 w 1127"/>
              <a:gd name="T73" fmla="*/ 692 h 1125"/>
              <a:gd name="T74" fmla="*/ 1070 w 1127"/>
              <a:gd name="T75" fmla="*/ 810 h 1125"/>
              <a:gd name="T76" fmla="*/ 1003 w 1127"/>
              <a:gd name="T77" fmla="*/ 914 h 1125"/>
              <a:gd name="T78" fmla="*/ 916 w 1127"/>
              <a:gd name="T79" fmla="*/ 1002 h 1125"/>
              <a:gd name="T80" fmla="*/ 811 w 1127"/>
              <a:gd name="T81" fmla="*/ 1067 h 1125"/>
              <a:gd name="T82" fmla="*/ 693 w 1127"/>
              <a:gd name="T83" fmla="*/ 1111 h 1125"/>
              <a:gd name="T84" fmla="*/ 564 w 1127"/>
              <a:gd name="T85" fmla="*/ 1125 h 1125"/>
              <a:gd name="T86" fmla="*/ 434 w 1127"/>
              <a:gd name="T87" fmla="*/ 1111 h 1125"/>
              <a:gd name="T88" fmla="*/ 316 w 1127"/>
              <a:gd name="T89" fmla="*/ 1067 h 1125"/>
              <a:gd name="T90" fmla="*/ 212 w 1127"/>
              <a:gd name="T91" fmla="*/ 1002 h 1125"/>
              <a:gd name="T92" fmla="*/ 124 w 1127"/>
              <a:gd name="T93" fmla="*/ 914 h 1125"/>
              <a:gd name="T94" fmla="*/ 58 w 1127"/>
              <a:gd name="T95" fmla="*/ 810 h 1125"/>
              <a:gd name="T96" fmla="*/ 15 w 1127"/>
              <a:gd name="T97" fmla="*/ 692 h 1125"/>
              <a:gd name="T98" fmla="*/ 0 w 1127"/>
              <a:gd name="T99" fmla="*/ 562 h 1125"/>
              <a:gd name="T100" fmla="*/ 15 w 1127"/>
              <a:gd name="T101" fmla="*/ 433 h 1125"/>
              <a:gd name="T102" fmla="*/ 58 w 1127"/>
              <a:gd name="T103" fmla="*/ 315 h 1125"/>
              <a:gd name="T104" fmla="*/ 124 w 1127"/>
              <a:gd name="T105" fmla="*/ 210 h 1125"/>
              <a:gd name="T106" fmla="*/ 212 w 1127"/>
              <a:gd name="T107" fmla="*/ 123 h 1125"/>
              <a:gd name="T108" fmla="*/ 316 w 1127"/>
              <a:gd name="T109" fmla="*/ 56 h 1125"/>
              <a:gd name="T110" fmla="*/ 434 w 1127"/>
              <a:gd name="T111" fmla="*/ 14 h 1125"/>
              <a:gd name="T112" fmla="*/ 564 w 1127"/>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7"/>
              <a:gd name="T172" fmla="*/ 0 h 1125"/>
              <a:gd name="T173" fmla="*/ 1127 w 1127"/>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7" h="1125">
                <a:moveTo>
                  <a:pt x="564" y="21"/>
                </a:moveTo>
                <a:lnTo>
                  <a:pt x="501" y="25"/>
                </a:lnTo>
                <a:lnTo>
                  <a:pt x="439" y="35"/>
                </a:lnTo>
                <a:lnTo>
                  <a:pt x="382" y="52"/>
                </a:lnTo>
                <a:lnTo>
                  <a:pt x="326" y="76"/>
                </a:lnTo>
                <a:lnTo>
                  <a:pt x="274" y="106"/>
                </a:lnTo>
                <a:lnTo>
                  <a:pt x="225" y="140"/>
                </a:lnTo>
                <a:lnTo>
                  <a:pt x="180" y="180"/>
                </a:lnTo>
                <a:lnTo>
                  <a:pt x="141" y="224"/>
                </a:lnTo>
                <a:lnTo>
                  <a:pt x="107" y="273"/>
                </a:lnTo>
                <a:lnTo>
                  <a:pt x="78" y="324"/>
                </a:lnTo>
                <a:lnTo>
                  <a:pt x="54" y="381"/>
                </a:lnTo>
                <a:lnTo>
                  <a:pt x="36" y="438"/>
                </a:lnTo>
                <a:lnTo>
                  <a:pt x="25" y="499"/>
                </a:lnTo>
                <a:lnTo>
                  <a:pt x="23" y="562"/>
                </a:lnTo>
                <a:lnTo>
                  <a:pt x="25" y="625"/>
                </a:lnTo>
                <a:lnTo>
                  <a:pt x="36" y="687"/>
                </a:lnTo>
                <a:lnTo>
                  <a:pt x="54" y="744"/>
                </a:lnTo>
                <a:lnTo>
                  <a:pt x="78" y="799"/>
                </a:lnTo>
                <a:lnTo>
                  <a:pt x="107" y="852"/>
                </a:lnTo>
                <a:lnTo>
                  <a:pt x="141" y="901"/>
                </a:lnTo>
                <a:lnTo>
                  <a:pt x="180" y="945"/>
                </a:lnTo>
                <a:lnTo>
                  <a:pt x="225" y="985"/>
                </a:lnTo>
                <a:lnTo>
                  <a:pt x="274" y="1019"/>
                </a:lnTo>
                <a:lnTo>
                  <a:pt x="326" y="1048"/>
                </a:lnTo>
                <a:lnTo>
                  <a:pt x="382" y="1071"/>
                </a:lnTo>
                <a:lnTo>
                  <a:pt x="439" y="1088"/>
                </a:lnTo>
                <a:lnTo>
                  <a:pt x="501" y="1100"/>
                </a:lnTo>
                <a:lnTo>
                  <a:pt x="564" y="1103"/>
                </a:lnTo>
                <a:lnTo>
                  <a:pt x="627" y="1100"/>
                </a:lnTo>
                <a:lnTo>
                  <a:pt x="688" y="1088"/>
                </a:lnTo>
                <a:lnTo>
                  <a:pt x="746" y="1071"/>
                </a:lnTo>
                <a:lnTo>
                  <a:pt x="802" y="1048"/>
                </a:lnTo>
                <a:lnTo>
                  <a:pt x="853" y="1019"/>
                </a:lnTo>
                <a:lnTo>
                  <a:pt x="902" y="985"/>
                </a:lnTo>
                <a:lnTo>
                  <a:pt x="947" y="945"/>
                </a:lnTo>
                <a:lnTo>
                  <a:pt x="986" y="901"/>
                </a:lnTo>
                <a:lnTo>
                  <a:pt x="1020" y="852"/>
                </a:lnTo>
                <a:lnTo>
                  <a:pt x="1051" y="799"/>
                </a:lnTo>
                <a:lnTo>
                  <a:pt x="1074" y="744"/>
                </a:lnTo>
                <a:lnTo>
                  <a:pt x="1091" y="687"/>
                </a:lnTo>
                <a:lnTo>
                  <a:pt x="1102" y="625"/>
                </a:lnTo>
                <a:lnTo>
                  <a:pt x="1106" y="562"/>
                </a:lnTo>
                <a:lnTo>
                  <a:pt x="1102" y="499"/>
                </a:lnTo>
                <a:lnTo>
                  <a:pt x="1091" y="438"/>
                </a:lnTo>
                <a:lnTo>
                  <a:pt x="1074" y="381"/>
                </a:lnTo>
                <a:lnTo>
                  <a:pt x="1051" y="324"/>
                </a:lnTo>
                <a:lnTo>
                  <a:pt x="1020" y="273"/>
                </a:lnTo>
                <a:lnTo>
                  <a:pt x="986" y="224"/>
                </a:lnTo>
                <a:lnTo>
                  <a:pt x="947" y="180"/>
                </a:lnTo>
                <a:lnTo>
                  <a:pt x="902" y="140"/>
                </a:lnTo>
                <a:lnTo>
                  <a:pt x="853" y="106"/>
                </a:lnTo>
                <a:lnTo>
                  <a:pt x="802" y="76"/>
                </a:lnTo>
                <a:lnTo>
                  <a:pt x="746" y="52"/>
                </a:lnTo>
                <a:lnTo>
                  <a:pt x="688" y="35"/>
                </a:lnTo>
                <a:lnTo>
                  <a:pt x="627" y="25"/>
                </a:lnTo>
                <a:lnTo>
                  <a:pt x="564" y="21"/>
                </a:lnTo>
                <a:close/>
                <a:moveTo>
                  <a:pt x="564" y="0"/>
                </a:moveTo>
                <a:lnTo>
                  <a:pt x="630" y="4"/>
                </a:lnTo>
                <a:lnTo>
                  <a:pt x="693" y="14"/>
                </a:lnTo>
                <a:lnTo>
                  <a:pt x="753" y="33"/>
                </a:lnTo>
                <a:lnTo>
                  <a:pt x="811" y="56"/>
                </a:lnTo>
                <a:lnTo>
                  <a:pt x="865" y="88"/>
                </a:lnTo>
                <a:lnTo>
                  <a:pt x="916" y="123"/>
                </a:lnTo>
                <a:lnTo>
                  <a:pt x="962" y="164"/>
                </a:lnTo>
                <a:lnTo>
                  <a:pt x="1003" y="210"/>
                </a:lnTo>
                <a:lnTo>
                  <a:pt x="1039" y="261"/>
                </a:lnTo>
                <a:lnTo>
                  <a:pt x="1070" y="315"/>
                </a:lnTo>
                <a:lnTo>
                  <a:pt x="1094" y="373"/>
                </a:lnTo>
                <a:lnTo>
                  <a:pt x="1112" y="433"/>
                </a:lnTo>
                <a:lnTo>
                  <a:pt x="1123" y="496"/>
                </a:lnTo>
                <a:lnTo>
                  <a:pt x="1127" y="562"/>
                </a:lnTo>
                <a:lnTo>
                  <a:pt x="1123" y="627"/>
                </a:lnTo>
                <a:lnTo>
                  <a:pt x="1112" y="692"/>
                </a:lnTo>
                <a:lnTo>
                  <a:pt x="1094" y="752"/>
                </a:lnTo>
                <a:lnTo>
                  <a:pt x="1070" y="810"/>
                </a:lnTo>
                <a:lnTo>
                  <a:pt x="1039" y="864"/>
                </a:lnTo>
                <a:lnTo>
                  <a:pt x="1003" y="914"/>
                </a:lnTo>
                <a:lnTo>
                  <a:pt x="962" y="960"/>
                </a:lnTo>
                <a:lnTo>
                  <a:pt x="916" y="1002"/>
                </a:lnTo>
                <a:lnTo>
                  <a:pt x="865" y="1037"/>
                </a:lnTo>
                <a:lnTo>
                  <a:pt x="811" y="1067"/>
                </a:lnTo>
                <a:lnTo>
                  <a:pt x="753" y="1092"/>
                </a:lnTo>
                <a:lnTo>
                  <a:pt x="693" y="1111"/>
                </a:lnTo>
                <a:lnTo>
                  <a:pt x="630" y="1121"/>
                </a:lnTo>
                <a:lnTo>
                  <a:pt x="564" y="1125"/>
                </a:lnTo>
                <a:lnTo>
                  <a:pt x="499" y="1121"/>
                </a:lnTo>
                <a:lnTo>
                  <a:pt x="434" y="1111"/>
                </a:lnTo>
                <a:lnTo>
                  <a:pt x="374" y="1092"/>
                </a:lnTo>
                <a:lnTo>
                  <a:pt x="316" y="1067"/>
                </a:lnTo>
                <a:lnTo>
                  <a:pt x="262" y="1037"/>
                </a:lnTo>
                <a:lnTo>
                  <a:pt x="212" y="1002"/>
                </a:lnTo>
                <a:lnTo>
                  <a:pt x="166" y="960"/>
                </a:lnTo>
                <a:lnTo>
                  <a:pt x="124" y="914"/>
                </a:lnTo>
                <a:lnTo>
                  <a:pt x="88" y="864"/>
                </a:lnTo>
                <a:lnTo>
                  <a:pt x="58" y="810"/>
                </a:lnTo>
                <a:lnTo>
                  <a:pt x="33" y="752"/>
                </a:lnTo>
                <a:lnTo>
                  <a:pt x="15" y="692"/>
                </a:lnTo>
                <a:lnTo>
                  <a:pt x="4" y="627"/>
                </a:lnTo>
                <a:lnTo>
                  <a:pt x="0" y="562"/>
                </a:lnTo>
                <a:lnTo>
                  <a:pt x="4" y="496"/>
                </a:lnTo>
                <a:lnTo>
                  <a:pt x="15" y="433"/>
                </a:lnTo>
                <a:lnTo>
                  <a:pt x="33" y="373"/>
                </a:lnTo>
                <a:lnTo>
                  <a:pt x="58" y="315"/>
                </a:lnTo>
                <a:lnTo>
                  <a:pt x="88" y="261"/>
                </a:lnTo>
                <a:lnTo>
                  <a:pt x="124" y="210"/>
                </a:lnTo>
                <a:lnTo>
                  <a:pt x="166" y="164"/>
                </a:lnTo>
                <a:lnTo>
                  <a:pt x="212" y="123"/>
                </a:lnTo>
                <a:lnTo>
                  <a:pt x="262" y="88"/>
                </a:lnTo>
                <a:lnTo>
                  <a:pt x="316" y="56"/>
                </a:lnTo>
                <a:lnTo>
                  <a:pt x="374" y="33"/>
                </a:lnTo>
                <a:lnTo>
                  <a:pt x="434" y="14"/>
                </a:lnTo>
                <a:lnTo>
                  <a:pt x="499" y="4"/>
                </a:lnTo>
                <a:lnTo>
                  <a:pt x="564"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47" name="Freeform 10"/>
          <p:cNvSpPr>
            <a:spLocks/>
          </p:cNvSpPr>
          <p:nvPr/>
        </p:nvSpPr>
        <p:spPr bwMode="auto">
          <a:xfrm>
            <a:off x="9674952" y="3868079"/>
            <a:ext cx="977629" cy="972352"/>
          </a:xfrm>
          <a:custGeom>
            <a:avLst/>
            <a:gdLst>
              <a:gd name="T0" fmla="*/ 409 w 818"/>
              <a:gd name="T1" fmla="*/ 0 h 816"/>
              <a:gd name="T2" fmla="*/ 464 w 818"/>
              <a:gd name="T3" fmla="*/ 3 h 816"/>
              <a:gd name="T4" fmla="*/ 517 w 818"/>
              <a:gd name="T5" fmla="*/ 14 h 816"/>
              <a:gd name="T6" fmla="*/ 568 w 818"/>
              <a:gd name="T7" fmla="*/ 32 h 816"/>
              <a:gd name="T8" fmla="*/ 616 w 818"/>
              <a:gd name="T9" fmla="*/ 56 h 816"/>
              <a:gd name="T10" fmla="*/ 659 w 818"/>
              <a:gd name="T11" fmla="*/ 85 h 816"/>
              <a:gd name="T12" fmla="*/ 698 w 818"/>
              <a:gd name="T13" fmla="*/ 119 h 816"/>
              <a:gd name="T14" fmla="*/ 733 w 818"/>
              <a:gd name="T15" fmla="*/ 158 h 816"/>
              <a:gd name="T16" fmla="*/ 761 w 818"/>
              <a:gd name="T17" fmla="*/ 202 h 816"/>
              <a:gd name="T18" fmla="*/ 785 w 818"/>
              <a:gd name="T19" fmla="*/ 249 h 816"/>
              <a:gd name="T20" fmla="*/ 804 w 818"/>
              <a:gd name="T21" fmla="*/ 300 h 816"/>
              <a:gd name="T22" fmla="*/ 814 w 818"/>
              <a:gd name="T23" fmla="*/ 353 h 816"/>
              <a:gd name="T24" fmla="*/ 818 w 818"/>
              <a:gd name="T25" fmla="*/ 408 h 816"/>
              <a:gd name="T26" fmla="*/ 814 w 818"/>
              <a:gd name="T27" fmla="*/ 464 h 816"/>
              <a:gd name="T28" fmla="*/ 804 w 818"/>
              <a:gd name="T29" fmla="*/ 517 h 816"/>
              <a:gd name="T30" fmla="*/ 785 w 818"/>
              <a:gd name="T31" fmla="*/ 567 h 816"/>
              <a:gd name="T32" fmla="*/ 761 w 818"/>
              <a:gd name="T33" fmla="*/ 614 h 816"/>
              <a:gd name="T34" fmla="*/ 733 w 818"/>
              <a:gd name="T35" fmla="*/ 657 h 816"/>
              <a:gd name="T36" fmla="*/ 698 w 818"/>
              <a:gd name="T37" fmla="*/ 697 h 816"/>
              <a:gd name="T38" fmla="*/ 659 w 818"/>
              <a:gd name="T39" fmla="*/ 732 h 816"/>
              <a:gd name="T40" fmla="*/ 616 w 818"/>
              <a:gd name="T41" fmla="*/ 761 h 816"/>
              <a:gd name="T42" fmla="*/ 568 w 818"/>
              <a:gd name="T43" fmla="*/ 785 h 816"/>
              <a:gd name="T44" fmla="*/ 517 w 818"/>
              <a:gd name="T45" fmla="*/ 802 h 816"/>
              <a:gd name="T46" fmla="*/ 464 w 818"/>
              <a:gd name="T47" fmla="*/ 813 h 816"/>
              <a:gd name="T48" fmla="*/ 409 w 818"/>
              <a:gd name="T49" fmla="*/ 816 h 816"/>
              <a:gd name="T50" fmla="*/ 353 w 818"/>
              <a:gd name="T51" fmla="*/ 813 h 816"/>
              <a:gd name="T52" fmla="*/ 300 w 818"/>
              <a:gd name="T53" fmla="*/ 802 h 816"/>
              <a:gd name="T54" fmla="*/ 250 w 818"/>
              <a:gd name="T55" fmla="*/ 785 h 816"/>
              <a:gd name="T56" fmla="*/ 203 w 818"/>
              <a:gd name="T57" fmla="*/ 761 h 816"/>
              <a:gd name="T58" fmla="*/ 160 w 818"/>
              <a:gd name="T59" fmla="*/ 732 h 816"/>
              <a:gd name="T60" fmla="*/ 120 w 818"/>
              <a:gd name="T61" fmla="*/ 697 h 816"/>
              <a:gd name="T62" fmla="*/ 85 w 818"/>
              <a:gd name="T63" fmla="*/ 657 h 816"/>
              <a:gd name="T64" fmla="*/ 56 w 818"/>
              <a:gd name="T65" fmla="*/ 614 h 816"/>
              <a:gd name="T66" fmla="*/ 32 w 818"/>
              <a:gd name="T67" fmla="*/ 567 h 816"/>
              <a:gd name="T68" fmla="*/ 15 w 818"/>
              <a:gd name="T69" fmla="*/ 517 h 816"/>
              <a:gd name="T70" fmla="*/ 3 w 818"/>
              <a:gd name="T71" fmla="*/ 464 h 816"/>
              <a:gd name="T72" fmla="*/ 0 w 818"/>
              <a:gd name="T73" fmla="*/ 408 h 816"/>
              <a:gd name="T74" fmla="*/ 3 w 818"/>
              <a:gd name="T75" fmla="*/ 353 h 816"/>
              <a:gd name="T76" fmla="*/ 15 w 818"/>
              <a:gd name="T77" fmla="*/ 300 h 816"/>
              <a:gd name="T78" fmla="*/ 32 w 818"/>
              <a:gd name="T79" fmla="*/ 249 h 816"/>
              <a:gd name="T80" fmla="*/ 56 w 818"/>
              <a:gd name="T81" fmla="*/ 202 h 816"/>
              <a:gd name="T82" fmla="*/ 85 w 818"/>
              <a:gd name="T83" fmla="*/ 158 h 816"/>
              <a:gd name="T84" fmla="*/ 120 w 818"/>
              <a:gd name="T85" fmla="*/ 119 h 816"/>
              <a:gd name="T86" fmla="*/ 160 w 818"/>
              <a:gd name="T87" fmla="*/ 85 h 816"/>
              <a:gd name="T88" fmla="*/ 203 w 818"/>
              <a:gd name="T89" fmla="*/ 56 h 816"/>
              <a:gd name="T90" fmla="*/ 250 w 818"/>
              <a:gd name="T91" fmla="*/ 32 h 816"/>
              <a:gd name="T92" fmla="*/ 300 w 818"/>
              <a:gd name="T93" fmla="*/ 14 h 816"/>
              <a:gd name="T94" fmla="*/ 353 w 818"/>
              <a:gd name="T95" fmla="*/ 3 h 816"/>
              <a:gd name="T96" fmla="*/ 409 w 818"/>
              <a:gd name="T97" fmla="*/ 0 h 81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8"/>
              <a:gd name="T148" fmla="*/ 0 h 816"/>
              <a:gd name="T149" fmla="*/ 818 w 818"/>
              <a:gd name="T150" fmla="*/ 816 h 81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8" h="816">
                <a:moveTo>
                  <a:pt x="409" y="0"/>
                </a:moveTo>
                <a:lnTo>
                  <a:pt x="464" y="3"/>
                </a:lnTo>
                <a:lnTo>
                  <a:pt x="517" y="14"/>
                </a:lnTo>
                <a:lnTo>
                  <a:pt x="568" y="32"/>
                </a:lnTo>
                <a:lnTo>
                  <a:pt x="616" y="56"/>
                </a:lnTo>
                <a:lnTo>
                  <a:pt x="659" y="85"/>
                </a:lnTo>
                <a:lnTo>
                  <a:pt x="698" y="119"/>
                </a:lnTo>
                <a:lnTo>
                  <a:pt x="733" y="158"/>
                </a:lnTo>
                <a:lnTo>
                  <a:pt x="761" y="202"/>
                </a:lnTo>
                <a:lnTo>
                  <a:pt x="785" y="249"/>
                </a:lnTo>
                <a:lnTo>
                  <a:pt x="804" y="300"/>
                </a:lnTo>
                <a:lnTo>
                  <a:pt x="814" y="353"/>
                </a:lnTo>
                <a:lnTo>
                  <a:pt x="818" y="408"/>
                </a:lnTo>
                <a:lnTo>
                  <a:pt x="814" y="464"/>
                </a:lnTo>
                <a:lnTo>
                  <a:pt x="804" y="517"/>
                </a:lnTo>
                <a:lnTo>
                  <a:pt x="785" y="567"/>
                </a:lnTo>
                <a:lnTo>
                  <a:pt x="761" y="614"/>
                </a:lnTo>
                <a:lnTo>
                  <a:pt x="733" y="657"/>
                </a:lnTo>
                <a:lnTo>
                  <a:pt x="698" y="697"/>
                </a:lnTo>
                <a:lnTo>
                  <a:pt x="659" y="732"/>
                </a:lnTo>
                <a:lnTo>
                  <a:pt x="616" y="761"/>
                </a:lnTo>
                <a:lnTo>
                  <a:pt x="568" y="785"/>
                </a:lnTo>
                <a:lnTo>
                  <a:pt x="517" y="802"/>
                </a:lnTo>
                <a:lnTo>
                  <a:pt x="464" y="813"/>
                </a:lnTo>
                <a:lnTo>
                  <a:pt x="409" y="816"/>
                </a:lnTo>
                <a:lnTo>
                  <a:pt x="353" y="813"/>
                </a:lnTo>
                <a:lnTo>
                  <a:pt x="300" y="802"/>
                </a:lnTo>
                <a:lnTo>
                  <a:pt x="250" y="785"/>
                </a:lnTo>
                <a:lnTo>
                  <a:pt x="203" y="761"/>
                </a:lnTo>
                <a:lnTo>
                  <a:pt x="160" y="732"/>
                </a:lnTo>
                <a:lnTo>
                  <a:pt x="120" y="697"/>
                </a:lnTo>
                <a:lnTo>
                  <a:pt x="85" y="657"/>
                </a:lnTo>
                <a:lnTo>
                  <a:pt x="56" y="614"/>
                </a:lnTo>
                <a:lnTo>
                  <a:pt x="32" y="567"/>
                </a:lnTo>
                <a:lnTo>
                  <a:pt x="15" y="517"/>
                </a:lnTo>
                <a:lnTo>
                  <a:pt x="3" y="464"/>
                </a:lnTo>
                <a:lnTo>
                  <a:pt x="0" y="408"/>
                </a:lnTo>
                <a:lnTo>
                  <a:pt x="3" y="353"/>
                </a:lnTo>
                <a:lnTo>
                  <a:pt x="15" y="300"/>
                </a:lnTo>
                <a:lnTo>
                  <a:pt x="32" y="249"/>
                </a:lnTo>
                <a:lnTo>
                  <a:pt x="56" y="202"/>
                </a:lnTo>
                <a:lnTo>
                  <a:pt x="85" y="158"/>
                </a:lnTo>
                <a:lnTo>
                  <a:pt x="120" y="119"/>
                </a:lnTo>
                <a:lnTo>
                  <a:pt x="160" y="85"/>
                </a:lnTo>
                <a:lnTo>
                  <a:pt x="203" y="56"/>
                </a:lnTo>
                <a:lnTo>
                  <a:pt x="250" y="32"/>
                </a:lnTo>
                <a:lnTo>
                  <a:pt x="300" y="14"/>
                </a:lnTo>
                <a:lnTo>
                  <a:pt x="353" y="3"/>
                </a:lnTo>
                <a:lnTo>
                  <a:pt x="409"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48" name="Freeform 11"/>
          <p:cNvSpPr>
            <a:spLocks noEditPoints="1"/>
          </p:cNvSpPr>
          <p:nvPr/>
        </p:nvSpPr>
        <p:spPr bwMode="auto">
          <a:xfrm>
            <a:off x="9516806" y="1885978"/>
            <a:ext cx="1349632" cy="1337428"/>
          </a:xfrm>
          <a:custGeom>
            <a:avLst/>
            <a:gdLst>
              <a:gd name="T0" fmla="*/ 501 w 1128"/>
              <a:gd name="T1" fmla="*/ 26 h 1126"/>
              <a:gd name="T2" fmla="*/ 381 w 1128"/>
              <a:gd name="T3" fmla="*/ 54 h 1126"/>
              <a:gd name="T4" fmla="*/ 273 w 1128"/>
              <a:gd name="T5" fmla="*/ 106 h 1126"/>
              <a:gd name="T6" fmla="*/ 181 w 1128"/>
              <a:gd name="T7" fmla="*/ 181 h 1126"/>
              <a:gd name="T8" fmla="*/ 107 w 1128"/>
              <a:gd name="T9" fmla="*/ 273 h 1126"/>
              <a:gd name="T10" fmla="*/ 54 w 1128"/>
              <a:gd name="T11" fmla="*/ 381 h 1126"/>
              <a:gd name="T12" fmla="*/ 26 w 1128"/>
              <a:gd name="T13" fmla="*/ 500 h 1126"/>
              <a:gd name="T14" fmla="*/ 26 w 1128"/>
              <a:gd name="T15" fmla="*/ 626 h 1126"/>
              <a:gd name="T16" fmla="*/ 54 w 1128"/>
              <a:gd name="T17" fmla="*/ 746 h 1126"/>
              <a:gd name="T18" fmla="*/ 107 w 1128"/>
              <a:gd name="T19" fmla="*/ 853 h 1126"/>
              <a:gd name="T20" fmla="*/ 181 w 1128"/>
              <a:gd name="T21" fmla="*/ 945 h 1126"/>
              <a:gd name="T22" fmla="*/ 273 w 1128"/>
              <a:gd name="T23" fmla="*/ 1020 h 1126"/>
              <a:gd name="T24" fmla="*/ 381 w 1128"/>
              <a:gd name="T25" fmla="*/ 1073 h 1126"/>
              <a:gd name="T26" fmla="*/ 501 w 1128"/>
              <a:gd name="T27" fmla="*/ 1100 h 1126"/>
              <a:gd name="T28" fmla="*/ 627 w 1128"/>
              <a:gd name="T29" fmla="*/ 1100 h 1126"/>
              <a:gd name="T30" fmla="*/ 747 w 1128"/>
              <a:gd name="T31" fmla="*/ 1073 h 1126"/>
              <a:gd name="T32" fmla="*/ 854 w 1128"/>
              <a:gd name="T33" fmla="*/ 1020 h 1126"/>
              <a:gd name="T34" fmla="*/ 946 w 1128"/>
              <a:gd name="T35" fmla="*/ 945 h 1126"/>
              <a:gd name="T36" fmla="*/ 1021 w 1128"/>
              <a:gd name="T37" fmla="*/ 853 h 1126"/>
              <a:gd name="T38" fmla="*/ 1074 w 1128"/>
              <a:gd name="T39" fmla="*/ 746 h 1126"/>
              <a:gd name="T40" fmla="*/ 1101 w 1128"/>
              <a:gd name="T41" fmla="*/ 626 h 1126"/>
              <a:gd name="T42" fmla="*/ 1101 w 1128"/>
              <a:gd name="T43" fmla="*/ 500 h 1126"/>
              <a:gd name="T44" fmla="*/ 1074 w 1128"/>
              <a:gd name="T45" fmla="*/ 381 h 1126"/>
              <a:gd name="T46" fmla="*/ 1021 w 1128"/>
              <a:gd name="T47" fmla="*/ 273 h 1126"/>
              <a:gd name="T48" fmla="*/ 946 w 1128"/>
              <a:gd name="T49" fmla="*/ 181 h 1126"/>
              <a:gd name="T50" fmla="*/ 854 w 1128"/>
              <a:gd name="T51" fmla="*/ 106 h 1126"/>
              <a:gd name="T52" fmla="*/ 747 w 1128"/>
              <a:gd name="T53" fmla="*/ 54 h 1126"/>
              <a:gd name="T54" fmla="*/ 627 w 1128"/>
              <a:gd name="T55" fmla="*/ 26 h 1126"/>
              <a:gd name="T56" fmla="*/ 564 w 1128"/>
              <a:gd name="T57" fmla="*/ 0 h 1126"/>
              <a:gd name="T58" fmla="*/ 693 w 1128"/>
              <a:gd name="T59" fmla="*/ 16 h 1126"/>
              <a:gd name="T60" fmla="*/ 811 w 1128"/>
              <a:gd name="T61" fmla="*/ 58 h 1126"/>
              <a:gd name="T62" fmla="*/ 916 w 1128"/>
              <a:gd name="T63" fmla="*/ 125 h 1126"/>
              <a:gd name="T64" fmla="*/ 1003 w 1128"/>
              <a:gd name="T65" fmla="*/ 211 h 1126"/>
              <a:gd name="T66" fmla="*/ 1070 w 1128"/>
              <a:gd name="T67" fmla="*/ 316 h 1126"/>
              <a:gd name="T68" fmla="*/ 1112 w 1128"/>
              <a:gd name="T69" fmla="*/ 435 h 1126"/>
              <a:gd name="T70" fmla="*/ 1128 w 1128"/>
              <a:gd name="T71" fmla="*/ 563 h 1126"/>
              <a:gd name="T72" fmla="*/ 1112 w 1128"/>
              <a:gd name="T73" fmla="*/ 692 h 1126"/>
              <a:gd name="T74" fmla="*/ 1070 w 1128"/>
              <a:gd name="T75" fmla="*/ 810 h 1126"/>
              <a:gd name="T76" fmla="*/ 1003 w 1128"/>
              <a:gd name="T77" fmla="*/ 915 h 1126"/>
              <a:gd name="T78" fmla="*/ 916 w 1128"/>
              <a:gd name="T79" fmla="*/ 1002 h 1126"/>
              <a:gd name="T80" fmla="*/ 811 w 1128"/>
              <a:gd name="T81" fmla="*/ 1069 h 1126"/>
              <a:gd name="T82" fmla="*/ 693 w 1128"/>
              <a:gd name="T83" fmla="*/ 1111 h 1126"/>
              <a:gd name="T84" fmla="*/ 564 w 1128"/>
              <a:gd name="T85" fmla="*/ 1126 h 1126"/>
              <a:gd name="T86" fmla="*/ 435 w 1128"/>
              <a:gd name="T87" fmla="*/ 1111 h 1126"/>
              <a:gd name="T88" fmla="*/ 317 w 1128"/>
              <a:gd name="T89" fmla="*/ 1069 h 1126"/>
              <a:gd name="T90" fmla="*/ 212 w 1128"/>
              <a:gd name="T91" fmla="*/ 1002 h 1126"/>
              <a:gd name="T92" fmla="*/ 125 w 1128"/>
              <a:gd name="T93" fmla="*/ 915 h 1126"/>
              <a:gd name="T94" fmla="*/ 58 w 1128"/>
              <a:gd name="T95" fmla="*/ 810 h 1126"/>
              <a:gd name="T96" fmla="*/ 16 w 1128"/>
              <a:gd name="T97" fmla="*/ 692 h 1126"/>
              <a:gd name="T98" fmla="*/ 0 w 1128"/>
              <a:gd name="T99" fmla="*/ 563 h 1126"/>
              <a:gd name="T100" fmla="*/ 16 w 1128"/>
              <a:gd name="T101" fmla="*/ 435 h 1126"/>
              <a:gd name="T102" fmla="*/ 58 w 1128"/>
              <a:gd name="T103" fmla="*/ 316 h 1126"/>
              <a:gd name="T104" fmla="*/ 125 w 1128"/>
              <a:gd name="T105" fmla="*/ 211 h 1126"/>
              <a:gd name="T106" fmla="*/ 212 w 1128"/>
              <a:gd name="T107" fmla="*/ 125 h 1126"/>
              <a:gd name="T108" fmla="*/ 317 w 1128"/>
              <a:gd name="T109" fmla="*/ 58 h 1126"/>
              <a:gd name="T110" fmla="*/ 435 w 1128"/>
              <a:gd name="T111" fmla="*/ 16 h 1126"/>
              <a:gd name="T112" fmla="*/ 564 w 1128"/>
              <a:gd name="T113" fmla="*/ 0 h 112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8"/>
              <a:gd name="T172" fmla="*/ 0 h 1126"/>
              <a:gd name="T173" fmla="*/ 1128 w 1128"/>
              <a:gd name="T174" fmla="*/ 1126 h 112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8" h="1126">
                <a:moveTo>
                  <a:pt x="564" y="22"/>
                </a:moveTo>
                <a:lnTo>
                  <a:pt x="501" y="26"/>
                </a:lnTo>
                <a:lnTo>
                  <a:pt x="440" y="37"/>
                </a:lnTo>
                <a:lnTo>
                  <a:pt x="381" y="54"/>
                </a:lnTo>
                <a:lnTo>
                  <a:pt x="326" y="78"/>
                </a:lnTo>
                <a:lnTo>
                  <a:pt x="273" y="106"/>
                </a:lnTo>
                <a:lnTo>
                  <a:pt x="226" y="142"/>
                </a:lnTo>
                <a:lnTo>
                  <a:pt x="181" y="181"/>
                </a:lnTo>
                <a:lnTo>
                  <a:pt x="142" y="225"/>
                </a:lnTo>
                <a:lnTo>
                  <a:pt x="107" y="273"/>
                </a:lnTo>
                <a:lnTo>
                  <a:pt x="78" y="326"/>
                </a:lnTo>
                <a:lnTo>
                  <a:pt x="54" y="381"/>
                </a:lnTo>
                <a:lnTo>
                  <a:pt x="37" y="440"/>
                </a:lnTo>
                <a:lnTo>
                  <a:pt x="26" y="500"/>
                </a:lnTo>
                <a:lnTo>
                  <a:pt x="22" y="563"/>
                </a:lnTo>
                <a:lnTo>
                  <a:pt x="26" y="626"/>
                </a:lnTo>
                <a:lnTo>
                  <a:pt x="37" y="687"/>
                </a:lnTo>
                <a:lnTo>
                  <a:pt x="54" y="746"/>
                </a:lnTo>
                <a:lnTo>
                  <a:pt x="78" y="801"/>
                </a:lnTo>
                <a:lnTo>
                  <a:pt x="107" y="853"/>
                </a:lnTo>
                <a:lnTo>
                  <a:pt x="142" y="902"/>
                </a:lnTo>
                <a:lnTo>
                  <a:pt x="181" y="945"/>
                </a:lnTo>
                <a:lnTo>
                  <a:pt x="226" y="985"/>
                </a:lnTo>
                <a:lnTo>
                  <a:pt x="273" y="1020"/>
                </a:lnTo>
                <a:lnTo>
                  <a:pt x="326" y="1049"/>
                </a:lnTo>
                <a:lnTo>
                  <a:pt x="381" y="1073"/>
                </a:lnTo>
                <a:lnTo>
                  <a:pt x="440" y="1090"/>
                </a:lnTo>
                <a:lnTo>
                  <a:pt x="501" y="1100"/>
                </a:lnTo>
                <a:lnTo>
                  <a:pt x="564" y="1104"/>
                </a:lnTo>
                <a:lnTo>
                  <a:pt x="627" y="1100"/>
                </a:lnTo>
                <a:lnTo>
                  <a:pt x="687" y="1090"/>
                </a:lnTo>
                <a:lnTo>
                  <a:pt x="747" y="1073"/>
                </a:lnTo>
                <a:lnTo>
                  <a:pt x="802" y="1049"/>
                </a:lnTo>
                <a:lnTo>
                  <a:pt x="854" y="1020"/>
                </a:lnTo>
                <a:lnTo>
                  <a:pt x="903" y="985"/>
                </a:lnTo>
                <a:lnTo>
                  <a:pt x="946" y="945"/>
                </a:lnTo>
                <a:lnTo>
                  <a:pt x="987" y="902"/>
                </a:lnTo>
                <a:lnTo>
                  <a:pt x="1021" y="853"/>
                </a:lnTo>
                <a:lnTo>
                  <a:pt x="1050" y="801"/>
                </a:lnTo>
                <a:lnTo>
                  <a:pt x="1074" y="746"/>
                </a:lnTo>
                <a:lnTo>
                  <a:pt x="1091" y="687"/>
                </a:lnTo>
                <a:lnTo>
                  <a:pt x="1101" y="626"/>
                </a:lnTo>
                <a:lnTo>
                  <a:pt x="1105" y="563"/>
                </a:lnTo>
                <a:lnTo>
                  <a:pt x="1101" y="500"/>
                </a:lnTo>
                <a:lnTo>
                  <a:pt x="1091" y="440"/>
                </a:lnTo>
                <a:lnTo>
                  <a:pt x="1074" y="381"/>
                </a:lnTo>
                <a:lnTo>
                  <a:pt x="1050" y="326"/>
                </a:lnTo>
                <a:lnTo>
                  <a:pt x="1021" y="273"/>
                </a:lnTo>
                <a:lnTo>
                  <a:pt x="987" y="225"/>
                </a:lnTo>
                <a:lnTo>
                  <a:pt x="946" y="181"/>
                </a:lnTo>
                <a:lnTo>
                  <a:pt x="903" y="142"/>
                </a:lnTo>
                <a:lnTo>
                  <a:pt x="854" y="106"/>
                </a:lnTo>
                <a:lnTo>
                  <a:pt x="802" y="78"/>
                </a:lnTo>
                <a:lnTo>
                  <a:pt x="747" y="54"/>
                </a:lnTo>
                <a:lnTo>
                  <a:pt x="687" y="37"/>
                </a:lnTo>
                <a:lnTo>
                  <a:pt x="627" y="26"/>
                </a:lnTo>
                <a:lnTo>
                  <a:pt x="564" y="22"/>
                </a:lnTo>
                <a:close/>
                <a:moveTo>
                  <a:pt x="564" y="0"/>
                </a:moveTo>
                <a:lnTo>
                  <a:pt x="630" y="4"/>
                </a:lnTo>
                <a:lnTo>
                  <a:pt x="693" y="16"/>
                </a:lnTo>
                <a:lnTo>
                  <a:pt x="754" y="33"/>
                </a:lnTo>
                <a:lnTo>
                  <a:pt x="811" y="58"/>
                </a:lnTo>
                <a:lnTo>
                  <a:pt x="866" y="88"/>
                </a:lnTo>
                <a:lnTo>
                  <a:pt x="916" y="125"/>
                </a:lnTo>
                <a:lnTo>
                  <a:pt x="962" y="166"/>
                </a:lnTo>
                <a:lnTo>
                  <a:pt x="1003" y="211"/>
                </a:lnTo>
                <a:lnTo>
                  <a:pt x="1040" y="261"/>
                </a:lnTo>
                <a:lnTo>
                  <a:pt x="1070" y="316"/>
                </a:lnTo>
                <a:lnTo>
                  <a:pt x="1095" y="374"/>
                </a:lnTo>
                <a:lnTo>
                  <a:pt x="1112" y="435"/>
                </a:lnTo>
                <a:lnTo>
                  <a:pt x="1124" y="498"/>
                </a:lnTo>
                <a:lnTo>
                  <a:pt x="1128" y="563"/>
                </a:lnTo>
                <a:lnTo>
                  <a:pt x="1124" y="629"/>
                </a:lnTo>
                <a:lnTo>
                  <a:pt x="1112" y="692"/>
                </a:lnTo>
                <a:lnTo>
                  <a:pt x="1095" y="752"/>
                </a:lnTo>
                <a:lnTo>
                  <a:pt x="1070" y="810"/>
                </a:lnTo>
                <a:lnTo>
                  <a:pt x="1040" y="865"/>
                </a:lnTo>
                <a:lnTo>
                  <a:pt x="1003" y="915"/>
                </a:lnTo>
                <a:lnTo>
                  <a:pt x="962" y="961"/>
                </a:lnTo>
                <a:lnTo>
                  <a:pt x="916" y="1002"/>
                </a:lnTo>
                <a:lnTo>
                  <a:pt x="866" y="1038"/>
                </a:lnTo>
                <a:lnTo>
                  <a:pt x="811" y="1069"/>
                </a:lnTo>
                <a:lnTo>
                  <a:pt x="754" y="1094"/>
                </a:lnTo>
                <a:lnTo>
                  <a:pt x="693" y="1111"/>
                </a:lnTo>
                <a:lnTo>
                  <a:pt x="630" y="1122"/>
                </a:lnTo>
                <a:lnTo>
                  <a:pt x="564" y="1126"/>
                </a:lnTo>
                <a:lnTo>
                  <a:pt x="498" y="1122"/>
                </a:lnTo>
                <a:lnTo>
                  <a:pt x="435" y="1111"/>
                </a:lnTo>
                <a:lnTo>
                  <a:pt x="375" y="1094"/>
                </a:lnTo>
                <a:lnTo>
                  <a:pt x="317" y="1069"/>
                </a:lnTo>
                <a:lnTo>
                  <a:pt x="263" y="1038"/>
                </a:lnTo>
                <a:lnTo>
                  <a:pt x="212" y="1002"/>
                </a:lnTo>
                <a:lnTo>
                  <a:pt x="166" y="961"/>
                </a:lnTo>
                <a:lnTo>
                  <a:pt x="125" y="915"/>
                </a:lnTo>
                <a:lnTo>
                  <a:pt x="88" y="865"/>
                </a:lnTo>
                <a:lnTo>
                  <a:pt x="58" y="810"/>
                </a:lnTo>
                <a:lnTo>
                  <a:pt x="34" y="752"/>
                </a:lnTo>
                <a:lnTo>
                  <a:pt x="16" y="692"/>
                </a:lnTo>
                <a:lnTo>
                  <a:pt x="4" y="629"/>
                </a:lnTo>
                <a:lnTo>
                  <a:pt x="0" y="563"/>
                </a:lnTo>
                <a:lnTo>
                  <a:pt x="4" y="498"/>
                </a:lnTo>
                <a:lnTo>
                  <a:pt x="16" y="435"/>
                </a:lnTo>
                <a:lnTo>
                  <a:pt x="34" y="374"/>
                </a:lnTo>
                <a:lnTo>
                  <a:pt x="58" y="316"/>
                </a:lnTo>
                <a:lnTo>
                  <a:pt x="88" y="261"/>
                </a:lnTo>
                <a:lnTo>
                  <a:pt x="125" y="211"/>
                </a:lnTo>
                <a:lnTo>
                  <a:pt x="166" y="166"/>
                </a:lnTo>
                <a:lnTo>
                  <a:pt x="212" y="125"/>
                </a:lnTo>
                <a:lnTo>
                  <a:pt x="263" y="88"/>
                </a:lnTo>
                <a:lnTo>
                  <a:pt x="317" y="58"/>
                </a:lnTo>
                <a:lnTo>
                  <a:pt x="375" y="33"/>
                </a:lnTo>
                <a:lnTo>
                  <a:pt x="435" y="16"/>
                </a:lnTo>
                <a:lnTo>
                  <a:pt x="498" y="4"/>
                </a:lnTo>
                <a:lnTo>
                  <a:pt x="564" y="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49" name="Freeform 12"/>
          <p:cNvSpPr>
            <a:spLocks/>
          </p:cNvSpPr>
          <p:nvPr/>
        </p:nvSpPr>
        <p:spPr bwMode="auto">
          <a:xfrm>
            <a:off x="9701909" y="2071188"/>
            <a:ext cx="979426" cy="968790"/>
          </a:xfrm>
          <a:custGeom>
            <a:avLst/>
            <a:gdLst>
              <a:gd name="T0" fmla="*/ 409 w 818"/>
              <a:gd name="T1" fmla="*/ 0 h 817"/>
              <a:gd name="T2" fmla="*/ 464 w 818"/>
              <a:gd name="T3" fmla="*/ 4 h 817"/>
              <a:gd name="T4" fmla="*/ 518 w 818"/>
              <a:gd name="T5" fmla="*/ 14 h 817"/>
              <a:gd name="T6" fmla="*/ 568 w 818"/>
              <a:gd name="T7" fmla="*/ 32 h 817"/>
              <a:gd name="T8" fmla="*/ 615 w 818"/>
              <a:gd name="T9" fmla="*/ 55 h 817"/>
              <a:gd name="T10" fmla="*/ 659 w 818"/>
              <a:gd name="T11" fmla="*/ 85 h 817"/>
              <a:gd name="T12" fmla="*/ 698 w 818"/>
              <a:gd name="T13" fmla="*/ 119 h 817"/>
              <a:gd name="T14" fmla="*/ 732 w 818"/>
              <a:gd name="T15" fmla="*/ 159 h 817"/>
              <a:gd name="T16" fmla="*/ 762 w 818"/>
              <a:gd name="T17" fmla="*/ 202 h 817"/>
              <a:gd name="T18" fmla="*/ 786 w 818"/>
              <a:gd name="T19" fmla="*/ 249 h 817"/>
              <a:gd name="T20" fmla="*/ 803 w 818"/>
              <a:gd name="T21" fmla="*/ 299 h 817"/>
              <a:gd name="T22" fmla="*/ 814 w 818"/>
              <a:gd name="T23" fmla="*/ 353 h 817"/>
              <a:gd name="T24" fmla="*/ 818 w 818"/>
              <a:gd name="T25" fmla="*/ 408 h 817"/>
              <a:gd name="T26" fmla="*/ 814 w 818"/>
              <a:gd name="T27" fmla="*/ 463 h 817"/>
              <a:gd name="T28" fmla="*/ 803 w 818"/>
              <a:gd name="T29" fmla="*/ 517 h 817"/>
              <a:gd name="T30" fmla="*/ 786 w 818"/>
              <a:gd name="T31" fmla="*/ 567 h 817"/>
              <a:gd name="T32" fmla="*/ 762 w 818"/>
              <a:gd name="T33" fmla="*/ 614 h 817"/>
              <a:gd name="T34" fmla="*/ 732 w 818"/>
              <a:gd name="T35" fmla="*/ 658 h 817"/>
              <a:gd name="T36" fmla="*/ 698 w 818"/>
              <a:gd name="T37" fmla="*/ 697 h 817"/>
              <a:gd name="T38" fmla="*/ 659 w 818"/>
              <a:gd name="T39" fmla="*/ 731 h 817"/>
              <a:gd name="T40" fmla="*/ 615 w 818"/>
              <a:gd name="T41" fmla="*/ 761 h 817"/>
              <a:gd name="T42" fmla="*/ 568 w 818"/>
              <a:gd name="T43" fmla="*/ 785 h 817"/>
              <a:gd name="T44" fmla="*/ 518 w 818"/>
              <a:gd name="T45" fmla="*/ 802 h 817"/>
              <a:gd name="T46" fmla="*/ 464 w 818"/>
              <a:gd name="T47" fmla="*/ 813 h 817"/>
              <a:gd name="T48" fmla="*/ 409 w 818"/>
              <a:gd name="T49" fmla="*/ 817 h 817"/>
              <a:gd name="T50" fmla="*/ 354 w 818"/>
              <a:gd name="T51" fmla="*/ 813 h 817"/>
              <a:gd name="T52" fmla="*/ 300 w 818"/>
              <a:gd name="T53" fmla="*/ 802 h 817"/>
              <a:gd name="T54" fmla="*/ 250 w 818"/>
              <a:gd name="T55" fmla="*/ 785 h 817"/>
              <a:gd name="T56" fmla="*/ 203 w 818"/>
              <a:gd name="T57" fmla="*/ 761 h 817"/>
              <a:gd name="T58" fmla="*/ 159 w 818"/>
              <a:gd name="T59" fmla="*/ 731 h 817"/>
              <a:gd name="T60" fmla="*/ 120 w 818"/>
              <a:gd name="T61" fmla="*/ 697 h 817"/>
              <a:gd name="T62" fmla="*/ 86 w 818"/>
              <a:gd name="T63" fmla="*/ 658 h 817"/>
              <a:gd name="T64" fmla="*/ 55 w 818"/>
              <a:gd name="T65" fmla="*/ 614 h 817"/>
              <a:gd name="T66" fmla="*/ 32 w 818"/>
              <a:gd name="T67" fmla="*/ 567 h 817"/>
              <a:gd name="T68" fmla="*/ 15 w 818"/>
              <a:gd name="T69" fmla="*/ 517 h 817"/>
              <a:gd name="T70" fmla="*/ 4 w 818"/>
              <a:gd name="T71" fmla="*/ 463 h 817"/>
              <a:gd name="T72" fmla="*/ 0 w 818"/>
              <a:gd name="T73" fmla="*/ 408 h 817"/>
              <a:gd name="T74" fmla="*/ 4 w 818"/>
              <a:gd name="T75" fmla="*/ 353 h 817"/>
              <a:gd name="T76" fmla="*/ 15 w 818"/>
              <a:gd name="T77" fmla="*/ 299 h 817"/>
              <a:gd name="T78" fmla="*/ 32 w 818"/>
              <a:gd name="T79" fmla="*/ 249 h 817"/>
              <a:gd name="T80" fmla="*/ 55 w 818"/>
              <a:gd name="T81" fmla="*/ 202 h 817"/>
              <a:gd name="T82" fmla="*/ 86 w 818"/>
              <a:gd name="T83" fmla="*/ 159 h 817"/>
              <a:gd name="T84" fmla="*/ 120 w 818"/>
              <a:gd name="T85" fmla="*/ 119 h 817"/>
              <a:gd name="T86" fmla="*/ 159 w 818"/>
              <a:gd name="T87" fmla="*/ 85 h 817"/>
              <a:gd name="T88" fmla="*/ 203 w 818"/>
              <a:gd name="T89" fmla="*/ 55 h 817"/>
              <a:gd name="T90" fmla="*/ 250 w 818"/>
              <a:gd name="T91" fmla="*/ 32 h 817"/>
              <a:gd name="T92" fmla="*/ 300 w 818"/>
              <a:gd name="T93" fmla="*/ 14 h 817"/>
              <a:gd name="T94" fmla="*/ 354 w 818"/>
              <a:gd name="T95" fmla="*/ 4 h 817"/>
              <a:gd name="T96" fmla="*/ 409 w 818"/>
              <a:gd name="T97" fmla="*/ 0 h 81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8"/>
              <a:gd name="T148" fmla="*/ 0 h 817"/>
              <a:gd name="T149" fmla="*/ 818 w 818"/>
              <a:gd name="T150" fmla="*/ 817 h 817"/>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8" h="817">
                <a:moveTo>
                  <a:pt x="409" y="0"/>
                </a:moveTo>
                <a:lnTo>
                  <a:pt x="464" y="4"/>
                </a:lnTo>
                <a:lnTo>
                  <a:pt x="518" y="14"/>
                </a:lnTo>
                <a:lnTo>
                  <a:pt x="568" y="32"/>
                </a:lnTo>
                <a:lnTo>
                  <a:pt x="615" y="55"/>
                </a:lnTo>
                <a:lnTo>
                  <a:pt x="659" y="85"/>
                </a:lnTo>
                <a:lnTo>
                  <a:pt x="698" y="119"/>
                </a:lnTo>
                <a:lnTo>
                  <a:pt x="732" y="159"/>
                </a:lnTo>
                <a:lnTo>
                  <a:pt x="762" y="202"/>
                </a:lnTo>
                <a:lnTo>
                  <a:pt x="786" y="249"/>
                </a:lnTo>
                <a:lnTo>
                  <a:pt x="803" y="299"/>
                </a:lnTo>
                <a:lnTo>
                  <a:pt x="814" y="353"/>
                </a:lnTo>
                <a:lnTo>
                  <a:pt x="818" y="408"/>
                </a:lnTo>
                <a:lnTo>
                  <a:pt x="814" y="463"/>
                </a:lnTo>
                <a:lnTo>
                  <a:pt x="803" y="517"/>
                </a:lnTo>
                <a:lnTo>
                  <a:pt x="786" y="567"/>
                </a:lnTo>
                <a:lnTo>
                  <a:pt x="762" y="614"/>
                </a:lnTo>
                <a:lnTo>
                  <a:pt x="732" y="658"/>
                </a:lnTo>
                <a:lnTo>
                  <a:pt x="698" y="697"/>
                </a:lnTo>
                <a:lnTo>
                  <a:pt x="659" y="731"/>
                </a:lnTo>
                <a:lnTo>
                  <a:pt x="615" y="761"/>
                </a:lnTo>
                <a:lnTo>
                  <a:pt x="568" y="785"/>
                </a:lnTo>
                <a:lnTo>
                  <a:pt x="518" y="802"/>
                </a:lnTo>
                <a:lnTo>
                  <a:pt x="464" y="813"/>
                </a:lnTo>
                <a:lnTo>
                  <a:pt x="409" y="817"/>
                </a:lnTo>
                <a:lnTo>
                  <a:pt x="354" y="813"/>
                </a:lnTo>
                <a:lnTo>
                  <a:pt x="300" y="802"/>
                </a:lnTo>
                <a:lnTo>
                  <a:pt x="250" y="785"/>
                </a:lnTo>
                <a:lnTo>
                  <a:pt x="203" y="761"/>
                </a:lnTo>
                <a:lnTo>
                  <a:pt x="159" y="731"/>
                </a:lnTo>
                <a:lnTo>
                  <a:pt x="120" y="697"/>
                </a:lnTo>
                <a:lnTo>
                  <a:pt x="86" y="658"/>
                </a:lnTo>
                <a:lnTo>
                  <a:pt x="55" y="614"/>
                </a:lnTo>
                <a:lnTo>
                  <a:pt x="32" y="567"/>
                </a:lnTo>
                <a:lnTo>
                  <a:pt x="15" y="517"/>
                </a:lnTo>
                <a:lnTo>
                  <a:pt x="4" y="463"/>
                </a:lnTo>
                <a:lnTo>
                  <a:pt x="0" y="408"/>
                </a:lnTo>
                <a:lnTo>
                  <a:pt x="4" y="353"/>
                </a:lnTo>
                <a:lnTo>
                  <a:pt x="15" y="299"/>
                </a:lnTo>
                <a:lnTo>
                  <a:pt x="32" y="249"/>
                </a:lnTo>
                <a:lnTo>
                  <a:pt x="55" y="202"/>
                </a:lnTo>
                <a:lnTo>
                  <a:pt x="86" y="159"/>
                </a:lnTo>
                <a:lnTo>
                  <a:pt x="120" y="119"/>
                </a:lnTo>
                <a:lnTo>
                  <a:pt x="159" y="85"/>
                </a:lnTo>
                <a:lnTo>
                  <a:pt x="203" y="55"/>
                </a:lnTo>
                <a:lnTo>
                  <a:pt x="250" y="32"/>
                </a:lnTo>
                <a:lnTo>
                  <a:pt x="300" y="14"/>
                </a:lnTo>
                <a:lnTo>
                  <a:pt x="354" y="4"/>
                </a:lnTo>
                <a:lnTo>
                  <a:pt x="409" y="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50" name="Freeform 13"/>
          <p:cNvSpPr>
            <a:spLocks noEditPoints="1"/>
          </p:cNvSpPr>
          <p:nvPr/>
        </p:nvSpPr>
        <p:spPr bwMode="auto">
          <a:xfrm>
            <a:off x="7798766" y="920750"/>
            <a:ext cx="1347835" cy="1333867"/>
          </a:xfrm>
          <a:custGeom>
            <a:avLst/>
            <a:gdLst>
              <a:gd name="T0" fmla="*/ 501 w 1126"/>
              <a:gd name="T1" fmla="*/ 25 h 1125"/>
              <a:gd name="T2" fmla="*/ 381 w 1126"/>
              <a:gd name="T3" fmla="*/ 54 h 1125"/>
              <a:gd name="T4" fmla="*/ 274 w 1126"/>
              <a:gd name="T5" fmla="*/ 107 h 1125"/>
              <a:gd name="T6" fmla="*/ 182 w 1126"/>
              <a:gd name="T7" fmla="*/ 180 h 1125"/>
              <a:gd name="T8" fmla="*/ 107 w 1126"/>
              <a:gd name="T9" fmla="*/ 273 h 1125"/>
              <a:gd name="T10" fmla="*/ 54 w 1126"/>
              <a:gd name="T11" fmla="*/ 381 h 1125"/>
              <a:gd name="T12" fmla="*/ 26 w 1126"/>
              <a:gd name="T13" fmla="*/ 500 h 1125"/>
              <a:gd name="T14" fmla="*/ 26 w 1126"/>
              <a:gd name="T15" fmla="*/ 626 h 1125"/>
              <a:gd name="T16" fmla="*/ 54 w 1126"/>
              <a:gd name="T17" fmla="*/ 746 h 1125"/>
              <a:gd name="T18" fmla="*/ 107 w 1126"/>
              <a:gd name="T19" fmla="*/ 852 h 1125"/>
              <a:gd name="T20" fmla="*/ 182 w 1126"/>
              <a:gd name="T21" fmla="*/ 945 h 1125"/>
              <a:gd name="T22" fmla="*/ 274 w 1126"/>
              <a:gd name="T23" fmla="*/ 1020 h 1125"/>
              <a:gd name="T24" fmla="*/ 381 w 1126"/>
              <a:gd name="T25" fmla="*/ 1073 h 1125"/>
              <a:gd name="T26" fmla="*/ 501 w 1126"/>
              <a:gd name="T27" fmla="*/ 1100 h 1125"/>
              <a:gd name="T28" fmla="*/ 627 w 1126"/>
              <a:gd name="T29" fmla="*/ 1100 h 1125"/>
              <a:gd name="T30" fmla="*/ 747 w 1126"/>
              <a:gd name="T31" fmla="*/ 1073 h 1125"/>
              <a:gd name="T32" fmla="*/ 854 w 1126"/>
              <a:gd name="T33" fmla="*/ 1020 h 1125"/>
              <a:gd name="T34" fmla="*/ 946 w 1126"/>
              <a:gd name="T35" fmla="*/ 945 h 1125"/>
              <a:gd name="T36" fmla="*/ 1021 w 1126"/>
              <a:gd name="T37" fmla="*/ 852 h 1125"/>
              <a:gd name="T38" fmla="*/ 1074 w 1126"/>
              <a:gd name="T39" fmla="*/ 746 h 1125"/>
              <a:gd name="T40" fmla="*/ 1102 w 1126"/>
              <a:gd name="T41" fmla="*/ 626 h 1125"/>
              <a:gd name="T42" fmla="*/ 1102 w 1126"/>
              <a:gd name="T43" fmla="*/ 500 h 1125"/>
              <a:gd name="T44" fmla="*/ 1074 w 1126"/>
              <a:gd name="T45" fmla="*/ 381 h 1125"/>
              <a:gd name="T46" fmla="*/ 1021 w 1126"/>
              <a:gd name="T47" fmla="*/ 273 h 1125"/>
              <a:gd name="T48" fmla="*/ 946 w 1126"/>
              <a:gd name="T49" fmla="*/ 180 h 1125"/>
              <a:gd name="T50" fmla="*/ 854 w 1126"/>
              <a:gd name="T51" fmla="*/ 107 h 1125"/>
              <a:gd name="T52" fmla="*/ 747 w 1126"/>
              <a:gd name="T53" fmla="*/ 54 h 1125"/>
              <a:gd name="T54" fmla="*/ 627 w 1126"/>
              <a:gd name="T55" fmla="*/ 25 h 1125"/>
              <a:gd name="T56" fmla="*/ 564 w 1126"/>
              <a:gd name="T57" fmla="*/ 0 h 1125"/>
              <a:gd name="T58" fmla="*/ 693 w 1126"/>
              <a:gd name="T59" fmla="*/ 15 h 1125"/>
              <a:gd name="T60" fmla="*/ 811 w 1126"/>
              <a:gd name="T61" fmla="*/ 58 h 1125"/>
              <a:gd name="T62" fmla="*/ 916 w 1126"/>
              <a:gd name="T63" fmla="*/ 124 h 1125"/>
              <a:gd name="T64" fmla="*/ 1003 w 1126"/>
              <a:gd name="T65" fmla="*/ 212 h 1125"/>
              <a:gd name="T66" fmla="*/ 1070 w 1126"/>
              <a:gd name="T67" fmla="*/ 315 h 1125"/>
              <a:gd name="T68" fmla="*/ 1112 w 1126"/>
              <a:gd name="T69" fmla="*/ 435 h 1125"/>
              <a:gd name="T70" fmla="*/ 1126 w 1126"/>
              <a:gd name="T71" fmla="*/ 563 h 1125"/>
              <a:gd name="T72" fmla="*/ 1112 w 1126"/>
              <a:gd name="T73" fmla="*/ 692 h 1125"/>
              <a:gd name="T74" fmla="*/ 1070 w 1126"/>
              <a:gd name="T75" fmla="*/ 810 h 1125"/>
              <a:gd name="T76" fmla="*/ 1003 w 1126"/>
              <a:gd name="T77" fmla="*/ 915 h 1125"/>
              <a:gd name="T78" fmla="*/ 916 w 1126"/>
              <a:gd name="T79" fmla="*/ 1002 h 1125"/>
              <a:gd name="T80" fmla="*/ 811 w 1126"/>
              <a:gd name="T81" fmla="*/ 1069 h 1125"/>
              <a:gd name="T82" fmla="*/ 693 w 1126"/>
              <a:gd name="T83" fmla="*/ 1111 h 1125"/>
              <a:gd name="T84" fmla="*/ 564 w 1126"/>
              <a:gd name="T85" fmla="*/ 1125 h 1125"/>
              <a:gd name="T86" fmla="*/ 435 w 1126"/>
              <a:gd name="T87" fmla="*/ 1111 h 1125"/>
              <a:gd name="T88" fmla="*/ 317 w 1126"/>
              <a:gd name="T89" fmla="*/ 1069 h 1125"/>
              <a:gd name="T90" fmla="*/ 212 w 1126"/>
              <a:gd name="T91" fmla="*/ 1002 h 1125"/>
              <a:gd name="T92" fmla="*/ 125 w 1126"/>
              <a:gd name="T93" fmla="*/ 915 h 1125"/>
              <a:gd name="T94" fmla="*/ 58 w 1126"/>
              <a:gd name="T95" fmla="*/ 810 h 1125"/>
              <a:gd name="T96" fmla="*/ 16 w 1126"/>
              <a:gd name="T97" fmla="*/ 692 h 1125"/>
              <a:gd name="T98" fmla="*/ 0 w 1126"/>
              <a:gd name="T99" fmla="*/ 563 h 1125"/>
              <a:gd name="T100" fmla="*/ 16 w 1126"/>
              <a:gd name="T101" fmla="*/ 435 h 1125"/>
              <a:gd name="T102" fmla="*/ 58 w 1126"/>
              <a:gd name="T103" fmla="*/ 315 h 1125"/>
              <a:gd name="T104" fmla="*/ 125 w 1126"/>
              <a:gd name="T105" fmla="*/ 212 h 1125"/>
              <a:gd name="T106" fmla="*/ 212 w 1126"/>
              <a:gd name="T107" fmla="*/ 124 h 1125"/>
              <a:gd name="T108" fmla="*/ 317 w 1126"/>
              <a:gd name="T109" fmla="*/ 58 h 1125"/>
              <a:gd name="T110" fmla="*/ 435 w 1126"/>
              <a:gd name="T111" fmla="*/ 15 h 1125"/>
              <a:gd name="T112" fmla="*/ 564 w 1126"/>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6"/>
              <a:gd name="T172" fmla="*/ 0 h 1125"/>
              <a:gd name="T173" fmla="*/ 1126 w 1126"/>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6" h="1125">
                <a:moveTo>
                  <a:pt x="564" y="23"/>
                </a:moveTo>
                <a:lnTo>
                  <a:pt x="501" y="25"/>
                </a:lnTo>
                <a:lnTo>
                  <a:pt x="440" y="37"/>
                </a:lnTo>
                <a:lnTo>
                  <a:pt x="381" y="54"/>
                </a:lnTo>
                <a:lnTo>
                  <a:pt x="326" y="78"/>
                </a:lnTo>
                <a:lnTo>
                  <a:pt x="274" y="107"/>
                </a:lnTo>
                <a:lnTo>
                  <a:pt x="225" y="141"/>
                </a:lnTo>
                <a:lnTo>
                  <a:pt x="182" y="180"/>
                </a:lnTo>
                <a:lnTo>
                  <a:pt x="141" y="225"/>
                </a:lnTo>
                <a:lnTo>
                  <a:pt x="107" y="273"/>
                </a:lnTo>
                <a:lnTo>
                  <a:pt x="78" y="326"/>
                </a:lnTo>
                <a:lnTo>
                  <a:pt x="54" y="381"/>
                </a:lnTo>
                <a:lnTo>
                  <a:pt x="37" y="439"/>
                </a:lnTo>
                <a:lnTo>
                  <a:pt x="26" y="500"/>
                </a:lnTo>
                <a:lnTo>
                  <a:pt x="23" y="563"/>
                </a:lnTo>
                <a:lnTo>
                  <a:pt x="26" y="626"/>
                </a:lnTo>
                <a:lnTo>
                  <a:pt x="37" y="687"/>
                </a:lnTo>
                <a:lnTo>
                  <a:pt x="54" y="746"/>
                </a:lnTo>
                <a:lnTo>
                  <a:pt x="78" y="801"/>
                </a:lnTo>
                <a:lnTo>
                  <a:pt x="107" y="852"/>
                </a:lnTo>
                <a:lnTo>
                  <a:pt x="141" y="901"/>
                </a:lnTo>
                <a:lnTo>
                  <a:pt x="182" y="945"/>
                </a:lnTo>
                <a:lnTo>
                  <a:pt x="225" y="985"/>
                </a:lnTo>
                <a:lnTo>
                  <a:pt x="274" y="1020"/>
                </a:lnTo>
                <a:lnTo>
                  <a:pt x="326" y="1049"/>
                </a:lnTo>
                <a:lnTo>
                  <a:pt x="381" y="1073"/>
                </a:lnTo>
                <a:lnTo>
                  <a:pt x="440" y="1090"/>
                </a:lnTo>
                <a:lnTo>
                  <a:pt x="501" y="1100"/>
                </a:lnTo>
                <a:lnTo>
                  <a:pt x="564" y="1104"/>
                </a:lnTo>
                <a:lnTo>
                  <a:pt x="627" y="1100"/>
                </a:lnTo>
                <a:lnTo>
                  <a:pt x="688" y="1090"/>
                </a:lnTo>
                <a:lnTo>
                  <a:pt x="747" y="1073"/>
                </a:lnTo>
                <a:lnTo>
                  <a:pt x="802" y="1049"/>
                </a:lnTo>
                <a:lnTo>
                  <a:pt x="854" y="1020"/>
                </a:lnTo>
                <a:lnTo>
                  <a:pt x="902" y="985"/>
                </a:lnTo>
                <a:lnTo>
                  <a:pt x="946" y="945"/>
                </a:lnTo>
                <a:lnTo>
                  <a:pt x="986" y="901"/>
                </a:lnTo>
                <a:lnTo>
                  <a:pt x="1021" y="852"/>
                </a:lnTo>
                <a:lnTo>
                  <a:pt x="1050" y="801"/>
                </a:lnTo>
                <a:lnTo>
                  <a:pt x="1074" y="746"/>
                </a:lnTo>
                <a:lnTo>
                  <a:pt x="1091" y="687"/>
                </a:lnTo>
                <a:lnTo>
                  <a:pt x="1102" y="626"/>
                </a:lnTo>
                <a:lnTo>
                  <a:pt x="1105" y="563"/>
                </a:lnTo>
                <a:lnTo>
                  <a:pt x="1102" y="500"/>
                </a:lnTo>
                <a:lnTo>
                  <a:pt x="1091" y="439"/>
                </a:lnTo>
                <a:lnTo>
                  <a:pt x="1074" y="381"/>
                </a:lnTo>
                <a:lnTo>
                  <a:pt x="1050" y="326"/>
                </a:lnTo>
                <a:lnTo>
                  <a:pt x="1021" y="273"/>
                </a:lnTo>
                <a:lnTo>
                  <a:pt x="986" y="225"/>
                </a:lnTo>
                <a:lnTo>
                  <a:pt x="946" y="180"/>
                </a:lnTo>
                <a:lnTo>
                  <a:pt x="902" y="141"/>
                </a:lnTo>
                <a:lnTo>
                  <a:pt x="854" y="107"/>
                </a:lnTo>
                <a:lnTo>
                  <a:pt x="802" y="78"/>
                </a:lnTo>
                <a:lnTo>
                  <a:pt x="747" y="54"/>
                </a:lnTo>
                <a:lnTo>
                  <a:pt x="688" y="37"/>
                </a:lnTo>
                <a:lnTo>
                  <a:pt x="627" y="25"/>
                </a:lnTo>
                <a:lnTo>
                  <a:pt x="564" y="23"/>
                </a:lnTo>
                <a:close/>
                <a:moveTo>
                  <a:pt x="564" y="0"/>
                </a:moveTo>
                <a:lnTo>
                  <a:pt x="630" y="4"/>
                </a:lnTo>
                <a:lnTo>
                  <a:pt x="693" y="15"/>
                </a:lnTo>
                <a:lnTo>
                  <a:pt x="753" y="33"/>
                </a:lnTo>
                <a:lnTo>
                  <a:pt x="811" y="58"/>
                </a:lnTo>
                <a:lnTo>
                  <a:pt x="865" y="88"/>
                </a:lnTo>
                <a:lnTo>
                  <a:pt x="916" y="124"/>
                </a:lnTo>
                <a:lnTo>
                  <a:pt x="962" y="166"/>
                </a:lnTo>
                <a:lnTo>
                  <a:pt x="1003" y="212"/>
                </a:lnTo>
                <a:lnTo>
                  <a:pt x="1040" y="262"/>
                </a:lnTo>
                <a:lnTo>
                  <a:pt x="1070" y="315"/>
                </a:lnTo>
                <a:lnTo>
                  <a:pt x="1094" y="373"/>
                </a:lnTo>
                <a:lnTo>
                  <a:pt x="1112" y="435"/>
                </a:lnTo>
                <a:lnTo>
                  <a:pt x="1124" y="498"/>
                </a:lnTo>
                <a:lnTo>
                  <a:pt x="1126" y="563"/>
                </a:lnTo>
                <a:lnTo>
                  <a:pt x="1124" y="629"/>
                </a:lnTo>
                <a:lnTo>
                  <a:pt x="1112" y="692"/>
                </a:lnTo>
                <a:lnTo>
                  <a:pt x="1094" y="753"/>
                </a:lnTo>
                <a:lnTo>
                  <a:pt x="1070" y="810"/>
                </a:lnTo>
                <a:lnTo>
                  <a:pt x="1040" y="864"/>
                </a:lnTo>
                <a:lnTo>
                  <a:pt x="1003" y="915"/>
                </a:lnTo>
                <a:lnTo>
                  <a:pt x="962" y="961"/>
                </a:lnTo>
                <a:lnTo>
                  <a:pt x="916" y="1002"/>
                </a:lnTo>
                <a:lnTo>
                  <a:pt x="865" y="1039"/>
                </a:lnTo>
                <a:lnTo>
                  <a:pt x="811" y="1069"/>
                </a:lnTo>
                <a:lnTo>
                  <a:pt x="753" y="1093"/>
                </a:lnTo>
                <a:lnTo>
                  <a:pt x="693" y="1111"/>
                </a:lnTo>
                <a:lnTo>
                  <a:pt x="630" y="1121"/>
                </a:lnTo>
                <a:lnTo>
                  <a:pt x="564" y="1125"/>
                </a:lnTo>
                <a:lnTo>
                  <a:pt x="498" y="1121"/>
                </a:lnTo>
                <a:lnTo>
                  <a:pt x="435" y="1111"/>
                </a:lnTo>
                <a:lnTo>
                  <a:pt x="373" y="1093"/>
                </a:lnTo>
                <a:lnTo>
                  <a:pt x="317" y="1069"/>
                </a:lnTo>
                <a:lnTo>
                  <a:pt x="262" y="1039"/>
                </a:lnTo>
                <a:lnTo>
                  <a:pt x="212" y="1002"/>
                </a:lnTo>
                <a:lnTo>
                  <a:pt x="166" y="961"/>
                </a:lnTo>
                <a:lnTo>
                  <a:pt x="125" y="915"/>
                </a:lnTo>
                <a:lnTo>
                  <a:pt x="88" y="864"/>
                </a:lnTo>
                <a:lnTo>
                  <a:pt x="58" y="810"/>
                </a:lnTo>
                <a:lnTo>
                  <a:pt x="33" y="753"/>
                </a:lnTo>
                <a:lnTo>
                  <a:pt x="16" y="692"/>
                </a:lnTo>
                <a:lnTo>
                  <a:pt x="4" y="629"/>
                </a:lnTo>
                <a:lnTo>
                  <a:pt x="0" y="563"/>
                </a:lnTo>
                <a:lnTo>
                  <a:pt x="4" y="498"/>
                </a:lnTo>
                <a:lnTo>
                  <a:pt x="16" y="435"/>
                </a:lnTo>
                <a:lnTo>
                  <a:pt x="33" y="373"/>
                </a:lnTo>
                <a:lnTo>
                  <a:pt x="58" y="315"/>
                </a:lnTo>
                <a:lnTo>
                  <a:pt x="88" y="262"/>
                </a:lnTo>
                <a:lnTo>
                  <a:pt x="125" y="212"/>
                </a:lnTo>
                <a:lnTo>
                  <a:pt x="166" y="166"/>
                </a:lnTo>
                <a:lnTo>
                  <a:pt x="212" y="124"/>
                </a:lnTo>
                <a:lnTo>
                  <a:pt x="262" y="88"/>
                </a:lnTo>
                <a:lnTo>
                  <a:pt x="317" y="58"/>
                </a:lnTo>
                <a:lnTo>
                  <a:pt x="373" y="33"/>
                </a:lnTo>
                <a:lnTo>
                  <a:pt x="435" y="15"/>
                </a:lnTo>
                <a:lnTo>
                  <a:pt x="498" y="4"/>
                </a:lnTo>
                <a:lnTo>
                  <a:pt x="564"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51" name="Freeform 14"/>
          <p:cNvSpPr>
            <a:spLocks/>
          </p:cNvSpPr>
          <p:nvPr/>
        </p:nvSpPr>
        <p:spPr bwMode="auto">
          <a:xfrm>
            <a:off x="7982071" y="1102398"/>
            <a:ext cx="981224" cy="968790"/>
          </a:xfrm>
          <a:custGeom>
            <a:avLst/>
            <a:gdLst>
              <a:gd name="T0" fmla="*/ 409 w 818"/>
              <a:gd name="T1" fmla="*/ 0 h 817"/>
              <a:gd name="T2" fmla="*/ 464 w 818"/>
              <a:gd name="T3" fmla="*/ 3 h 817"/>
              <a:gd name="T4" fmla="*/ 518 w 818"/>
              <a:gd name="T5" fmla="*/ 15 h 817"/>
              <a:gd name="T6" fmla="*/ 568 w 818"/>
              <a:gd name="T7" fmla="*/ 32 h 817"/>
              <a:gd name="T8" fmla="*/ 615 w 818"/>
              <a:gd name="T9" fmla="*/ 55 h 817"/>
              <a:gd name="T10" fmla="*/ 659 w 818"/>
              <a:gd name="T11" fmla="*/ 84 h 817"/>
              <a:gd name="T12" fmla="*/ 698 w 818"/>
              <a:gd name="T13" fmla="*/ 120 h 817"/>
              <a:gd name="T14" fmla="*/ 732 w 818"/>
              <a:gd name="T15" fmla="*/ 159 h 817"/>
              <a:gd name="T16" fmla="*/ 761 w 818"/>
              <a:gd name="T17" fmla="*/ 202 h 817"/>
              <a:gd name="T18" fmla="*/ 786 w 818"/>
              <a:gd name="T19" fmla="*/ 250 h 817"/>
              <a:gd name="T20" fmla="*/ 803 w 818"/>
              <a:gd name="T21" fmla="*/ 300 h 817"/>
              <a:gd name="T22" fmla="*/ 814 w 818"/>
              <a:gd name="T23" fmla="*/ 352 h 817"/>
              <a:gd name="T24" fmla="*/ 818 w 818"/>
              <a:gd name="T25" fmla="*/ 408 h 817"/>
              <a:gd name="T26" fmla="*/ 814 w 818"/>
              <a:gd name="T27" fmla="*/ 464 h 817"/>
              <a:gd name="T28" fmla="*/ 803 w 818"/>
              <a:gd name="T29" fmla="*/ 516 h 817"/>
              <a:gd name="T30" fmla="*/ 786 w 818"/>
              <a:gd name="T31" fmla="*/ 567 h 817"/>
              <a:gd name="T32" fmla="*/ 761 w 818"/>
              <a:gd name="T33" fmla="*/ 615 h 817"/>
              <a:gd name="T34" fmla="*/ 732 w 818"/>
              <a:gd name="T35" fmla="*/ 658 h 817"/>
              <a:gd name="T36" fmla="*/ 698 w 818"/>
              <a:gd name="T37" fmla="*/ 697 h 817"/>
              <a:gd name="T38" fmla="*/ 659 w 818"/>
              <a:gd name="T39" fmla="*/ 731 h 817"/>
              <a:gd name="T40" fmla="*/ 615 w 818"/>
              <a:gd name="T41" fmla="*/ 760 h 817"/>
              <a:gd name="T42" fmla="*/ 568 w 818"/>
              <a:gd name="T43" fmla="*/ 784 h 817"/>
              <a:gd name="T44" fmla="*/ 518 w 818"/>
              <a:gd name="T45" fmla="*/ 802 h 817"/>
              <a:gd name="T46" fmla="*/ 464 w 818"/>
              <a:gd name="T47" fmla="*/ 813 h 817"/>
              <a:gd name="T48" fmla="*/ 409 w 818"/>
              <a:gd name="T49" fmla="*/ 817 h 817"/>
              <a:gd name="T50" fmla="*/ 354 w 818"/>
              <a:gd name="T51" fmla="*/ 813 h 817"/>
              <a:gd name="T52" fmla="*/ 300 w 818"/>
              <a:gd name="T53" fmla="*/ 802 h 817"/>
              <a:gd name="T54" fmla="*/ 250 w 818"/>
              <a:gd name="T55" fmla="*/ 784 h 817"/>
              <a:gd name="T56" fmla="*/ 203 w 818"/>
              <a:gd name="T57" fmla="*/ 760 h 817"/>
              <a:gd name="T58" fmla="*/ 159 w 818"/>
              <a:gd name="T59" fmla="*/ 731 h 817"/>
              <a:gd name="T60" fmla="*/ 120 w 818"/>
              <a:gd name="T61" fmla="*/ 697 h 817"/>
              <a:gd name="T62" fmla="*/ 86 w 818"/>
              <a:gd name="T63" fmla="*/ 658 h 817"/>
              <a:gd name="T64" fmla="*/ 55 w 818"/>
              <a:gd name="T65" fmla="*/ 615 h 817"/>
              <a:gd name="T66" fmla="*/ 32 w 818"/>
              <a:gd name="T67" fmla="*/ 567 h 817"/>
              <a:gd name="T68" fmla="*/ 15 w 818"/>
              <a:gd name="T69" fmla="*/ 516 h 817"/>
              <a:gd name="T70" fmla="*/ 4 w 818"/>
              <a:gd name="T71" fmla="*/ 464 h 817"/>
              <a:gd name="T72" fmla="*/ 0 w 818"/>
              <a:gd name="T73" fmla="*/ 408 h 817"/>
              <a:gd name="T74" fmla="*/ 4 w 818"/>
              <a:gd name="T75" fmla="*/ 352 h 817"/>
              <a:gd name="T76" fmla="*/ 15 w 818"/>
              <a:gd name="T77" fmla="*/ 300 h 817"/>
              <a:gd name="T78" fmla="*/ 32 w 818"/>
              <a:gd name="T79" fmla="*/ 250 h 817"/>
              <a:gd name="T80" fmla="*/ 55 w 818"/>
              <a:gd name="T81" fmla="*/ 202 h 817"/>
              <a:gd name="T82" fmla="*/ 86 w 818"/>
              <a:gd name="T83" fmla="*/ 159 h 817"/>
              <a:gd name="T84" fmla="*/ 120 w 818"/>
              <a:gd name="T85" fmla="*/ 120 h 817"/>
              <a:gd name="T86" fmla="*/ 159 w 818"/>
              <a:gd name="T87" fmla="*/ 84 h 817"/>
              <a:gd name="T88" fmla="*/ 203 w 818"/>
              <a:gd name="T89" fmla="*/ 55 h 817"/>
              <a:gd name="T90" fmla="*/ 250 w 818"/>
              <a:gd name="T91" fmla="*/ 32 h 817"/>
              <a:gd name="T92" fmla="*/ 300 w 818"/>
              <a:gd name="T93" fmla="*/ 15 h 817"/>
              <a:gd name="T94" fmla="*/ 354 w 818"/>
              <a:gd name="T95" fmla="*/ 3 h 817"/>
              <a:gd name="T96" fmla="*/ 409 w 818"/>
              <a:gd name="T97" fmla="*/ 0 h 81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8"/>
              <a:gd name="T148" fmla="*/ 0 h 817"/>
              <a:gd name="T149" fmla="*/ 818 w 818"/>
              <a:gd name="T150" fmla="*/ 817 h 817"/>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8" h="817">
                <a:moveTo>
                  <a:pt x="409" y="0"/>
                </a:moveTo>
                <a:lnTo>
                  <a:pt x="464" y="3"/>
                </a:lnTo>
                <a:lnTo>
                  <a:pt x="518" y="15"/>
                </a:lnTo>
                <a:lnTo>
                  <a:pt x="568" y="32"/>
                </a:lnTo>
                <a:lnTo>
                  <a:pt x="615" y="55"/>
                </a:lnTo>
                <a:lnTo>
                  <a:pt x="659" y="84"/>
                </a:lnTo>
                <a:lnTo>
                  <a:pt x="698" y="120"/>
                </a:lnTo>
                <a:lnTo>
                  <a:pt x="732" y="159"/>
                </a:lnTo>
                <a:lnTo>
                  <a:pt x="761" y="202"/>
                </a:lnTo>
                <a:lnTo>
                  <a:pt x="786" y="250"/>
                </a:lnTo>
                <a:lnTo>
                  <a:pt x="803" y="300"/>
                </a:lnTo>
                <a:lnTo>
                  <a:pt x="814" y="352"/>
                </a:lnTo>
                <a:lnTo>
                  <a:pt x="818" y="408"/>
                </a:lnTo>
                <a:lnTo>
                  <a:pt x="814" y="464"/>
                </a:lnTo>
                <a:lnTo>
                  <a:pt x="803" y="516"/>
                </a:lnTo>
                <a:lnTo>
                  <a:pt x="786" y="567"/>
                </a:lnTo>
                <a:lnTo>
                  <a:pt x="761" y="615"/>
                </a:lnTo>
                <a:lnTo>
                  <a:pt x="732" y="658"/>
                </a:lnTo>
                <a:lnTo>
                  <a:pt x="698" y="697"/>
                </a:lnTo>
                <a:lnTo>
                  <a:pt x="659" y="731"/>
                </a:lnTo>
                <a:lnTo>
                  <a:pt x="615" y="760"/>
                </a:lnTo>
                <a:lnTo>
                  <a:pt x="568" y="784"/>
                </a:lnTo>
                <a:lnTo>
                  <a:pt x="518" y="802"/>
                </a:lnTo>
                <a:lnTo>
                  <a:pt x="464" y="813"/>
                </a:lnTo>
                <a:lnTo>
                  <a:pt x="409" y="817"/>
                </a:lnTo>
                <a:lnTo>
                  <a:pt x="354" y="813"/>
                </a:lnTo>
                <a:lnTo>
                  <a:pt x="300" y="802"/>
                </a:lnTo>
                <a:lnTo>
                  <a:pt x="250" y="784"/>
                </a:lnTo>
                <a:lnTo>
                  <a:pt x="203" y="760"/>
                </a:lnTo>
                <a:lnTo>
                  <a:pt x="159" y="731"/>
                </a:lnTo>
                <a:lnTo>
                  <a:pt x="120" y="697"/>
                </a:lnTo>
                <a:lnTo>
                  <a:pt x="86" y="658"/>
                </a:lnTo>
                <a:lnTo>
                  <a:pt x="55" y="615"/>
                </a:lnTo>
                <a:lnTo>
                  <a:pt x="32" y="567"/>
                </a:lnTo>
                <a:lnTo>
                  <a:pt x="15" y="516"/>
                </a:lnTo>
                <a:lnTo>
                  <a:pt x="4" y="464"/>
                </a:lnTo>
                <a:lnTo>
                  <a:pt x="0" y="408"/>
                </a:lnTo>
                <a:lnTo>
                  <a:pt x="4" y="352"/>
                </a:lnTo>
                <a:lnTo>
                  <a:pt x="15" y="300"/>
                </a:lnTo>
                <a:lnTo>
                  <a:pt x="32" y="250"/>
                </a:lnTo>
                <a:lnTo>
                  <a:pt x="55" y="202"/>
                </a:lnTo>
                <a:lnTo>
                  <a:pt x="86" y="159"/>
                </a:lnTo>
                <a:lnTo>
                  <a:pt x="120" y="120"/>
                </a:lnTo>
                <a:lnTo>
                  <a:pt x="159" y="84"/>
                </a:lnTo>
                <a:lnTo>
                  <a:pt x="203" y="55"/>
                </a:lnTo>
                <a:lnTo>
                  <a:pt x="250" y="32"/>
                </a:lnTo>
                <a:lnTo>
                  <a:pt x="300" y="15"/>
                </a:lnTo>
                <a:lnTo>
                  <a:pt x="354" y="3"/>
                </a:lnTo>
                <a:lnTo>
                  <a:pt x="409"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52" name="Freeform 15"/>
          <p:cNvSpPr>
            <a:spLocks noEditPoints="1"/>
          </p:cNvSpPr>
          <p:nvPr/>
        </p:nvSpPr>
        <p:spPr bwMode="auto">
          <a:xfrm>
            <a:off x="6143625" y="1887759"/>
            <a:ext cx="1349631" cy="1333868"/>
          </a:xfrm>
          <a:custGeom>
            <a:avLst/>
            <a:gdLst>
              <a:gd name="T0" fmla="*/ 500 w 1127"/>
              <a:gd name="T1" fmla="*/ 25 h 1125"/>
              <a:gd name="T2" fmla="*/ 382 w 1127"/>
              <a:gd name="T3" fmla="*/ 54 h 1125"/>
              <a:gd name="T4" fmla="*/ 274 w 1127"/>
              <a:gd name="T5" fmla="*/ 106 h 1125"/>
              <a:gd name="T6" fmla="*/ 180 w 1127"/>
              <a:gd name="T7" fmla="*/ 181 h 1125"/>
              <a:gd name="T8" fmla="*/ 107 w 1127"/>
              <a:gd name="T9" fmla="*/ 273 h 1125"/>
              <a:gd name="T10" fmla="*/ 53 w 1127"/>
              <a:gd name="T11" fmla="*/ 381 h 1125"/>
              <a:gd name="T12" fmla="*/ 25 w 1127"/>
              <a:gd name="T13" fmla="*/ 500 h 1125"/>
              <a:gd name="T14" fmla="*/ 25 w 1127"/>
              <a:gd name="T15" fmla="*/ 626 h 1125"/>
              <a:gd name="T16" fmla="*/ 53 w 1127"/>
              <a:gd name="T17" fmla="*/ 746 h 1125"/>
              <a:gd name="T18" fmla="*/ 107 w 1127"/>
              <a:gd name="T19" fmla="*/ 852 h 1125"/>
              <a:gd name="T20" fmla="*/ 180 w 1127"/>
              <a:gd name="T21" fmla="*/ 945 h 1125"/>
              <a:gd name="T22" fmla="*/ 274 w 1127"/>
              <a:gd name="T23" fmla="*/ 1020 h 1125"/>
              <a:gd name="T24" fmla="*/ 382 w 1127"/>
              <a:gd name="T25" fmla="*/ 1073 h 1125"/>
              <a:gd name="T26" fmla="*/ 500 w 1127"/>
              <a:gd name="T27" fmla="*/ 1100 h 1125"/>
              <a:gd name="T28" fmla="*/ 626 w 1127"/>
              <a:gd name="T29" fmla="*/ 1100 h 1125"/>
              <a:gd name="T30" fmla="*/ 746 w 1127"/>
              <a:gd name="T31" fmla="*/ 1073 h 1125"/>
              <a:gd name="T32" fmla="*/ 853 w 1127"/>
              <a:gd name="T33" fmla="*/ 1020 h 1125"/>
              <a:gd name="T34" fmla="*/ 947 w 1127"/>
              <a:gd name="T35" fmla="*/ 945 h 1125"/>
              <a:gd name="T36" fmla="*/ 1020 w 1127"/>
              <a:gd name="T37" fmla="*/ 852 h 1125"/>
              <a:gd name="T38" fmla="*/ 1073 w 1127"/>
              <a:gd name="T39" fmla="*/ 746 h 1125"/>
              <a:gd name="T40" fmla="*/ 1102 w 1127"/>
              <a:gd name="T41" fmla="*/ 626 h 1125"/>
              <a:gd name="T42" fmla="*/ 1102 w 1127"/>
              <a:gd name="T43" fmla="*/ 500 h 1125"/>
              <a:gd name="T44" fmla="*/ 1073 w 1127"/>
              <a:gd name="T45" fmla="*/ 381 h 1125"/>
              <a:gd name="T46" fmla="*/ 1020 w 1127"/>
              <a:gd name="T47" fmla="*/ 273 h 1125"/>
              <a:gd name="T48" fmla="*/ 947 w 1127"/>
              <a:gd name="T49" fmla="*/ 181 h 1125"/>
              <a:gd name="T50" fmla="*/ 853 w 1127"/>
              <a:gd name="T51" fmla="*/ 106 h 1125"/>
              <a:gd name="T52" fmla="*/ 746 w 1127"/>
              <a:gd name="T53" fmla="*/ 54 h 1125"/>
              <a:gd name="T54" fmla="*/ 626 w 1127"/>
              <a:gd name="T55" fmla="*/ 25 h 1125"/>
              <a:gd name="T56" fmla="*/ 563 w 1127"/>
              <a:gd name="T57" fmla="*/ 0 h 1125"/>
              <a:gd name="T58" fmla="*/ 693 w 1127"/>
              <a:gd name="T59" fmla="*/ 14 h 1125"/>
              <a:gd name="T60" fmla="*/ 811 w 1127"/>
              <a:gd name="T61" fmla="*/ 58 h 1125"/>
              <a:gd name="T62" fmla="*/ 915 w 1127"/>
              <a:gd name="T63" fmla="*/ 123 h 1125"/>
              <a:gd name="T64" fmla="*/ 1003 w 1127"/>
              <a:gd name="T65" fmla="*/ 211 h 1125"/>
              <a:gd name="T66" fmla="*/ 1069 w 1127"/>
              <a:gd name="T67" fmla="*/ 315 h 1125"/>
              <a:gd name="T68" fmla="*/ 1112 w 1127"/>
              <a:gd name="T69" fmla="*/ 435 h 1125"/>
              <a:gd name="T70" fmla="*/ 1127 w 1127"/>
              <a:gd name="T71" fmla="*/ 563 h 1125"/>
              <a:gd name="T72" fmla="*/ 1112 w 1127"/>
              <a:gd name="T73" fmla="*/ 692 h 1125"/>
              <a:gd name="T74" fmla="*/ 1069 w 1127"/>
              <a:gd name="T75" fmla="*/ 810 h 1125"/>
              <a:gd name="T76" fmla="*/ 1003 w 1127"/>
              <a:gd name="T77" fmla="*/ 915 h 1125"/>
              <a:gd name="T78" fmla="*/ 915 w 1127"/>
              <a:gd name="T79" fmla="*/ 1002 h 1125"/>
              <a:gd name="T80" fmla="*/ 811 w 1127"/>
              <a:gd name="T81" fmla="*/ 1069 h 1125"/>
              <a:gd name="T82" fmla="*/ 693 w 1127"/>
              <a:gd name="T83" fmla="*/ 1111 h 1125"/>
              <a:gd name="T84" fmla="*/ 563 w 1127"/>
              <a:gd name="T85" fmla="*/ 1125 h 1125"/>
              <a:gd name="T86" fmla="*/ 434 w 1127"/>
              <a:gd name="T87" fmla="*/ 1111 h 1125"/>
              <a:gd name="T88" fmla="*/ 316 w 1127"/>
              <a:gd name="T89" fmla="*/ 1069 h 1125"/>
              <a:gd name="T90" fmla="*/ 211 w 1127"/>
              <a:gd name="T91" fmla="*/ 1002 h 1125"/>
              <a:gd name="T92" fmla="*/ 124 w 1127"/>
              <a:gd name="T93" fmla="*/ 915 h 1125"/>
              <a:gd name="T94" fmla="*/ 57 w 1127"/>
              <a:gd name="T95" fmla="*/ 810 h 1125"/>
              <a:gd name="T96" fmla="*/ 15 w 1127"/>
              <a:gd name="T97" fmla="*/ 692 h 1125"/>
              <a:gd name="T98" fmla="*/ 0 w 1127"/>
              <a:gd name="T99" fmla="*/ 563 h 1125"/>
              <a:gd name="T100" fmla="*/ 15 w 1127"/>
              <a:gd name="T101" fmla="*/ 435 h 1125"/>
              <a:gd name="T102" fmla="*/ 57 w 1127"/>
              <a:gd name="T103" fmla="*/ 315 h 1125"/>
              <a:gd name="T104" fmla="*/ 124 w 1127"/>
              <a:gd name="T105" fmla="*/ 211 h 1125"/>
              <a:gd name="T106" fmla="*/ 211 w 1127"/>
              <a:gd name="T107" fmla="*/ 123 h 1125"/>
              <a:gd name="T108" fmla="*/ 316 w 1127"/>
              <a:gd name="T109" fmla="*/ 58 h 1125"/>
              <a:gd name="T110" fmla="*/ 434 w 1127"/>
              <a:gd name="T111" fmla="*/ 14 h 1125"/>
              <a:gd name="T112" fmla="*/ 563 w 1127"/>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7"/>
              <a:gd name="T172" fmla="*/ 0 h 1125"/>
              <a:gd name="T173" fmla="*/ 1127 w 1127"/>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7" h="1125">
                <a:moveTo>
                  <a:pt x="563" y="22"/>
                </a:moveTo>
                <a:lnTo>
                  <a:pt x="500" y="25"/>
                </a:lnTo>
                <a:lnTo>
                  <a:pt x="439" y="37"/>
                </a:lnTo>
                <a:lnTo>
                  <a:pt x="382" y="54"/>
                </a:lnTo>
                <a:lnTo>
                  <a:pt x="325" y="78"/>
                </a:lnTo>
                <a:lnTo>
                  <a:pt x="274" y="106"/>
                </a:lnTo>
                <a:lnTo>
                  <a:pt x="225" y="141"/>
                </a:lnTo>
                <a:lnTo>
                  <a:pt x="180" y="181"/>
                </a:lnTo>
                <a:lnTo>
                  <a:pt x="141" y="225"/>
                </a:lnTo>
                <a:lnTo>
                  <a:pt x="107" y="273"/>
                </a:lnTo>
                <a:lnTo>
                  <a:pt x="77" y="326"/>
                </a:lnTo>
                <a:lnTo>
                  <a:pt x="53" y="381"/>
                </a:lnTo>
                <a:lnTo>
                  <a:pt x="36" y="439"/>
                </a:lnTo>
                <a:lnTo>
                  <a:pt x="25" y="500"/>
                </a:lnTo>
                <a:lnTo>
                  <a:pt x="21" y="563"/>
                </a:lnTo>
                <a:lnTo>
                  <a:pt x="25" y="626"/>
                </a:lnTo>
                <a:lnTo>
                  <a:pt x="36" y="687"/>
                </a:lnTo>
                <a:lnTo>
                  <a:pt x="53" y="746"/>
                </a:lnTo>
                <a:lnTo>
                  <a:pt x="77" y="801"/>
                </a:lnTo>
                <a:lnTo>
                  <a:pt x="107" y="852"/>
                </a:lnTo>
                <a:lnTo>
                  <a:pt x="141" y="901"/>
                </a:lnTo>
                <a:lnTo>
                  <a:pt x="180" y="945"/>
                </a:lnTo>
                <a:lnTo>
                  <a:pt x="225" y="985"/>
                </a:lnTo>
                <a:lnTo>
                  <a:pt x="274" y="1020"/>
                </a:lnTo>
                <a:lnTo>
                  <a:pt x="325" y="1049"/>
                </a:lnTo>
                <a:lnTo>
                  <a:pt x="382" y="1073"/>
                </a:lnTo>
                <a:lnTo>
                  <a:pt x="439" y="1090"/>
                </a:lnTo>
                <a:lnTo>
                  <a:pt x="500" y="1100"/>
                </a:lnTo>
                <a:lnTo>
                  <a:pt x="563" y="1104"/>
                </a:lnTo>
                <a:lnTo>
                  <a:pt x="626" y="1100"/>
                </a:lnTo>
                <a:lnTo>
                  <a:pt x="688" y="1090"/>
                </a:lnTo>
                <a:lnTo>
                  <a:pt x="746" y="1073"/>
                </a:lnTo>
                <a:lnTo>
                  <a:pt x="801" y="1049"/>
                </a:lnTo>
                <a:lnTo>
                  <a:pt x="853" y="1020"/>
                </a:lnTo>
                <a:lnTo>
                  <a:pt x="902" y="985"/>
                </a:lnTo>
                <a:lnTo>
                  <a:pt x="947" y="945"/>
                </a:lnTo>
                <a:lnTo>
                  <a:pt x="986" y="901"/>
                </a:lnTo>
                <a:lnTo>
                  <a:pt x="1020" y="852"/>
                </a:lnTo>
                <a:lnTo>
                  <a:pt x="1049" y="801"/>
                </a:lnTo>
                <a:lnTo>
                  <a:pt x="1073" y="746"/>
                </a:lnTo>
                <a:lnTo>
                  <a:pt x="1091" y="687"/>
                </a:lnTo>
                <a:lnTo>
                  <a:pt x="1102" y="626"/>
                </a:lnTo>
                <a:lnTo>
                  <a:pt x="1104" y="563"/>
                </a:lnTo>
                <a:lnTo>
                  <a:pt x="1102" y="500"/>
                </a:lnTo>
                <a:lnTo>
                  <a:pt x="1091" y="439"/>
                </a:lnTo>
                <a:lnTo>
                  <a:pt x="1073" y="381"/>
                </a:lnTo>
                <a:lnTo>
                  <a:pt x="1049" y="326"/>
                </a:lnTo>
                <a:lnTo>
                  <a:pt x="1020" y="273"/>
                </a:lnTo>
                <a:lnTo>
                  <a:pt x="986" y="225"/>
                </a:lnTo>
                <a:lnTo>
                  <a:pt x="947" y="181"/>
                </a:lnTo>
                <a:lnTo>
                  <a:pt x="902" y="141"/>
                </a:lnTo>
                <a:lnTo>
                  <a:pt x="853" y="106"/>
                </a:lnTo>
                <a:lnTo>
                  <a:pt x="801" y="78"/>
                </a:lnTo>
                <a:lnTo>
                  <a:pt x="746" y="54"/>
                </a:lnTo>
                <a:lnTo>
                  <a:pt x="688" y="37"/>
                </a:lnTo>
                <a:lnTo>
                  <a:pt x="626" y="25"/>
                </a:lnTo>
                <a:lnTo>
                  <a:pt x="563" y="22"/>
                </a:lnTo>
                <a:close/>
                <a:moveTo>
                  <a:pt x="563" y="0"/>
                </a:moveTo>
                <a:lnTo>
                  <a:pt x="629" y="4"/>
                </a:lnTo>
                <a:lnTo>
                  <a:pt x="693" y="14"/>
                </a:lnTo>
                <a:lnTo>
                  <a:pt x="753" y="33"/>
                </a:lnTo>
                <a:lnTo>
                  <a:pt x="811" y="58"/>
                </a:lnTo>
                <a:lnTo>
                  <a:pt x="865" y="88"/>
                </a:lnTo>
                <a:lnTo>
                  <a:pt x="915" y="123"/>
                </a:lnTo>
                <a:lnTo>
                  <a:pt x="961" y="165"/>
                </a:lnTo>
                <a:lnTo>
                  <a:pt x="1003" y="211"/>
                </a:lnTo>
                <a:lnTo>
                  <a:pt x="1039" y="261"/>
                </a:lnTo>
                <a:lnTo>
                  <a:pt x="1069" y="315"/>
                </a:lnTo>
                <a:lnTo>
                  <a:pt x="1094" y="373"/>
                </a:lnTo>
                <a:lnTo>
                  <a:pt x="1112" y="435"/>
                </a:lnTo>
                <a:lnTo>
                  <a:pt x="1123" y="498"/>
                </a:lnTo>
                <a:lnTo>
                  <a:pt x="1127" y="563"/>
                </a:lnTo>
                <a:lnTo>
                  <a:pt x="1123" y="629"/>
                </a:lnTo>
                <a:lnTo>
                  <a:pt x="1112" y="692"/>
                </a:lnTo>
                <a:lnTo>
                  <a:pt x="1094" y="752"/>
                </a:lnTo>
                <a:lnTo>
                  <a:pt x="1069" y="810"/>
                </a:lnTo>
                <a:lnTo>
                  <a:pt x="1039" y="864"/>
                </a:lnTo>
                <a:lnTo>
                  <a:pt x="1003" y="915"/>
                </a:lnTo>
                <a:lnTo>
                  <a:pt x="961" y="961"/>
                </a:lnTo>
                <a:lnTo>
                  <a:pt x="915" y="1002"/>
                </a:lnTo>
                <a:lnTo>
                  <a:pt x="865" y="1038"/>
                </a:lnTo>
                <a:lnTo>
                  <a:pt x="811" y="1069"/>
                </a:lnTo>
                <a:lnTo>
                  <a:pt x="753" y="1092"/>
                </a:lnTo>
                <a:lnTo>
                  <a:pt x="693" y="1111"/>
                </a:lnTo>
                <a:lnTo>
                  <a:pt x="629" y="1121"/>
                </a:lnTo>
                <a:lnTo>
                  <a:pt x="563" y="1125"/>
                </a:lnTo>
                <a:lnTo>
                  <a:pt x="497" y="1121"/>
                </a:lnTo>
                <a:lnTo>
                  <a:pt x="434" y="1111"/>
                </a:lnTo>
                <a:lnTo>
                  <a:pt x="374" y="1092"/>
                </a:lnTo>
                <a:lnTo>
                  <a:pt x="316" y="1069"/>
                </a:lnTo>
                <a:lnTo>
                  <a:pt x="262" y="1038"/>
                </a:lnTo>
                <a:lnTo>
                  <a:pt x="211" y="1002"/>
                </a:lnTo>
                <a:lnTo>
                  <a:pt x="165" y="961"/>
                </a:lnTo>
                <a:lnTo>
                  <a:pt x="124" y="915"/>
                </a:lnTo>
                <a:lnTo>
                  <a:pt x="88" y="864"/>
                </a:lnTo>
                <a:lnTo>
                  <a:pt x="57" y="810"/>
                </a:lnTo>
                <a:lnTo>
                  <a:pt x="33" y="752"/>
                </a:lnTo>
                <a:lnTo>
                  <a:pt x="15" y="692"/>
                </a:lnTo>
                <a:lnTo>
                  <a:pt x="4" y="629"/>
                </a:lnTo>
                <a:lnTo>
                  <a:pt x="0" y="563"/>
                </a:lnTo>
                <a:lnTo>
                  <a:pt x="4" y="498"/>
                </a:lnTo>
                <a:lnTo>
                  <a:pt x="15" y="435"/>
                </a:lnTo>
                <a:lnTo>
                  <a:pt x="33" y="373"/>
                </a:lnTo>
                <a:lnTo>
                  <a:pt x="57" y="315"/>
                </a:lnTo>
                <a:lnTo>
                  <a:pt x="88" y="261"/>
                </a:lnTo>
                <a:lnTo>
                  <a:pt x="124" y="211"/>
                </a:lnTo>
                <a:lnTo>
                  <a:pt x="165" y="165"/>
                </a:lnTo>
                <a:lnTo>
                  <a:pt x="211" y="123"/>
                </a:lnTo>
                <a:lnTo>
                  <a:pt x="262" y="88"/>
                </a:lnTo>
                <a:lnTo>
                  <a:pt x="316" y="58"/>
                </a:lnTo>
                <a:lnTo>
                  <a:pt x="374" y="33"/>
                </a:lnTo>
                <a:lnTo>
                  <a:pt x="434" y="14"/>
                </a:lnTo>
                <a:lnTo>
                  <a:pt x="497" y="4"/>
                </a:lnTo>
                <a:lnTo>
                  <a:pt x="563"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53" name="Freeform 16"/>
          <p:cNvSpPr>
            <a:spLocks/>
          </p:cNvSpPr>
          <p:nvPr/>
        </p:nvSpPr>
        <p:spPr bwMode="auto">
          <a:xfrm>
            <a:off x="6328727" y="2069407"/>
            <a:ext cx="977629" cy="968790"/>
          </a:xfrm>
          <a:custGeom>
            <a:avLst/>
            <a:gdLst>
              <a:gd name="T0" fmla="*/ 409 w 818"/>
              <a:gd name="T1" fmla="*/ 0 h 816"/>
              <a:gd name="T2" fmla="*/ 465 w 818"/>
              <a:gd name="T3" fmla="*/ 3 h 816"/>
              <a:gd name="T4" fmla="*/ 518 w 818"/>
              <a:gd name="T5" fmla="*/ 14 h 816"/>
              <a:gd name="T6" fmla="*/ 568 w 818"/>
              <a:gd name="T7" fmla="*/ 31 h 816"/>
              <a:gd name="T8" fmla="*/ 615 w 818"/>
              <a:gd name="T9" fmla="*/ 55 h 816"/>
              <a:gd name="T10" fmla="*/ 660 w 818"/>
              <a:gd name="T11" fmla="*/ 84 h 816"/>
              <a:gd name="T12" fmla="*/ 698 w 818"/>
              <a:gd name="T13" fmla="*/ 119 h 816"/>
              <a:gd name="T14" fmla="*/ 734 w 818"/>
              <a:gd name="T15" fmla="*/ 159 h 816"/>
              <a:gd name="T16" fmla="*/ 762 w 818"/>
              <a:gd name="T17" fmla="*/ 202 h 816"/>
              <a:gd name="T18" fmla="*/ 786 w 818"/>
              <a:gd name="T19" fmla="*/ 249 h 816"/>
              <a:gd name="T20" fmla="*/ 803 w 818"/>
              <a:gd name="T21" fmla="*/ 299 h 816"/>
              <a:gd name="T22" fmla="*/ 815 w 818"/>
              <a:gd name="T23" fmla="*/ 353 h 816"/>
              <a:gd name="T24" fmla="*/ 818 w 818"/>
              <a:gd name="T25" fmla="*/ 408 h 816"/>
              <a:gd name="T26" fmla="*/ 815 w 818"/>
              <a:gd name="T27" fmla="*/ 463 h 816"/>
              <a:gd name="T28" fmla="*/ 803 w 818"/>
              <a:gd name="T29" fmla="*/ 516 h 816"/>
              <a:gd name="T30" fmla="*/ 786 w 818"/>
              <a:gd name="T31" fmla="*/ 567 h 816"/>
              <a:gd name="T32" fmla="*/ 762 w 818"/>
              <a:gd name="T33" fmla="*/ 614 h 816"/>
              <a:gd name="T34" fmla="*/ 734 w 818"/>
              <a:gd name="T35" fmla="*/ 658 h 816"/>
              <a:gd name="T36" fmla="*/ 698 w 818"/>
              <a:gd name="T37" fmla="*/ 697 h 816"/>
              <a:gd name="T38" fmla="*/ 660 w 818"/>
              <a:gd name="T39" fmla="*/ 731 h 816"/>
              <a:gd name="T40" fmla="*/ 615 w 818"/>
              <a:gd name="T41" fmla="*/ 760 h 816"/>
              <a:gd name="T42" fmla="*/ 568 w 818"/>
              <a:gd name="T43" fmla="*/ 784 h 816"/>
              <a:gd name="T44" fmla="*/ 518 w 818"/>
              <a:gd name="T45" fmla="*/ 802 h 816"/>
              <a:gd name="T46" fmla="*/ 465 w 818"/>
              <a:gd name="T47" fmla="*/ 813 h 816"/>
              <a:gd name="T48" fmla="*/ 409 w 818"/>
              <a:gd name="T49" fmla="*/ 816 h 816"/>
              <a:gd name="T50" fmla="*/ 354 w 818"/>
              <a:gd name="T51" fmla="*/ 813 h 816"/>
              <a:gd name="T52" fmla="*/ 301 w 818"/>
              <a:gd name="T53" fmla="*/ 802 h 816"/>
              <a:gd name="T54" fmla="*/ 250 w 818"/>
              <a:gd name="T55" fmla="*/ 784 h 816"/>
              <a:gd name="T56" fmla="*/ 203 w 818"/>
              <a:gd name="T57" fmla="*/ 760 h 816"/>
              <a:gd name="T58" fmla="*/ 159 w 818"/>
              <a:gd name="T59" fmla="*/ 731 h 816"/>
              <a:gd name="T60" fmla="*/ 120 w 818"/>
              <a:gd name="T61" fmla="*/ 697 h 816"/>
              <a:gd name="T62" fmla="*/ 86 w 818"/>
              <a:gd name="T63" fmla="*/ 658 h 816"/>
              <a:gd name="T64" fmla="*/ 57 w 818"/>
              <a:gd name="T65" fmla="*/ 614 h 816"/>
              <a:gd name="T66" fmla="*/ 33 w 818"/>
              <a:gd name="T67" fmla="*/ 567 h 816"/>
              <a:gd name="T68" fmla="*/ 15 w 818"/>
              <a:gd name="T69" fmla="*/ 516 h 816"/>
              <a:gd name="T70" fmla="*/ 4 w 818"/>
              <a:gd name="T71" fmla="*/ 463 h 816"/>
              <a:gd name="T72" fmla="*/ 0 w 818"/>
              <a:gd name="T73" fmla="*/ 408 h 816"/>
              <a:gd name="T74" fmla="*/ 4 w 818"/>
              <a:gd name="T75" fmla="*/ 353 h 816"/>
              <a:gd name="T76" fmla="*/ 15 w 818"/>
              <a:gd name="T77" fmla="*/ 299 h 816"/>
              <a:gd name="T78" fmla="*/ 33 w 818"/>
              <a:gd name="T79" fmla="*/ 249 h 816"/>
              <a:gd name="T80" fmla="*/ 57 w 818"/>
              <a:gd name="T81" fmla="*/ 202 h 816"/>
              <a:gd name="T82" fmla="*/ 86 w 818"/>
              <a:gd name="T83" fmla="*/ 159 h 816"/>
              <a:gd name="T84" fmla="*/ 120 w 818"/>
              <a:gd name="T85" fmla="*/ 119 h 816"/>
              <a:gd name="T86" fmla="*/ 159 w 818"/>
              <a:gd name="T87" fmla="*/ 84 h 816"/>
              <a:gd name="T88" fmla="*/ 203 w 818"/>
              <a:gd name="T89" fmla="*/ 55 h 816"/>
              <a:gd name="T90" fmla="*/ 250 w 818"/>
              <a:gd name="T91" fmla="*/ 31 h 816"/>
              <a:gd name="T92" fmla="*/ 301 w 818"/>
              <a:gd name="T93" fmla="*/ 14 h 816"/>
              <a:gd name="T94" fmla="*/ 354 w 818"/>
              <a:gd name="T95" fmla="*/ 3 h 816"/>
              <a:gd name="T96" fmla="*/ 409 w 818"/>
              <a:gd name="T97" fmla="*/ 0 h 81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8"/>
              <a:gd name="T148" fmla="*/ 0 h 816"/>
              <a:gd name="T149" fmla="*/ 818 w 818"/>
              <a:gd name="T150" fmla="*/ 816 h 81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8" h="816">
                <a:moveTo>
                  <a:pt x="409" y="0"/>
                </a:moveTo>
                <a:lnTo>
                  <a:pt x="465" y="3"/>
                </a:lnTo>
                <a:lnTo>
                  <a:pt x="518" y="14"/>
                </a:lnTo>
                <a:lnTo>
                  <a:pt x="568" y="31"/>
                </a:lnTo>
                <a:lnTo>
                  <a:pt x="615" y="55"/>
                </a:lnTo>
                <a:lnTo>
                  <a:pt x="660" y="84"/>
                </a:lnTo>
                <a:lnTo>
                  <a:pt x="698" y="119"/>
                </a:lnTo>
                <a:lnTo>
                  <a:pt x="734" y="159"/>
                </a:lnTo>
                <a:lnTo>
                  <a:pt x="762" y="202"/>
                </a:lnTo>
                <a:lnTo>
                  <a:pt x="786" y="249"/>
                </a:lnTo>
                <a:lnTo>
                  <a:pt x="803" y="299"/>
                </a:lnTo>
                <a:lnTo>
                  <a:pt x="815" y="353"/>
                </a:lnTo>
                <a:lnTo>
                  <a:pt x="818" y="408"/>
                </a:lnTo>
                <a:lnTo>
                  <a:pt x="815" y="463"/>
                </a:lnTo>
                <a:lnTo>
                  <a:pt x="803" y="516"/>
                </a:lnTo>
                <a:lnTo>
                  <a:pt x="786" y="567"/>
                </a:lnTo>
                <a:lnTo>
                  <a:pt x="762" y="614"/>
                </a:lnTo>
                <a:lnTo>
                  <a:pt x="734" y="658"/>
                </a:lnTo>
                <a:lnTo>
                  <a:pt x="698" y="697"/>
                </a:lnTo>
                <a:lnTo>
                  <a:pt x="660" y="731"/>
                </a:lnTo>
                <a:lnTo>
                  <a:pt x="615" y="760"/>
                </a:lnTo>
                <a:lnTo>
                  <a:pt x="568" y="784"/>
                </a:lnTo>
                <a:lnTo>
                  <a:pt x="518" y="802"/>
                </a:lnTo>
                <a:lnTo>
                  <a:pt x="465" y="813"/>
                </a:lnTo>
                <a:lnTo>
                  <a:pt x="409" y="816"/>
                </a:lnTo>
                <a:lnTo>
                  <a:pt x="354" y="813"/>
                </a:lnTo>
                <a:lnTo>
                  <a:pt x="301" y="802"/>
                </a:lnTo>
                <a:lnTo>
                  <a:pt x="250" y="784"/>
                </a:lnTo>
                <a:lnTo>
                  <a:pt x="203" y="760"/>
                </a:lnTo>
                <a:lnTo>
                  <a:pt x="159" y="731"/>
                </a:lnTo>
                <a:lnTo>
                  <a:pt x="120" y="697"/>
                </a:lnTo>
                <a:lnTo>
                  <a:pt x="86" y="658"/>
                </a:lnTo>
                <a:lnTo>
                  <a:pt x="57" y="614"/>
                </a:lnTo>
                <a:lnTo>
                  <a:pt x="33" y="567"/>
                </a:lnTo>
                <a:lnTo>
                  <a:pt x="15" y="516"/>
                </a:lnTo>
                <a:lnTo>
                  <a:pt x="4" y="463"/>
                </a:lnTo>
                <a:lnTo>
                  <a:pt x="0" y="408"/>
                </a:lnTo>
                <a:lnTo>
                  <a:pt x="4" y="353"/>
                </a:lnTo>
                <a:lnTo>
                  <a:pt x="15" y="299"/>
                </a:lnTo>
                <a:lnTo>
                  <a:pt x="33" y="249"/>
                </a:lnTo>
                <a:lnTo>
                  <a:pt x="57" y="202"/>
                </a:lnTo>
                <a:lnTo>
                  <a:pt x="86" y="159"/>
                </a:lnTo>
                <a:lnTo>
                  <a:pt x="120" y="119"/>
                </a:lnTo>
                <a:lnTo>
                  <a:pt x="159" y="84"/>
                </a:lnTo>
                <a:lnTo>
                  <a:pt x="203" y="55"/>
                </a:lnTo>
                <a:lnTo>
                  <a:pt x="250" y="31"/>
                </a:lnTo>
                <a:lnTo>
                  <a:pt x="301" y="14"/>
                </a:lnTo>
                <a:lnTo>
                  <a:pt x="354" y="3"/>
                </a:lnTo>
                <a:lnTo>
                  <a:pt x="409" y="0"/>
                </a:lnTo>
                <a:close/>
              </a:path>
            </a:pathLst>
          </a:cu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54" name="Freeform 17"/>
          <p:cNvSpPr>
            <a:spLocks noEditPoints="1"/>
          </p:cNvSpPr>
          <p:nvPr/>
        </p:nvSpPr>
        <p:spPr bwMode="auto">
          <a:xfrm>
            <a:off x="6161596" y="3478071"/>
            <a:ext cx="1351429" cy="1333867"/>
          </a:xfrm>
          <a:custGeom>
            <a:avLst/>
            <a:gdLst>
              <a:gd name="T0" fmla="*/ 501 w 1126"/>
              <a:gd name="T1" fmla="*/ 25 h 1125"/>
              <a:gd name="T2" fmla="*/ 381 w 1126"/>
              <a:gd name="T3" fmla="*/ 54 h 1125"/>
              <a:gd name="T4" fmla="*/ 273 w 1126"/>
              <a:gd name="T5" fmla="*/ 106 h 1125"/>
              <a:gd name="T6" fmla="*/ 181 w 1126"/>
              <a:gd name="T7" fmla="*/ 180 h 1125"/>
              <a:gd name="T8" fmla="*/ 106 w 1126"/>
              <a:gd name="T9" fmla="*/ 273 h 1125"/>
              <a:gd name="T10" fmla="*/ 54 w 1126"/>
              <a:gd name="T11" fmla="*/ 381 h 1125"/>
              <a:gd name="T12" fmla="*/ 25 w 1126"/>
              <a:gd name="T13" fmla="*/ 500 h 1125"/>
              <a:gd name="T14" fmla="*/ 25 w 1126"/>
              <a:gd name="T15" fmla="*/ 626 h 1125"/>
              <a:gd name="T16" fmla="*/ 54 w 1126"/>
              <a:gd name="T17" fmla="*/ 746 h 1125"/>
              <a:gd name="T18" fmla="*/ 106 w 1126"/>
              <a:gd name="T19" fmla="*/ 852 h 1125"/>
              <a:gd name="T20" fmla="*/ 181 w 1126"/>
              <a:gd name="T21" fmla="*/ 945 h 1125"/>
              <a:gd name="T22" fmla="*/ 273 w 1126"/>
              <a:gd name="T23" fmla="*/ 1020 h 1125"/>
              <a:gd name="T24" fmla="*/ 381 w 1126"/>
              <a:gd name="T25" fmla="*/ 1072 h 1125"/>
              <a:gd name="T26" fmla="*/ 501 w 1126"/>
              <a:gd name="T27" fmla="*/ 1100 h 1125"/>
              <a:gd name="T28" fmla="*/ 627 w 1126"/>
              <a:gd name="T29" fmla="*/ 1100 h 1125"/>
              <a:gd name="T30" fmla="*/ 746 w 1126"/>
              <a:gd name="T31" fmla="*/ 1072 h 1125"/>
              <a:gd name="T32" fmla="*/ 853 w 1126"/>
              <a:gd name="T33" fmla="*/ 1020 h 1125"/>
              <a:gd name="T34" fmla="*/ 946 w 1126"/>
              <a:gd name="T35" fmla="*/ 945 h 1125"/>
              <a:gd name="T36" fmla="*/ 1021 w 1126"/>
              <a:gd name="T37" fmla="*/ 852 h 1125"/>
              <a:gd name="T38" fmla="*/ 1074 w 1126"/>
              <a:gd name="T39" fmla="*/ 746 h 1125"/>
              <a:gd name="T40" fmla="*/ 1101 w 1126"/>
              <a:gd name="T41" fmla="*/ 626 h 1125"/>
              <a:gd name="T42" fmla="*/ 1101 w 1126"/>
              <a:gd name="T43" fmla="*/ 500 h 1125"/>
              <a:gd name="T44" fmla="*/ 1074 w 1126"/>
              <a:gd name="T45" fmla="*/ 381 h 1125"/>
              <a:gd name="T46" fmla="*/ 1021 w 1126"/>
              <a:gd name="T47" fmla="*/ 273 h 1125"/>
              <a:gd name="T48" fmla="*/ 946 w 1126"/>
              <a:gd name="T49" fmla="*/ 180 h 1125"/>
              <a:gd name="T50" fmla="*/ 853 w 1126"/>
              <a:gd name="T51" fmla="*/ 106 h 1125"/>
              <a:gd name="T52" fmla="*/ 746 w 1126"/>
              <a:gd name="T53" fmla="*/ 54 h 1125"/>
              <a:gd name="T54" fmla="*/ 627 w 1126"/>
              <a:gd name="T55" fmla="*/ 25 h 1125"/>
              <a:gd name="T56" fmla="*/ 564 w 1126"/>
              <a:gd name="T57" fmla="*/ 0 h 1125"/>
              <a:gd name="T58" fmla="*/ 692 w 1126"/>
              <a:gd name="T59" fmla="*/ 14 h 1125"/>
              <a:gd name="T60" fmla="*/ 811 w 1126"/>
              <a:gd name="T61" fmla="*/ 58 h 1125"/>
              <a:gd name="T62" fmla="*/ 916 w 1126"/>
              <a:gd name="T63" fmla="*/ 123 h 1125"/>
              <a:gd name="T64" fmla="*/ 1003 w 1126"/>
              <a:gd name="T65" fmla="*/ 211 h 1125"/>
              <a:gd name="T66" fmla="*/ 1070 w 1126"/>
              <a:gd name="T67" fmla="*/ 315 h 1125"/>
              <a:gd name="T68" fmla="*/ 1112 w 1126"/>
              <a:gd name="T69" fmla="*/ 434 h 1125"/>
              <a:gd name="T70" fmla="*/ 1126 w 1126"/>
              <a:gd name="T71" fmla="*/ 563 h 1125"/>
              <a:gd name="T72" fmla="*/ 1112 w 1126"/>
              <a:gd name="T73" fmla="*/ 692 h 1125"/>
              <a:gd name="T74" fmla="*/ 1070 w 1126"/>
              <a:gd name="T75" fmla="*/ 810 h 1125"/>
              <a:gd name="T76" fmla="*/ 1003 w 1126"/>
              <a:gd name="T77" fmla="*/ 915 h 1125"/>
              <a:gd name="T78" fmla="*/ 916 w 1126"/>
              <a:gd name="T79" fmla="*/ 1002 h 1125"/>
              <a:gd name="T80" fmla="*/ 811 w 1126"/>
              <a:gd name="T81" fmla="*/ 1068 h 1125"/>
              <a:gd name="T82" fmla="*/ 692 w 1126"/>
              <a:gd name="T83" fmla="*/ 1110 h 1125"/>
              <a:gd name="T84" fmla="*/ 564 w 1126"/>
              <a:gd name="T85" fmla="*/ 1125 h 1125"/>
              <a:gd name="T86" fmla="*/ 435 w 1126"/>
              <a:gd name="T87" fmla="*/ 1110 h 1125"/>
              <a:gd name="T88" fmla="*/ 315 w 1126"/>
              <a:gd name="T89" fmla="*/ 1068 h 1125"/>
              <a:gd name="T90" fmla="*/ 211 w 1126"/>
              <a:gd name="T91" fmla="*/ 1002 h 1125"/>
              <a:gd name="T92" fmla="*/ 123 w 1126"/>
              <a:gd name="T93" fmla="*/ 915 h 1125"/>
              <a:gd name="T94" fmla="*/ 58 w 1126"/>
              <a:gd name="T95" fmla="*/ 810 h 1125"/>
              <a:gd name="T96" fmla="*/ 14 w 1126"/>
              <a:gd name="T97" fmla="*/ 692 h 1125"/>
              <a:gd name="T98" fmla="*/ 0 w 1126"/>
              <a:gd name="T99" fmla="*/ 563 h 1125"/>
              <a:gd name="T100" fmla="*/ 14 w 1126"/>
              <a:gd name="T101" fmla="*/ 434 h 1125"/>
              <a:gd name="T102" fmla="*/ 58 w 1126"/>
              <a:gd name="T103" fmla="*/ 315 h 1125"/>
              <a:gd name="T104" fmla="*/ 123 w 1126"/>
              <a:gd name="T105" fmla="*/ 211 h 1125"/>
              <a:gd name="T106" fmla="*/ 211 w 1126"/>
              <a:gd name="T107" fmla="*/ 123 h 1125"/>
              <a:gd name="T108" fmla="*/ 315 w 1126"/>
              <a:gd name="T109" fmla="*/ 58 h 1125"/>
              <a:gd name="T110" fmla="*/ 435 w 1126"/>
              <a:gd name="T111" fmla="*/ 14 h 1125"/>
              <a:gd name="T112" fmla="*/ 564 w 1126"/>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6"/>
              <a:gd name="T172" fmla="*/ 0 h 1125"/>
              <a:gd name="T173" fmla="*/ 1126 w 1126"/>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6" h="1125">
                <a:moveTo>
                  <a:pt x="564" y="22"/>
                </a:moveTo>
                <a:lnTo>
                  <a:pt x="501" y="25"/>
                </a:lnTo>
                <a:lnTo>
                  <a:pt x="439" y="37"/>
                </a:lnTo>
                <a:lnTo>
                  <a:pt x="381" y="54"/>
                </a:lnTo>
                <a:lnTo>
                  <a:pt x="326" y="77"/>
                </a:lnTo>
                <a:lnTo>
                  <a:pt x="273" y="106"/>
                </a:lnTo>
                <a:lnTo>
                  <a:pt x="225" y="140"/>
                </a:lnTo>
                <a:lnTo>
                  <a:pt x="181" y="180"/>
                </a:lnTo>
                <a:lnTo>
                  <a:pt x="140" y="224"/>
                </a:lnTo>
                <a:lnTo>
                  <a:pt x="106" y="273"/>
                </a:lnTo>
                <a:lnTo>
                  <a:pt x="77" y="325"/>
                </a:lnTo>
                <a:lnTo>
                  <a:pt x="54" y="381"/>
                </a:lnTo>
                <a:lnTo>
                  <a:pt x="37" y="438"/>
                </a:lnTo>
                <a:lnTo>
                  <a:pt x="25" y="500"/>
                </a:lnTo>
                <a:lnTo>
                  <a:pt x="22" y="563"/>
                </a:lnTo>
                <a:lnTo>
                  <a:pt x="25" y="626"/>
                </a:lnTo>
                <a:lnTo>
                  <a:pt x="37" y="686"/>
                </a:lnTo>
                <a:lnTo>
                  <a:pt x="54" y="746"/>
                </a:lnTo>
                <a:lnTo>
                  <a:pt x="77" y="801"/>
                </a:lnTo>
                <a:lnTo>
                  <a:pt x="106" y="852"/>
                </a:lnTo>
                <a:lnTo>
                  <a:pt x="140" y="900"/>
                </a:lnTo>
                <a:lnTo>
                  <a:pt x="181" y="945"/>
                </a:lnTo>
                <a:lnTo>
                  <a:pt x="225" y="984"/>
                </a:lnTo>
                <a:lnTo>
                  <a:pt x="273" y="1020"/>
                </a:lnTo>
                <a:lnTo>
                  <a:pt x="326" y="1049"/>
                </a:lnTo>
                <a:lnTo>
                  <a:pt x="381" y="1072"/>
                </a:lnTo>
                <a:lnTo>
                  <a:pt x="439" y="1089"/>
                </a:lnTo>
                <a:lnTo>
                  <a:pt x="501" y="1100"/>
                </a:lnTo>
                <a:lnTo>
                  <a:pt x="564" y="1104"/>
                </a:lnTo>
                <a:lnTo>
                  <a:pt x="627" y="1100"/>
                </a:lnTo>
                <a:lnTo>
                  <a:pt x="687" y="1089"/>
                </a:lnTo>
                <a:lnTo>
                  <a:pt x="746" y="1072"/>
                </a:lnTo>
                <a:lnTo>
                  <a:pt x="802" y="1049"/>
                </a:lnTo>
                <a:lnTo>
                  <a:pt x="853" y="1020"/>
                </a:lnTo>
                <a:lnTo>
                  <a:pt x="901" y="984"/>
                </a:lnTo>
                <a:lnTo>
                  <a:pt x="946" y="945"/>
                </a:lnTo>
                <a:lnTo>
                  <a:pt x="986" y="900"/>
                </a:lnTo>
                <a:lnTo>
                  <a:pt x="1021" y="852"/>
                </a:lnTo>
                <a:lnTo>
                  <a:pt x="1050" y="801"/>
                </a:lnTo>
                <a:lnTo>
                  <a:pt x="1074" y="746"/>
                </a:lnTo>
                <a:lnTo>
                  <a:pt x="1091" y="686"/>
                </a:lnTo>
                <a:lnTo>
                  <a:pt x="1101" y="626"/>
                </a:lnTo>
                <a:lnTo>
                  <a:pt x="1105" y="563"/>
                </a:lnTo>
                <a:lnTo>
                  <a:pt x="1101" y="500"/>
                </a:lnTo>
                <a:lnTo>
                  <a:pt x="1091" y="438"/>
                </a:lnTo>
                <a:lnTo>
                  <a:pt x="1074" y="381"/>
                </a:lnTo>
                <a:lnTo>
                  <a:pt x="1050" y="325"/>
                </a:lnTo>
                <a:lnTo>
                  <a:pt x="1021" y="273"/>
                </a:lnTo>
                <a:lnTo>
                  <a:pt x="986" y="224"/>
                </a:lnTo>
                <a:lnTo>
                  <a:pt x="946" y="180"/>
                </a:lnTo>
                <a:lnTo>
                  <a:pt x="901" y="140"/>
                </a:lnTo>
                <a:lnTo>
                  <a:pt x="853" y="106"/>
                </a:lnTo>
                <a:lnTo>
                  <a:pt x="802" y="77"/>
                </a:lnTo>
                <a:lnTo>
                  <a:pt x="746" y="54"/>
                </a:lnTo>
                <a:lnTo>
                  <a:pt x="687" y="37"/>
                </a:lnTo>
                <a:lnTo>
                  <a:pt x="627" y="25"/>
                </a:lnTo>
                <a:lnTo>
                  <a:pt x="564" y="22"/>
                </a:lnTo>
                <a:close/>
                <a:moveTo>
                  <a:pt x="564" y="0"/>
                </a:moveTo>
                <a:lnTo>
                  <a:pt x="629" y="4"/>
                </a:lnTo>
                <a:lnTo>
                  <a:pt x="692" y="14"/>
                </a:lnTo>
                <a:lnTo>
                  <a:pt x="753" y="33"/>
                </a:lnTo>
                <a:lnTo>
                  <a:pt x="811" y="58"/>
                </a:lnTo>
                <a:lnTo>
                  <a:pt x="865" y="88"/>
                </a:lnTo>
                <a:lnTo>
                  <a:pt x="916" y="123"/>
                </a:lnTo>
                <a:lnTo>
                  <a:pt x="962" y="165"/>
                </a:lnTo>
                <a:lnTo>
                  <a:pt x="1003" y="211"/>
                </a:lnTo>
                <a:lnTo>
                  <a:pt x="1039" y="261"/>
                </a:lnTo>
                <a:lnTo>
                  <a:pt x="1070" y="315"/>
                </a:lnTo>
                <a:lnTo>
                  <a:pt x="1093" y="373"/>
                </a:lnTo>
                <a:lnTo>
                  <a:pt x="1112" y="434"/>
                </a:lnTo>
                <a:lnTo>
                  <a:pt x="1122" y="497"/>
                </a:lnTo>
                <a:lnTo>
                  <a:pt x="1126" y="563"/>
                </a:lnTo>
                <a:lnTo>
                  <a:pt x="1122" y="629"/>
                </a:lnTo>
                <a:lnTo>
                  <a:pt x="1112" y="692"/>
                </a:lnTo>
                <a:lnTo>
                  <a:pt x="1093" y="752"/>
                </a:lnTo>
                <a:lnTo>
                  <a:pt x="1070" y="810"/>
                </a:lnTo>
                <a:lnTo>
                  <a:pt x="1039" y="864"/>
                </a:lnTo>
                <a:lnTo>
                  <a:pt x="1003" y="915"/>
                </a:lnTo>
                <a:lnTo>
                  <a:pt x="962" y="961"/>
                </a:lnTo>
                <a:lnTo>
                  <a:pt x="916" y="1002"/>
                </a:lnTo>
                <a:lnTo>
                  <a:pt x="865" y="1038"/>
                </a:lnTo>
                <a:lnTo>
                  <a:pt x="811" y="1068"/>
                </a:lnTo>
                <a:lnTo>
                  <a:pt x="753" y="1092"/>
                </a:lnTo>
                <a:lnTo>
                  <a:pt x="692" y="1110"/>
                </a:lnTo>
                <a:lnTo>
                  <a:pt x="629" y="1121"/>
                </a:lnTo>
                <a:lnTo>
                  <a:pt x="564" y="1125"/>
                </a:lnTo>
                <a:lnTo>
                  <a:pt x="498" y="1121"/>
                </a:lnTo>
                <a:lnTo>
                  <a:pt x="435" y="1110"/>
                </a:lnTo>
                <a:lnTo>
                  <a:pt x="373" y="1092"/>
                </a:lnTo>
                <a:lnTo>
                  <a:pt x="315" y="1068"/>
                </a:lnTo>
                <a:lnTo>
                  <a:pt x="261" y="1038"/>
                </a:lnTo>
                <a:lnTo>
                  <a:pt x="211" y="1002"/>
                </a:lnTo>
                <a:lnTo>
                  <a:pt x="165" y="961"/>
                </a:lnTo>
                <a:lnTo>
                  <a:pt x="123" y="915"/>
                </a:lnTo>
                <a:lnTo>
                  <a:pt x="88" y="864"/>
                </a:lnTo>
                <a:lnTo>
                  <a:pt x="58" y="810"/>
                </a:lnTo>
                <a:lnTo>
                  <a:pt x="33" y="752"/>
                </a:lnTo>
                <a:lnTo>
                  <a:pt x="14" y="692"/>
                </a:lnTo>
                <a:lnTo>
                  <a:pt x="4" y="629"/>
                </a:lnTo>
                <a:lnTo>
                  <a:pt x="0" y="563"/>
                </a:lnTo>
                <a:lnTo>
                  <a:pt x="4" y="497"/>
                </a:lnTo>
                <a:lnTo>
                  <a:pt x="14" y="434"/>
                </a:lnTo>
                <a:lnTo>
                  <a:pt x="33" y="373"/>
                </a:lnTo>
                <a:lnTo>
                  <a:pt x="58" y="315"/>
                </a:lnTo>
                <a:lnTo>
                  <a:pt x="88" y="261"/>
                </a:lnTo>
                <a:lnTo>
                  <a:pt x="123" y="211"/>
                </a:lnTo>
                <a:lnTo>
                  <a:pt x="165" y="165"/>
                </a:lnTo>
                <a:lnTo>
                  <a:pt x="211" y="123"/>
                </a:lnTo>
                <a:lnTo>
                  <a:pt x="261" y="88"/>
                </a:lnTo>
                <a:lnTo>
                  <a:pt x="315" y="58"/>
                </a:lnTo>
                <a:lnTo>
                  <a:pt x="373" y="33"/>
                </a:lnTo>
                <a:lnTo>
                  <a:pt x="435" y="14"/>
                </a:lnTo>
                <a:lnTo>
                  <a:pt x="498" y="4"/>
                </a:lnTo>
                <a:lnTo>
                  <a:pt x="564" y="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55" name="Freeform 18"/>
          <p:cNvSpPr>
            <a:spLocks/>
          </p:cNvSpPr>
          <p:nvPr/>
        </p:nvSpPr>
        <p:spPr bwMode="auto">
          <a:xfrm>
            <a:off x="6348496" y="3659719"/>
            <a:ext cx="979426" cy="972352"/>
          </a:xfrm>
          <a:custGeom>
            <a:avLst/>
            <a:gdLst>
              <a:gd name="T0" fmla="*/ 409 w 817"/>
              <a:gd name="T1" fmla="*/ 0 h 816"/>
              <a:gd name="T2" fmla="*/ 464 w 817"/>
              <a:gd name="T3" fmla="*/ 2 h 816"/>
              <a:gd name="T4" fmla="*/ 516 w 817"/>
              <a:gd name="T5" fmla="*/ 14 h 816"/>
              <a:gd name="T6" fmla="*/ 568 w 817"/>
              <a:gd name="T7" fmla="*/ 31 h 816"/>
              <a:gd name="T8" fmla="*/ 615 w 817"/>
              <a:gd name="T9" fmla="*/ 55 h 816"/>
              <a:gd name="T10" fmla="*/ 658 w 817"/>
              <a:gd name="T11" fmla="*/ 84 h 816"/>
              <a:gd name="T12" fmla="*/ 698 w 817"/>
              <a:gd name="T13" fmla="*/ 119 h 816"/>
              <a:gd name="T14" fmla="*/ 732 w 817"/>
              <a:gd name="T15" fmla="*/ 159 h 816"/>
              <a:gd name="T16" fmla="*/ 761 w 817"/>
              <a:gd name="T17" fmla="*/ 202 h 816"/>
              <a:gd name="T18" fmla="*/ 785 w 817"/>
              <a:gd name="T19" fmla="*/ 249 h 816"/>
              <a:gd name="T20" fmla="*/ 803 w 817"/>
              <a:gd name="T21" fmla="*/ 299 h 816"/>
              <a:gd name="T22" fmla="*/ 813 w 817"/>
              <a:gd name="T23" fmla="*/ 352 h 816"/>
              <a:gd name="T24" fmla="*/ 817 w 817"/>
              <a:gd name="T25" fmla="*/ 408 h 816"/>
              <a:gd name="T26" fmla="*/ 813 w 817"/>
              <a:gd name="T27" fmla="*/ 463 h 816"/>
              <a:gd name="T28" fmla="*/ 803 w 817"/>
              <a:gd name="T29" fmla="*/ 516 h 816"/>
              <a:gd name="T30" fmla="*/ 785 w 817"/>
              <a:gd name="T31" fmla="*/ 567 h 816"/>
              <a:gd name="T32" fmla="*/ 761 w 817"/>
              <a:gd name="T33" fmla="*/ 614 h 816"/>
              <a:gd name="T34" fmla="*/ 732 w 817"/>
              <a:gd name="T35" fmla="*/ 657 h 816"/>
              <a:gd name="T36" fmla="*/ 698 w 817"/>
              <a:gd name="T37" fmla="*/ 697 h 816"/>
              <a:gd name="T38" fmla="*/ 658 w 817"/>
              <a:gd name="T39" fmla="*/ 731 h 816"/>
              <a:gd name="T40" fmla="*/ 615 w 817"/>
              <a:gd name="T41" fmla="*/ 760 h 816"/>
              <a:gd name="T42" fmla="*/ 568 w 817"/>
              <a:gd name="T43" fmla="*/ 783 h 816"/>
              <a:gd name="T44" fmla="*/ 516 w 817"/>
              <a:gd name="T45" fmla="*/ 802 h 816"/>
              <a:gd name="T46" fmla="*/ 464 w 817"/>
              <a:gd name="T47" fmla="*/ 812 h 816"/>
              <a:gd name="T48" fmla="*/ 409 w 817"/>
              <a:gd name="T49" fmla="*/ 816 h 816"/>
              <a:gd name="T50" fmla="*/ 353 w 817"/>
              <a:gd name="T51" fmla="*/ 812 h 816"/>
              <a:gd name="T52" fmla="*/ 300 w 817"/>
              <a:gd name="T53" fmla="*/ 802 h 816"/>
              <a:gd name="T54" fmla="*/ 250 w 817"/>
              <a:gd name="T55" fmla="*/ 783 h 816"/>
              <a:gd name="T56" fmla="*/ 202 w 817"/>
              <a:gd name="T57" fmla="*/ 760 h 816"/>
              <a:gd name="T58" fmla="*/ 159 w 817"/>
              <a:gd name="T59" fmla="*/ 731 h 816"/>
              <a:gd name="T60" fmla="*/ 119 w 817"/>
              <a:gd name="T61" fmla="*/ 697 h 816"/>
              <a:gd name="T62" fmla="*/ 84 w 817"/>
              <a:gd name="T63" fmla="*/ 657 h 816"/>
              <a:gd name="T64" fmla="*/ 55 w 817"/>
              <a:gd name="T65" fmla="*/ 614 h 816"/>
              <a:gd name="T66" fmla="*/ 31 w 817"/>
              <a:gd name="T67" fmla="*/ 567 h 816"/>
              <a:gd name="T68" fmla="*/ 14 w 817"/>
              <a:gd name="T69" fmla="*/ 516 h 816"/>
              <a:gd name="T70" fmla="*/ 3 w 817"/>
              <a:gd name="T71" fmla="*/ 463 h 816"/>
              <a:gd name="T72" fmla="*/ 0 w 817"/>
              <a:gd name="T73" fmla="*/ 408 h 816"/>
              <a:gd name="T74" fmla="*/ 3 w 817"/>
              <a:gd name="T75" fmla="*/ 352 h 816"/>
              <a:gd name="T76" fmla="*/ 14 w 817"/>
              <a:gd name="T77" fmla="*/ 299 h 816"/>
              <a:gd name="T78" fmla="*/ 31 w 817"/>
              <a:gd name="T79" fmla="*/ 249 h 816"/>
              <a:gd name="T80" fmla="*/ 55 w 817"/>
              <a:gd name="T81" fmla="*/ 202 h 816"/>
              <a:gd name="T82" fmla="*/ 84 w 817"/>
              <a:gd name="T83" fmla="*/ 159 h 816"/>
              <a:gd name="T84" fmla="*/ 119 w 817"/>
              <a:gd name="T85" fmla="*/ 119 h 816"/>
              <a:gd name="T86" fmla="*/ 159 w 817"/>
              <a:gd name="T87" fmla="*/ 84 h 816"/>
              <a:gd name="T88" fmla="*/ 202 w 817"/>
              <a:gd name="T89" fmla="*/ 55 h 816"/>
              <a:gd name="T90" fmla="*/ 250 w 817"/>
              <a:gd name="T91" fmla="*/ 31 h 816"/>
              <a:gd name="T92" fmla="*/ 300 w 817"/>
              <a:gd name="T93" fmla="*/ 14 h 816"/>
              <a:gd name="T94" fmla="*/ 353 w 817"/>
              <a:gd name="T95" fmla="*/ 2 h 816"/>
              <a:gd name="T96" fmla="*/ 409 w 817"/>
              <a:gd name="T97" fmla="*/ 0 h 81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7"/>
              <a:gd name="T148" fmla="*/ 0 h 816"/>
              <a:gd name="T149" fmla="*/ 817 w 817"/>
              <a:gd name="T150" fmla="*/ 816 h 81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7" h="816">
                <a:moveTo>
                  <a:pt x="409" y="0"/>
                </a:moveTo>
                <a:lnTo>
                  <a:pt x="464" y="2"/>
                </a:lnTo>
                <a:lnTo>
                  <a:pt x="516" y="14"/>
                </a:lnTo>
                <a:lnTo>
                  <a:pt x="568" y="31"/>
                </a:lnTo>
                <a:lnTo>
                  <a:pt x="615" y="55"/>
                </a:lnTo>
                <a:lnTo>
                  <a:pt x="658" y="84"/>
                </a:lnTo>
                <a:lnTo>
                  <a:pt x="698" y="119"/>
                </a:lnTo>
                <a:lnTo>
                  <a:pt x="732" y="159"/>
                </a:lnTo>
                <a:lnTo>
                  <a:pt x="761" y="202"/>
                </a:lnTo>
                <a:lnTo>
                  <a:pt x="785" y="249"/>
                </a:lnTo>
                <a:lnTo>
                  <a:pt x="803" y="299"/>
                </a:lnTo>
                <a:lnTo>
                  <a:pt x="813" y="352"/>
                </a:lnTo>
                <a:lnTo>
                  <a:pt x="817" y="408"/>
                </a:lnTo>
                <a:lnTo>
                  <a:pt x="813" y="463"/>
                </a:lnTo>
                <a:lnTo>
                  <a:pt x="803" y="516"/>
                </a:lnTo>
                <a:lnTo>
                  <a:pt x="785" y="567"/>
                </a:lnTo>
                <a:lnTo>
                  <a:pt x="761" y="614"/>
                </a:lnTo>
                <a:lnTo>
                  <a:pt x="732" y="657"/>
                </a:lnTo>
                <a:lnTo>
                  <a:pt x="698" y="697"/>
                </a:lnTo>
                <a:lnTo>
                  <a:pt x="658" y="731"/>
                </a:lnTo>
                <a:lnTo>
                  <a:pt x="615" y="760"/>
                </a:lnTo>
                <a:lnTo>
                  <a:pt x="568" y="783"/>
                </a:lnTo>
                <a:lnTo>
                  <a:pt x="516" y="802"/>
                </a:lnTo>
                <a:lnTo>
                  <a:pt x="464" y="812"/>
                </a:lnTo>
                <a:lnTo>
                  <a:pt x="409" y="816"/>
                </a:lnTo>
                <a:lnTo>
                  <a:pt x="353" y="812"/>
                </a:lnTo>
                <a:lnTo>
                  <a:pt x="300" y="802"/>
                </a:lnTo>
                <a:lnTo>
                  <a:pt x="250" y="783"/>
                </a:lnTo>
                <a:lnTo>
                  <a:pt x="202" y="760"/>
                </a:lnTo>
                <a:lnTo>
                  <a:pt x="159" y="731"/>
                </a:lnTo>
                <a:lnTo>
                  <a:pt x="119" y="697"/>
                </a:lnTo>
                <a:lnTo>
                  <a:pt x="84" y="657"/>
                </a:lnTo>
                <a:lnTo>
                  <a:pt x="55" y="614"/>
                </a:lnTo>
                <a:lnTo>
                  <a:pt x="31" y="567"/>
                </a:lnTo>
                <a:lnTo>
                  <a:pt x="14" y="516"/>
                </a:lnTo>
                <a:lnTo>
                  <a:pt x="3" y="463"/>
                </a:lnTo>
                <a:lnTo>
                  <a:pt x="0" y="408"/>
                </a:lnTo>
                <a:lnTo>
                  <a:pt x="3" y="352"/>
                </a:lnTo>
                <a:lnTo>
                  <a:pt x="14" y="299"/>
                </a:lnTo>
                <a:lnTo>
                  <a:pt x="31" y="249"/>
                </a:lnTo>
                <a:lnTo>
                  <a:pt x="55" y="202"/>
                </a:lnTo>
                <a:lnTo>
                  <a:pt x="84" y="159"/>
                </a:lnTo>
                <a:lnTo>
                  <a:pt x="119" y="119"/>
                </a:lnTo>
                <a:lnTo>
                  <a:pt x="159" y="84"/>
                </a:lnTo>
                <a:lnTo>
                  <a:pt x="202" y="55"/>
                </a:lnTo>
                <a:lnTo>
                  <a:pt x="250" y="31"/>
                </a:lnTo>
                <a:lnTo>
                  <a:pt x="300" y="14"/>
                </a:lnTo>
                <a:lnTo>
                  <a:pt x="353" y="2"/>
                </a:lnTo>
                <a:lnTo>
                  <a:pt x="409" y="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56" name="Freeform 6"/>
          <p:cNvSpPr>
            <a:spLocks/>
          </p:cNvSpPr>
          <p:nvPr/>
        </p:nvSpPr>
        <p:spPr bwMode="auto">
          <a:xfrm>
            <a:off x="7511227" y="2420237"/>
            <a:ext cx="2030738" cy="2012376"/>
          </a:xfrm>
          <a:custGeom>
            <a:avLst/>
            <a:gdLst>
              <a:gd name="T0" fmla="*/ 1440 w 2671"/>
              <a:gd name="T1" fmla="*/ 4 h 2670"/>
              <a:gd name="T2" fmla="*/ 1642 w 2671"/>
              <a:gd name="T3" fmla="*/ 35 h 2670"/>
              <a:gd name="T4" fmla="*/ 1833 w 2671"/>
              <a:gd name="T5" fmla="*/ 95 h 2670"/>
              <a:gd name="T6" fmla="*/ 2010 w 2671"/>
              <a:gd name="T7" fmla="*/ 182 h 2670"/>
              <a:gd name="T8" fmla="*/ 2172 w 2671"/>
              <a:gd name="T9" fmla="*/ 292 h 2670"/>
              <a:gd name="T10" fmla="*/ 2314 w 2671"/>
              <a:gd name="T11" fmla="*/ 426 h 2670"/>
              <a:gd name="T12" fmla="*/ 2437 w 2671"/>
              <a:gd name="T13" fmla="*/ 579 h 2670"/>
              <a:gd name="T14" fmla="*/ 2536 w 2671"/>
              <a:gd name="T15" fmla="*/ 748 h 2670"/>
              <a:gd name="T16" fmla="*/ 2610 w 2671"/>
              <a:gd name="T17" fmla="*/ 932 h 2670"/>
              <a:gd name="T18" fmla="*/ 2656 w 2671"/>
              <a:gd name="T19" fmla="*/ 1127 h 2670"/>
              <a:gd name="T20" fmla="*/ 2671 w 2671"/>
              <a:gd name="T21" fmla="*/ 1335 h 2670"/>
              <a:gd name="T22" fmla="*/ 2656 w 2671"/>
              <a:gd name="T23" fmla="*/ 1541 h 2670"/>
              <a:gd name="T24" fmla="*/ 2610 w 2671"/>
              <a:gd name="T25" fmla="*/ 1738 h 2670"/>
              <a:gd name="T26" fmla="*/ 2536 w 2671"/>
              <a:gd name="T27" fmla="*/ 1921 h 2670"/>
              <a:gd name="T28" fmla="*/ 2437 w 2671"/>
              <a:gd name="T29" fmla="*/ 2091 h 2670"/>
              <a:gd name="T30" fmla="*/ 2314 w 2671"/>
              <a:gd name="T31" fmla="*/ 2243 h 2670"/>
              <a:gd name="T32" fmla="*/ 2172 w 2671"/>
              <a:gd name="T33" fmla="*/ 2376 h 2670"/>
              <a:gd name="T34" fmla="*/ 2010 w 2671"/>
              <a:gd name="T35" fmla="*/ 2487 h 2670"/>
              <a:gd name="T36" fmla="*/ 1833 w 2671"/>
              <a:gd name="T37" fmla="*/ 2574 h 2670"/>
              <a:gd name="T38" fmla="*/ 1642 w 2671"/>
              <a:gd name="T39" fmla="*/ 2634 h 2670"/>
              <a:gd name="T40" fmla="*/ 1440 w 2671"/>
              <a:gd name="T41" fmla="*/ 2664 h 2670"/>
              <a:gd name="T42" fmla="*/ 1231 w 2671"/>
              <a:gd name="T43" fmla="*/ 2664 h 2670"/>
              <a:gd name="T44" fmla="*/ 1030 w 2671"/>
              <a:gd name="T45" fmla="*/ 2634 h 2670"/>
              <a:gd name="T46" fmla="*/ 838 w 2671"/>
              <a:gd name="T47" fmla="*/ 2574 h 2670"/>
              <a:gd name="T48" fmla="*/ 662 w 2671"/>
              <a:gd name="T49" fmla="*/ 2487 h 2670"/>
              <a:gd name="T50" fmla="*/ 500 w 2671"/>
              <a:gd name="T51" fmla="*/ 2376 h 2670"/>
              <a:gd name="T52" fmla="*/ 357 w 2671"/>
              <a:gd name="T53" fmla="*/ 2243 h 2670"/>
              <a:gd name="T54" fmla="*/ 235 w 2671"/>
              <a:gd name="T55" fmla="*/ 2091 h 2670"/>
              <a:gd name="T56" fmla="*/ 135 w 2671"/>
              <a:gd name="T57" fmla="*/ 1921 h 2670"/>
              <a:gd name="T58" fmla="*/ 61 w 2671"/>
              <a:gd name="T59" fmla="*/ 1738 h 2670"/>
              <a:gd name="T60" fmla="*/ 15 w 2671"/>
              <a:gd name="T61" fmla="*/ 1541 h 2670"/>
              <a:gd name="T62" fmla="*/ 0 w 2671"/>
              <a:gd name="T63" fmla="*/ 1335 h 2670"/>
              <a:gd name="T64" fmla="*/ 15 w 2671"/>
              <a:gd name="T65" fmla="*/ 1127 h 2670"/>
              <a:gd name="T66" fmla="*/ 61 w 2671"/>
              <a:gd name="T67" fmla="*/ 932 h 2670"/>
              <a:gd name="T68" fmla="*/ 135 w 2671"/>
              <a:gd name="T69" fmla="*/ 748 h 2670"/>
              <a:gd name="T70" fmla="*/ 235 w 2671"/>
              <a:gd name="T71" fmla="*/ 579 h 2670"/>
              <a:gd name="T72" fmla="*/ 357 w 2671"/>
              <a:gd name="T73" fmla="*/ 426 h 2670"/>
              <a:gd name="T74" fmla="*/ 500 w 2671"/>
              <a:gd name="T75" fmla="*/ 292 h 2670"/>
              <a:gd name="T76" fmla="*/ 662 w 2671"/>
              <a:gd name="T77" fmla="*/ 182 h 2670"/>
              <a:gd name="T78" fmla="*/ 838 w 2671"/>
              <a:gd name="T79" fmla="*/ 95 h 2670"/>
              <a:gd name="T80" fmla="*/ 1030 w 2671"/>
              <a:gd name="T81" fmla="*/ 35 h 2670"/>
              <a:gd name="T82" fmla="*/ 1231 w 2671"/>
              <a:gd name="T83" fmla="*/ 4 h 267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671"/>
              <a:gd name="T127" fmla="*/ 0 h 2670"/>
              <a:gd name="T128" fmla="*/ 2671 w 2671"/>
              <a:gd name="T129" fmla="*/ 2670 h 267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671" h="2670">
                <a:moveTo>
                  <a:pt x="1336" y="0"/>
                </a:moveTo>
                <a:lnTo>
                  <a:pt x="1440" y="4"/>
                </a:lnTo>
                <a:lnTo>
                  <a:pt x="1542" y="15"/>
                </a:lnTo>
                <a:lnTo>
                  <a:pt x="1642" y="35"/>
                </a:lnTo>
                <a:lnTo>
                  <a:pt x="1740" y="61"/>
                </a:lnTo>
                <a:lnTo>
                  <a:pt x="1833" y="95"/>
                </a:lnTo>
                <a:lnTo>
                  <a:pt x="1924" y="135"/>
                </a:lnTo>
                <a:lnTo>
                  <a:pt x="2010" y="182"/>
                </a:lnTo>
                <a:lnTo>
                  <a:pt x="2093" y="235"/>
                </a:lnTo>
                <a:lnTo>
                  <a:pt x="2172" y="292"/>
                </a:lnTo>
                <a:lnTo>
                  <a:pt x="2246" y="357"/>
                </a:lnTo>
                <a:lnTo>
                  <a:pt x="2314" y="426"/>
                </a:lnTo>
                <a:lnTo>
                  <a:pt x="2378" y="500"/>
                </a:lnTo>
                <a:lnTo>
                  <a:pt x="2437" y="579"/>
                </a:lnTo>
                <a:lnTo>
                  <a:pt x="2490" y="661"/>
                </a:lnTo>
                <a:lnTo>
                  <a:pt x="2536" y="748"/>
                </a:lnTo>
                <a:lnTo>
                  <a:pt x="2577" y="837"/>
                </a:lnTo>
                <a:lnTo>
                  <a:pt x="2610" y="932"/>
                </a:lnTo>
                <a:lnTo>
                  <a:pt x="2637" y="1029"/>
                </a:lnTo>
                <a:lnTo>
                  <a:pt x="2656" y="1127"/>
                </a:lnTo>
                <a:lnTo>
                  <a:pt x="2667" y="1230"/>
                </a:lnTo>
                <a:lnTo>
                  <a:pt x="2671" y="1335"/>
                </a:lnTo>
                <a:lnTo>
                  <a:pt x="2667" y="1438"/>
                </a:lnTo>
                <a:lnTo>
                  <a:pt x="2656" y="1541"/>
                </a:lnTo>
                <a:lnTo>
                  <a:pt x="2637" y="1641"/>
                </a:lnTo>
                <a:lnTo>
                  <a:pt x="2610" y="1738"/>
                </a:lnTo>
                <a:lnTo>
                  <a:pt x="2577" y="1831"/>
                </a:lnTo>
                <a:lnTo>
                  <a:pt x="2536" y="1921"/>
                </a:lnTo>
                <a:lnTo>
                  <a:pt x="2490" y="2008"/>
                </a:lnTo>
                <a:lnTo>
                  <a:pt x="2437" y="2091"/>
                </a:lnTo>
                <a:lnTo>
                  <a:pt x="2378" y="2170"/>
                </a:lnTo>
                <a:lnTo>
                  <a:pt x="2314" y="2243"/>
                </a:lnTo>
                <a:lnTo>
                  <a:pt x="2246" y="2313"/>
                </a:lnTo>
                <a:lnTo>
                  <a:pt x="2172" y="2376"/>
                </a:lnTo>
                <a:lnTo>
                  <a:pt x="2093" y="2435"/>
                </a:lnTo>
                <a:lnTo>
                  <a:pt x="2010" y="2487"/>
                </a:lnTo>
                <a:lnTo>
                  <a:pt x="1924" y="2533"/>
                </a:lnTo>
                <a:lnTo>
                  <a:pt x="1833" y="2574"/>
                </a:lnTo>
                <a:lnTo>
                  <a:pt x="1740" y="2607"/>
                </a:lnTo>
                <a:lnTo>
                  <a:pt x="1642" y="2634"/>
                </a:lnTo>
                <a:lnTo>
                  <a:pt x="1542" y="2653"/>
                </a:lnTo>
                <a:lnTo>
                  <a:pt x="1440" y="2664"/>
                </a:lnTo>
                <a:lnTo>
                  <a:pt x="1336" y="2670"/>
                </a:lnTo>
                <a:lnTo>
                  <a:pt x="1231" y="2664"/>
                </a:lnTo>
                <a:lnTo>
                  <a:pt x="1128" y="2653"/>
                </a:lnTo>
                <a:lnTo>
                  <a:pt x="1030" y="2634"/>
                </a:lnTo>
                <a:lnTo>
                  <a:pt x="933" y="2607"/>
                </a:lnTo>
                <a:lnTo>
                  <a:pt x="838" y="2574"/>
                </a:lnTo>
                <a:lnTo>
                  <a:pt x="749" y="2533"/>
                </a:lnTo>
                <a:lnTo>
                  <a:pt x="662" y="2487"/>
                </a:lnTo>
                <a:lnTo>
                  <a:pt x="578" y="2435"/>
                </a:lnTo>
                <a:lnTo>
                  <a:pt x="500" y="2376"/>
                </a:lnTo>
                <a:lnTo>
                  <a:pt x="425" y="2313"/>
                </a:lnTo>
                <a:lnTo>
                  <a:pt x="357" y="2243"/>
                </a:lnTo>
                <a:lnTo>
                  <a:pt x="293" y="2170"/>
                </a:lnTo>
                <a:lnTo>
                  <a:pt x="235" y="2091"/>
                </a:lnTo>
                <a:lnTo>
                  <a:pt x="182" y="2008"/>
                </a:lnTo>
                <a:lnTo>
                  <a:pt x="135" y="1921"/>
                </a:lnTo>
                <a:lnTo>
                  <a:pt x="95" y="1831"/>
                </a:lnTo>
                <a:lnTo>
                  <a:pt x="61" y="1738"/>
                </a:lnTo>
                <a:lnTo>
                  <a:pt x="35" y="1641"/>
                </a:lnTo>
                <a:lnTo>
                  <a:pt x="15" y="1541"/>
                </a:lnTo>
                <a:lnTo>
                  <a:pt x="3" y="1438"/>
                </a:lnTo>
                <a:lnTo>
                  <a:pt x="0" y="1335"/>
                </a:lnTo>
                <a:lnTo>
                  <a:pt x="3" y="1230"/>
                </a:lnTo>
                <a:lnTo>
                  <a:pt x="15" y="1127"/>
                </a:lnTo>
                <a:lnTo>
                  <a:pt x="35" y="1029"/>
                </a:lnTo>
                <a:lnTo>
                  <a:pt x="61" y="932"/>
                </a:lnTo>
                <a:lnTo>
                  <a:pt x="95" y="837"/>
                </a:lnTo>
                <a:lnTo>
                  <a:pt x="135" y="748"/>
                </a:lnTo>
                <a:lnTo>
                  <a:pt x="182" y="661"/>
                </a:lnTo>
                <a:lnTo>
                  <a:pt x="235" y="579"/>
                </a:lnTo>
                <a:lnTo>
                  <a:pt x="293" y="500"/>
                </a:lnTo>
                <a:lnTo>
                  <a:pt x="357" y="426"/>
                </a:lnTo>
                <a:lnTo>
                  <a:pt x="425" y="357"/>
                </a:lnTo>
                <a:lnTo>
                  <a:pt x="500" y="292"/>
                </a:lnTo>
                <a:lnTo>
                  <a:pt x="578" y="235"/>
                </a:lnTo>
                <a:lnTo>
                  <a:pt x="662" y="182"/>
                </a:lnTo>
                <a:lnTo>
                  <a:pt x="749" y="135"/>
                </a:lnTo>
                <a:lnTo>
                  <a:pt x="838" y="95"/>
                </a:lnTo>
                <a:lnTo>
                  <a:pt x="933" y="61"/>
                </a:lnTo>
                <a:lnTo>
                  <a:pt x="1030" y="35"/>
                </a:lnTo>
                <a:lnTo>
                  <a:pt x="1128" y="15"/>
                </a:lnTo>
                <a:lnTo>
                  <a:pt x="1231" y="4"/>
                </a:lnTo>
                <a:lnTo>
                  <a:pt x="1336" y="0"/>
                </a:lnTo>
                <a:close/>
              </a:path>
            </a:pathLst>
          </a:custGeom>
          <a:solidFill>
            <a:srgbClr val="76717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4" name="文本框 3"/>
          <p:cNvSpPr txBox="1"/>
          <p:nvPr/>
        </p:nvSpPr>
        <p:spPr>
          <a:xfrm>
            <a:off x="7604678" y="3034635"/>
            <a:ext cx="1761171" cy="707886"/>
          </a:xfrm>
          <a:prstGeom prst="rect">
            <a:avLst/>
          </a:prstGeom>
          <a:noFill/>
        </p:spPr>
        <p:txBody>
          <a:bodyPr wrap="square" rtlCol="0">
            <a:spAutoFit/>
          </a:bodyPr>
          <a:lstStyle/>
          <a:p>
            <a:pPr algn="ctr"/>
            <a:r>
              <a:rPr kumimoji="1" lang="en-US" altLang="zh-CN" sz="2000" dirty="0" err="1" smtClean="0">
                <a:solidFill>
                  <a:srgbClr val="FFFFFF"/>
                </a:solidFill>
                <a:latin typeface="微软雅黑"/>
                <a:ea typeface="微软雅黑"/>
                <a:cs typeface="微软雅黑"/>
              </a:rPr>
              <a:t>Mega</a:t>
            </a:r>
            <a:r>
              <a:rPr kumimoji="1" lang="en-US" altLang="zh-CN" sz="2000" dirty="0" err="1" smtClean="0">
                <a:solidFill>
                  <a:srgbClr val="FFFFFF"/>
                </a:solidFill>
                <a:latin typeface="微软雅黑"/>
                <a:ea typeface="微软雅黑"/>
                <a:cs typeface="微软雅黑"/>
              </a:rPr>
              <a:t>L</a:t>
            </a:r>
            <a:r>
              <a:rPr kumimoji="1" lang="en-US" altLang="zh-CN" sz="2000" dirty="0" err="1" smtClean="0">
                <a:solidFill>
                  <a:srgbClr val="FFFFFF"/>
                </a:solidFill>
                <a:latin typeface="微软雅黑"/>
                <a:ea typeface="微软雅黑"/>
                <a:cs typeface="微软雅黑"/>
              </a:rPr>
              <a:t>ink</a:t>
            </a:r>
            <a:endParaRPr kumimoji="1" lang="en-US" altLang="zh-CN" sz="2000" dirty="0" smtClean="0">
              <a:solidFill>
                <a:srgbClr val="FFFFFF"/>
              </a:solidFill>
              <a:latin typeface="微软雅黑"/>
              <a:ea typeface="微软雅黑"/>
              <a:cs typeface="微软雅黑"/>
            </a:endParaRPr>
          </a:p>
          <a:p>
            <a:pPr algn="ctr"/>
            <a:r>
              <a:rPr kumimoji="1" lang="zh-CN" altLang="en-US" sz="2000" dirty="0" smtClean="0">
                <a:solidFill>
                  <a:srgbClr val="FFFFFF"/>
                </a:solidFill>
                <a:latin typeface="微软雅黑"/>
                <a:ea typeface="微软雅黑"/>
                <a:cs typeface="微软雅黑"/>
              </a:rPr>
              <a:t>区块链</a:t>
            </a:r>
            <a:endParaRPr kumimoji="1" lang="zh-CN" altLang="en-US" sz="2000" dirty="0">
              <a:solidFill>
                <a:srgbClr val="FFFFFF"/>
              </a:solidFill>
              <a:latin typeface="微软雅黑"/>
              <a:ea typeface="微软雅黑"/>
              <a:cs typeface="微软雅黑"/>
            </a:endParaRPr>
          </a:p>
        </p:txBody>
      </p:sp>
      <p:sp>
        <p:nvSpPr>
          <p:cNvPr id="5" name="文本框 4"/>
          <p:cNvSpPr txBox="1"/>
          <p:nvPr/>
        </p:nvSpPr>
        <p:spPr>
          <a:xfrm>
            <a:off x="8089898" y="1378431"/>
            <a:ext cx="1168123" cy="414318"/>
          </a:xfrm>
          <a:prstGeom prst="rect">
            <a:avLst/>
          </a:prstGeom>
          <a:noFill/>
        </p:spPr>
        <p:txBody>
          <a:bodyPr wrap="square" rtlCol="0">
            <a:spAutoFit/>
          </a:bodyPr>
          <a:lstStyle/>
          <a:p>
            <a:r>
              <a:rPr kumimoji="1" lang="zh-CN" altLang="en-US" dirty="0" smtClean="0">
                <a:latin typeface="微软雅黑"/>
                <a:ea typeface="微软雅黑"/>
                <a:cs typeface="微软雅黑"/>
              </a:rPr>
              <a:t>仓储</a:t>
            </a:r>
            <a:endParaRPr kumimoji="1" lang="zh-CN" altLang="en-US" dirty="0">
              <a:latin typeface="微软雅黑"/>
              <a:ea typeface="微软雅黑"/>
              <a:cs typeface="微软雅黑"/>
            </a:endParaRPr>
          </a:p>
        </p:txBody>
      </p:sp>
      <p:sp>
        <p:nvSpPr>
          <p:cNvPr id="66" name="文本框 65"/>
          <p:cNvSpPr txBox="1"/>
          <p:nvPr/>
        </p:nvSpPr>
        <p:spPr>
          <a:xfrm>
            <a:off x="6447337" y="2368592"/>
            <a:ext cx="1168123" cy="414318"/>
          </a:xfrm>
          <a:prstGeom prst="rect">
            <a:avLst/>
          </a:prstGeom>
          <a:noFill/>
        </p:spPr>
        <p:txBody>
          <a:bodyPr wrap="square" rtlCol="0">
            <a:spAutoFit/>
          </a:bodyPr>
          <a:lstStyle/>
          <a:p>
            <a:r>
              <a:rPr kumimoji="1" lang="zh-CN" altLang="en-US" dirty="0" smtClean="0">
                <a:latin typeface="微软雅黑"/>
                <a:ea typeface="微软雅黑"/>
                <a:cs typeface="微软雅黑"/>
              </a:rPr>
              <a:t>企业</a:t>
            </a:r>
            <a:endParaRPr kumimoji="1" lang="zh-CN" altLang="en-US" dirty="0">
              <a:latin typeface="微软雅黑"/>
              <a:ea typeface="微软雅黑"/>
              <a:cs typeface="微软雅黑"/>
            </a:endParaRPr>
          </a:p>
        </p:txBody>
      </p:sp>
      <p:sp>
        <p:nvSpPr>
          <p:cNvPr id="67" name="文本框 66"/>
          <p:cNvSpPr txBox="1"/>
          <p:nvPr/>
        </p:nvSpPr>
        <p:spPr>
          <a:xfrm>
            <a:off x="6495264" y="3946437"/>
            <a:ext cx="1168123" cy="369332"/>
          </a:xfrm>
          <a:prstGeom prst="rect">
            <a:avLst/>
          </a:prstGeom>
          <a:noFill/>
        </p:spPr>
        <p:txBody>
          <a:bodyPr wrap="square" rtlCol="0">
            <a:spAutoFit/>
          </a:bodyPr>
          <a:lstStyle/>
          <a:p>
            <a:r>
              <a:rPr kumimoji="1" lang="zh-CN" altLang="en-US" dirty="0" smtClean="0">
                <a:latin typeface="微软雅黑"/>
                <a:ea typeface="微软雅黑"/>
                <a:cs typeface="微软雅黑"/>
              </a:rPr>
              <a:t>电商</a:t>
            </a:r>
            <a:endParaRPr kumimoji="1" lang="zh-CN" altLang="en-US" dirty="0">
              <a:latin typeface="微软雅黑"/>
              <a:ea typeface="微软雅黑"/>
              <a:cs typeface="微软雅黑"/>
            </a:endParaRPr>
          </a:p>
        </p:txBody>
      </p:sp>
      <p:sp>
        <p:nvSpPr>
          <p:cNvPr id="68" name="文本框 67"/>
          <p:cNvSpPr txBox="1"/>
          <p:nvPr/>
        </p:nvSpPr>
        <p:spPr>
          <a:xfrm>
            <a:off x="7927861" y="5077133"/>
            <a:ext cx="1495198" cy="369332"/>
          </a:xfrm>
          <a:prstGeom prst="rect">
            <a:avLst/>
          </a:prstGeom>
          <a:noFill/>
        </p:spPr>
        <p:txBody>
          <a:bodyPr wrap="square" rtlCol="0">
            <a:spAutoFit/>
          </a:bodyPr>
          <a:lstStyle/>
          <a:p>
            <a:r>
              <a:rPr kumimoji="1" lang="zh-CN" altLang="en-US" dirty="0" smtClean="0">
                <a:latin typeface="微软雅黑"/>
                <a:ea typeface="微软雅黑"/>
                <a:cs typeface="微软雅黑"/>
              </a:rPr>
              <a:t>投资机构</a:t>
            </a:r>
            <a:endParaRPr kumimoji="1" lang="zh-CN" altLang="en-US" dirty="0">
              <a:latin typeface="微软雅黑"/>
              <a:ea typeface="微软雅黑"/>
              <a:cs typeface="微软雅黑"/>
            </a:endParaRPr>
          </a:p>
        </p:txBody>
      </p:sp>
      <p:sp>
        <p:nvSpPr>
          <p:cNvPr id="70" name="文本框 69"/>
          <p:cNvSpPr txBox="1"/>
          <p:nvPr/>
        </p:nvSpPr>
        <p:spPr>
          <a:xfrm>
            <a:off x="9664927" y="2372033"/>
            <a:ext cx="1495198" cy="414318"/>
          </a:xfrm>
          <a:prstGeom prst="rect">
            <a:avLst/>
          </a:prstGeom>
          <a:noFill/>
        </p:spPr>
        <p:txBody>
          <a:bodyPr wrap="square" rtlCol="0">
            <a:spAutoFit/>
          </a:bodyPr>
          <a:lstStyle/>
          <a:p>
            <a:r>
              <a:rPr kumimoji="1" lang="zh-CN" altLang="en-US" dirty="0" smtClean="0">
                <a:latin typeface="微软雅黑"/>
                <a:ea typeface="微软雅黑"/>
                <a:cs typeface="微软雅黑"/>
              </a:rPr>
              <a:t>金融机构</a:t>
            </a:r>
            <a:endParaRPr kumimoji="1" lang="zh-CN" altLang="en-US" dirty="0">
              <a:latin typeface="微软雅黑"/>
              <a:ea typeface="微软雅黑"/>
              <a:cs typeface="微软雅黑"/>
            </a:endParaRPr>
          </a:p>
        </p:txBody>
      </p:sp>
      <p:sp>
        <p:nvSpPr>
          <p:cNvPr id="71" name="文本框 70"/>
          <p:cNvSpPr txBox="1"/>
          <p:nvPr/>
        </p:nvSpPr>
        <p:spPr>
          <a:xfrm>
            <a:off x="9976077" y="4111933"/>
            <a:ext cx="1495198" cy="369332"/>
          </a:xfrm>
          <a:prstGeom prst="rect">
            <a:avLst/>
          </a:prstGeom>
          <a:noFill/>
        </p:spPr>
        <p:txBody>
          <a:bodyPr wrap="square" rtlCol="0">
            <a:spAutoFit/>
          </a:bodyPr>
          <a:lstStyle/>
          <a:p>
            <a:r>
              <a:rPr kumimoji="1" lang="mr-IN" altLang="zh-CN" dirty="0" smtClean="0">
                <a:latin typeface="微软雅黑"/>
                <a:ea typeface="微软雅黑"/>
                <a:cs typeface="微软雅黑"/>
              </a:rPr>
              <a:t>…</a:t>
            </a:r>
            <a:endParaRPr kumimoji="1" lang="zh-CN" altLang="en-US" dirty="0">
              <a:latin typeface="微软雅黑"/>
              <a:ea typeface="微软雅黑"/>
              <a:cs typeface="微软雅黑"/>
            </a:endParaRPr>
          </a:p>
        </p:txBody>
      </p:sp>
      <p:pic>
        <p:nvPicPr>
          <p:cNvPr id="72" name="图片 71" descr="logo1.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82" name="组合 6"/>
          <p:cNvGrpSpPr>
            <a:grpSpLocks/>
          </p:cNvGrpSpPr>
          <p:nvPr/>
        </p:nvGrpSpPr>
        <p:grpSpPr bwMode="auto">
          <a:xfrm>
            <a:off x="0" y="377825"/>
            <a:ext cx="1001713" cy="522288"/>
            <a:chOff x="0" y="0"/>
            <a:chExt cx="1988458" cy="522515"/>
          </a:xfrm>
        </p:grpSpPr>
        <p:sp>
          <p:nvSpPr>
            <p:cNvPr id="20506"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a:ea typeface="微软雅黑"/>
                <a:cs typeface="微软雅黑"/>
              </a:endParaRPr>
            </a:p>
          </p:txBody>
        </p:sp>
        <p:sp>
          <p:nvSpPr>
            <p:cNvPr id="20507"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a:ea typeface="微软雅黑"/>
                <a:cs typeface="微软雅黑"/>
              </a:endParaRPr>
            </a:p>
          </p:txBody>
        </p:sp>
      </p:grpSp>
      <p:sp>
        <p:nvSpPr>
          <p:cNvPr id="20483"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a:ea typeface="微软雅黑"/>
                <a:cs typeface="微软雅黑"/>
              </a:rPr>
              <a:t>成员角色</a:t>
            </a:r>
            <a:endParaRPr lang="zh-CN" altLang="en-US" sz="2400" dirty="0">
              <a:solidFill>
                <a:schemeClr val="bg1"/>
              </a:solidFill>
              <a:latin typeface="微软雅黑"/>
              <a:ea typeface="微软雅黑"/>
              <a:cs typeface="微软雅黑"/>
            </a:endParaRPr>
          </a:p>
        </p:txBody>
      </p:sp>
      <p:sp>
        <p:nvSpPr>
          <p:cNvPr id="20505" name="矩形 29"/>
          <p:cNvSpPr>
            <a:spLocks noChangeArrowheads="1"/>
          </p:cNvSpPr>
          <p:nvPr/>
        </p:nvSpPr>
        <p:spPr bwMode="auto">
          <a:xfrm>
            <a:off x="6523531" y="3093460"/>
            <a:ext cx="396557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kumimoji="1" lang="zh-CN" altLang="zh-CN" sz="2000" dirty="0">
                <a:solidFill>
                  <a:schemeClr val="bg1"/>
                </a:solidFill>
                <a:latin typeface="微软雅黑"/>
                <a:ea typeface="微软雅黑"/>
                <a:cs typeface="微软雅黑"/>
              </a:rPr>
              <a:t> </a:t>
            </a:r>
            <a:r>
              <a:rPr kumimoji="1" lang="zh-CN" altLang="en-US" sz="2000" dirty="0" smtClean="0">
                <a:solidFill>
                  <a:schemeClr val="bg1"/>
                </a:solidFill>
                <a:latin typeface="微软雅黑"/>
                <a:ea typeface="微软雅黑"/>
                <a:cs typeface="微软雅黑"/>
              </a:rPr>
              <a:t>      仓储企业：验证仓单真实性与仓单归属</a:t>
            </a:r>
            <a:endParaRPr kumimoji="1" lang="en-US" altLang="zh-CN" sz="2000" dirty="0">
              <a:solidFill>
                <a:schemeClr val="bg1"/>
              </a:solidFill>
              <a:latin typeface="微软雅黑"/>
              <a:ea typeface="微软雅黑"/>
              <a:cs typeface="微软雅黑"/>
            </a:endParaRPr>
          </a:p>
        </p:txBody>
      </p:sp>
      <p:sp>
        <p:nvSpPr>
          <p:cNvPr id="28" name="Freeform 7"/>
          <p:cNvSpPr>
            <a:spLocks noEditPoints="1"/>
          </p:cNvSpPr>
          <p:nvPr/>
        </p:nvSpPr>
        <p:spPr bwMode="auto">
          <a:xfrm>
            <a:off x="2396761" y="4975520"/>
            <a:ext cx="1349631" cy="1337429"/>
          </a:xfrm>
          <a:custGeom>
            <a:avLst/>
            <a:gdLst>
              <a:gd name="T0" fmla="*/ 499 w 1126"/>
              <a:gd name="T1" fmla="*/ 25 h 1125"/>
              <a:gd name="T2" fmla="*/ 381 w 1126"/>
              <a:gd name="T3" fmla="*/ 52 h 1125"/>
              <a:gd name="T4" fmla="*/ 273 w 1126"/>
              <a:gd name="T5" fmla="*/ 106 h 1125"/>
              <a:gd name="T6" fmla="*/ 180 w 1126"/>
              <a:gd name="T7" fmla="*/ 180 h 1125"/>
              <a:gd name="T8" fmla="*/ 106 w 1126"/>
              <a:gd name="T9" fmla="*/ 273 h 1125"/>
              <a:gd name="T10" fmla="*/ 52 w 1126"/>
              <a:gd name="T11" fmla="*/ 381 h 1125"/>
              <a:gd name="T12" fmla="*/ 25 w 1126"/>
              <a:gd name="T13" fmla="*/ 499 h 1125"/>
              <a:gd name="T14" fmla="*/ 25 w 1126"/>
              <a:gd name="T15" fmla="*/ 625 h 1125"/>
              <a:gd name="T16" fmla="*/ 52 w 1126"/>
              <a:gd name="T17" fmla="*/ 744 h 1125"/>
              <a:gd name="T18" fmla="*/ 106 w 1126"/>
              <a:gd name="T19" fmla="*/ 852 h 1125"/>
              <a:gd name="T20" fmla="*/ 180 w 1126"/>
              <a:gd name="T21" fmla="*/ 945 h 1125"/>
              <a:gd name="T22" fmla="*/ 273 w 1126"/>
              <a:gd name="T23" fmla="*/ 1019 h 1125"/>
              <a:gd name="T24" fmla="*/ 381 w 1126"/>
              <a:gd name="T25" fmla="*/ 1071 h 1125"/>
              <a:gd name="T26" fmla="*/ 499 w 1126"/>
              <a:gd name="T27" fmla="*/ 1100 h 1125"/>
              <a:gd name="T28" fmla="*/ 625 w 1126"/>
              <a:gd name="T29" fmla="*/ 1100 h 1125"/>
              <a:gd name="T30" fmla="*/ 745 w 1126"/>
              <a:gd name="T31" fmla="*/ 1071 h 1125"/>
              <a:gd name="T32" fmla="*/ 853 w 1126"/>
              <a:gd name="T33" fmla="*/ 1019 h 1125"/>
              <a:gd name="T34" fmla="*/ 946 w 1126"/>
              <a:gd name="T35" fmla="*/ 945 h 1125"/>
              <a:gd name="T36" fmla="*/ 1020 w 1126"/>
              <a:gd name="T37" fmla="*/ 852 h 1125"/>
              <a:gd name="T38" fmla="*/ 1072 w 1126"/>
              <a:gd name="T39" fmla="*/ 744 h 1125"/>
              <a:gd name="T40" fmla="*/ 1101 w 1126"/>
              <a:gd name="T41" fmla="*/ 625 h 1125"/>
              <a:gd name="T42" fmla="*/ 1101 w 1126"/>
              <a:gd name="T43" fmla="*/ 499 h 1125"/>
              <a:gd name="T44" fmla="*/ 1072 w 1126"/>
              <a:gd name="T45" fmla="*/ 381 h 1125"/>
              <a:gd name="T46" fmla="*/ 1020 w 1126"/>
              <a:gd name="T47" fmla="*/ 273 h 1125"/>
              <a:gd name="T48" fmla="*/ 946 w 1126"/>
              <a:gd name="T49" fmla="*/ 180 h 1125"/>
              <a:gd name="T50" fmla="*/ 853 w 1126"/>
              <a:gd name="T51" fmla="*/ 106 h 1125"/>
              <a:gd name="T52" fmla="*/ 745 w 1126"/>
              <a:gd name="T53" fmla="*/ 52 h 1125"/>
              <a:gd name="T54" fmla="*/ 625 w 1126"/>
              <a:gd name="T55" fmla="*/ 25 h 1125"/>
              <a:gd name="T56" fmla="*/ 562 w 1126"/>
              <a:gd name="T57" fmla="*/ 0 h 1125"/>
              <a:gd name="T58" fmla="*/ 692 w 1126"/>
              <a:gd name="T59" fmla="*/ 14 h 1125"/>
              <a:gd name="T60" fmla="*/ 811 w 1126"/>
              <a:gd name="T61" fmla="*/ 56 h 1125"/>
              <a:gd name="T62" fmla="*/ 914 w 1126"/>
              <a:gd name="T63" fmla="*/ 123 h 1125"/>
              <a:gd name="T64" fmla="*/ 1002 w 1126"/>
              <a:gd name="T65" fmla="*/ 210 h 1125"/>
              <a:gd name="T66" fmla="*/ 1068 w 1126"/>
              <a:gd name="T67" fmla="*/ 315 h 1125"/>
              <a:gd name="T68" fmla="*/ 1112 w 1126"/>
              <a:gd name="T69" fmla="*/ 433 h 1125"/>
              <a:gd name="T70" fmla="*/ 1126 w 1126"/>
              <a:gd name="T71" fmla="*/ 562 h 1125"/>
              <a:gd name="T72" fmla="*/ 1112 w 1126"/>
              <a:gd name="T73" fmla="*/ 692 h 1125"/>
              <a:gd name="T74" fmla="*/ 1068 w 1126"/>
              <a:gd name="T75" fmla="*/ 810 h 1125"/>
              <a:gd name="T76" fmla="*/ 1002 w 1126"/>
              <a:gd name="T77" fmla="*/ 914 h 1125"/>
              <a:gd name="T78" fmla="*/ 914 w 1126"/>
              <a:gd name="T79" fmla="*/ 1002 h 1125"/>
              <a:gd name="T80" fmla="*/ 811 w 1126"/>
              <a:gd name="T81" fmla="*/ 1067 h 1125"/>
              <a:gd name="T82" fmla="*/ 692 w 1126"/>
              <a:gd name="T83" fmla="*/ 1110 h 1125"/>
              <a:gd name="T84" fmla="*/ 562 w 1126"/>
              <a:gd name="T85" fmla="*/ 1125 h 1125"/>
              <a:gd name="T86" fmla="*/ 433 w 1126"/>
              <a:gd name="T87" fmla="*/ 1110 h 1125"/>
              <a:gd name="T88" fmla="*/ 315 w 1126"/>
              <a:gd name="T89" fmla="*/ 1067 h 1125"/>
              <a:gd name="T90" fmla="*/ 211 w 1126"/>
              <a:gd name="T91" fmla="*/ 1002 h 1125"/>
              <a:gd name="T92" fmla="*/ 123 w 1126"/>
              <a:gd name="T93" fmla="*/ 914 h 1125"/>
              <a:gd name="T94" fmla="*/ 56 w 1126"/>
              <a:gd name="T95" fmla="*/ 810 h 1125"/>
              <a:gd name="T96" fmla="*/ 14 w 1126"/>
              <a:gd name="T97" fmla="*/ 692 h 1125"/>
              <a:gd name="T98" fmla="*/ 0 w 1126"/>
              <a:gd name="T99" fmla="*/ 562 h 1125"/>
              <a:gd name="T100" fmla="*/ 14 w 1126"/>
              <a:gd name="T101" fmla="*/ 433 h 1125"/>
              <a:gd name="T102" fmla="*/ 56 w 1126"/>
              <a:gd name="T103" fmla="*/ 315 h 1125"/>
              <a:gd name="T104" fmla="*/ 123 w 1126"/>
              <a:gd name="T105" fmla="*/ 210 h 1125"/>
              <a:gd name="T106" fmla="*/ 211 w 1126"/>
              <a:gd name="T107" fmla="*/ 123 h 1125"/>
              <a:gd name="T108" fmla="*/ 315 w 1126"/>
              <a:gd name="T109" fmla="*/ 56 h 1125"/>
              <a:gd name="T110" fmla="*/ 433 w 1126"/>
              <a:gd name="T111" fmla="*/ 14 h 1125"/>
              <a:gd name="T112" fmla="*/ 562 w 1126"/>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6"/>
              <a:gd name="T172" fmla="*/ 0 h 1125"/>
              <a:gd name="T173" fmla="*/ 1126 w 1126"/>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6" h="1125">
                <a:moveTo>
                  <a:pt x="562" y="21"/>
                </a:moveTo>
                <a:lnTo>
                  <a:pt x="499" y="25"/>
                </a:lnTo>
                <a:lnTo>
                  <a:pt x="439" y="35"/>
                </a:lnTo>
                <a:lnTo>
                  <a:pt x="381" y="52"/>
                </a:lnTo>
                <a:lnTo>
                  <a:pt x="324" y="76"/>
                </a:lnTo>
                <a:lnTo>
                  <a:pt x="273" y="106"/>
                </a:lnTo>
                <a:lnTo>
                  <a:pt x="224" y="140"/>
                </a:lnTo>
                <a:lnTo>
                  <a:pt x="180" y="180"/>
                </a:lnTo>
                <a:lnTo>
                  <a:pt x="140" y="224"/>
                </a:lnTo>
                <a:lnTo>
                  <a:pt x="106" y="273"/>
                </a:lnTo>
                <a:lnTo>
                  <a:pt x="76" y="324"/>
                </a:lnTo>
                <a:lnTo>
                  <a:pt x="52" y="381"/>
                </a:lnTo>
                <a:lnTo>
                  <a:pt x="35" y="438"/>
                </a:lnTo>
                <a:lnTo>
                  <a:pt x="25" y="499"/>
                </a:lnTo>
                <a:lnTo>
                  <a:pt x="21" y="562"/>
                </a:lnTo>
                <a:lnTo>
                  <a:pt x="25" y="625"/>
                </a:lnTo>
                <a:lnTo>
                  <a:pt x="35" y="686"/>
                </a:lnTo>
                <a:lnTo>
                  <a:pt x="52" y="744"/>
                </a:lnTo>
                <a:lnTo>
                  <a:pt x="76" y="799"/>
                </a:lnTo>
                <a:lnTo>
                  <a:pt x="106" y="852"/>
                </a:lnTo>
                <a:lnTo>
                  <a:pt x="140" y="900"/>
                </a:lnTo>
                <a:lnTo>
                  <a:pt x="180" y="945"/>
                </a:lnTo>
                <a:lnTo>
                  <a:pt x="224" y="984"/>
                </a:lnTo>
                <a:lnTo>
                  <a:pt x="273" y="1019"/>
                </a:lnTo>
                <a:lnTo>
                  <a:pt x="324" y="1047"/>
                </a:lnTo>
                <a:lnTo>
                  <a:pt x="381" y="1071"/>
                </a:lnTo>
                <a:lnTo>
                  <a:pt x="439" y="1088"/>
                </a:lnTo>
                <a:lnTo>
                  <a:pt x="499" y="1100"/>
                </a:lnTo>
                <a:lnTo>
                  <a:pt x="562" y="1103"/>
                </a:lnTo>
                <a:lnTo>
                  <a:pt x="625" y="1100"/>
                </a:lnTo>
                <a:lnTo>
                  <a:pt x="687" y="1088"/>
                </a:lnTo>
                <a:lnTo>
                  <a:pt x="745" y="1071"/>
                </a:lnTo>
                <a:lnTo>
                  <a:pt x="800" y="1047"/>
                </a:lnTo>
                <a:lnTo>
                  <a:pt x="853" y="1019"/>
                </a:lnTo>
                <a:lnTo>
                  <a:pt x="901" y="984"/>
                </a:lnTo>
                <a:lnTo>
                  <a:pt x="946" y="945"/>
                </a:lnTo>
                <a:lnTo>
                  <a:pt x="985" y="900"/>
                </a:lnTo>
                <a:lnTo>
                  <a:pt x="1020" y="852"/>
                </a:lnTo>
                <a:lnTo>
                  <a:pt x="1050" y="799"/>
                </a:lnTo>
                <a:lnTo>
                  <a:pt x="1072" y="744"/>
                </a:lnTo>
                <a:lnTo>
                  <a:pt x="1091" y="686"/>
                </a:lnTo>
                <a:lnTo>
                  <a:pt x="1101" y="625"/>
                </a:lnTo>
                <a:lnTo>
                  <a:pt x="1104" y="562"/>
                </a:lnTo>
                <a:lnTo>
                  <a:pt x="1101" y="499"/>
                </a:lnTo>
                <a:lnTo>
                  <a:pt x="1091" y="438"/>
                </a:lnTo>
                <a:lnTo>
                  <a:pt x="1072" y="381"/>
                </a:lnTo>
                <a:lnTo>
                  <a:pt x="1050" y="324"/>
                </a:lnTo>
                <a:lnTo>
                  <a:pt x="1020" y="273"/>
                </a:lnTo>
                <a:lnTo>
                  <a:pt x="985" y="224"/>
                </a:lnTo>
                <a:lnTo>
                  <a:pt x="946" y="180"/>
                </a:lnTo>
                <a:lnTo>
                  <a:pt x="901" y="140"/>
                </a:lnTo>
                <a:lnTo>
                  <a:pt x="853" y="106"/>
                </a:lnTo>
                <a:lnTo>
                  <a:pt x="800" y="76"/>
                </a:lnTo>
                <a:lnTo>
                  <a:pt x="745" y="52"/>
                </a:lnTo>
                <a:lnTo>
                  <a:pt x="687" y="35"/>
                </a:lnTo>
                <a:lnTo>
                  <a:pt x="625" y="25"/>
                </a:lnTo>
                <a:lnTo>
                  <a:pt x="562" y="21"/>
                </a:lnTo>
                <a:close/>
                <a:moveTo>
                  <a:pt x="562" y="0"/>
                </a:moveTo>
                <a:lnTo>
                  <a:pt x="628" y="4"/>
                </a:lnTo>
                <a:lnTo>
                  <a:pt x="692" y="14"/>
                </a:lnTo>
                <a:lnTo>
                  <a:pt x="753" y="33"/>
                </a:lnTo>
                <a:lnTo>
                  <a:pt x="811" y="56"/>
                </a:lnTo>
                <a:lnTo>
                  <a:pt x="864" y="88"/>
                </a:lnTo>
                <a:lnTo>
                  <a:pt x="914" y="123"/>
                </a:lnTo>
                <a:lnTo>
                  <a:pt x="960" y="164"/>
                </a:lnTo>
                <a:lnTo>
                  <a:pt x="1002" y="210"/>
                </a:lnTo>
                <a:lnTo>
                  <a:pt x="1038" y="261"/>
                </a:lnTo>
                <a:lnTo>
                  <a:pt x="1068" y="315"/>
                </a:lnTo>
                <a:lnTo>
                  <a:pt x="1093" y="373"/>
                </a:lnTo>
                <a:lnTo>
                  <a:pt x="1112" y="433"/>
                </a:lnTo>
                <a:lnTo>
                  <a:pt x="1122" y="496"/>
                </a:lnTo>
                <a:lnTo>
                  <a:pt x="1126" y="562"/>
                </a:lnTo>
                <a:lnTo>
                  <a:pt x="1122" y="627"/>
                </a:lnTo>
                <a:lnTo>
                  <a:pt x="1112" y="692"/>
                </a:lnTo>
                <a:lnTo>
                  <a:pt x="1093" y="752"/>
                </a:lnTo>
                <a:lnTo>
                  <a:pt x="1068" y="810"/>
                </a:lnTo>
                <a:lnTo>
                  <a:pt x="1038" y="864"/>
                </a:lnTo>
                <a:lnTo>
                  <a:pt x="1002" y="914"/>
                </a:lnTo>
                <a:lnTo>
                  <a:pt x="960" y="960"/>
                </a:lnTo>
                <a:lnTo>
                  <a:pt x="914" y="1002"/>
                </a:lnTo>
                <a:lnTo>
                  <a:pt x="864" y="1037"/>
                </a:lnTo>
                <a:lnTo>
                  <a:pt x="811" y="1067"/>
                </a:lnTo>
                <a:lnTo>
                  <a:pt x="753" y="1092"/>
                </a:lnTo>
                <a:lnTo>
                  <a:pt x="692" y="1110"/>
                </a:lnTo>
                <a:lnTo>
                  <a:pt x="628" y="1121"/>
                </a:lnTo>
                <a:lnTo>
                  <a:pt x="562" y="1125"/>
                </a:lnTo>
                <a:lnTo>
                  <a:pt x="498" y="1121"/>
                </a:lnTo>
                <a:lnTo>
                  <a:pt x="433" y="1110"/>
                </a:lnTo>
                <a:lnTo>
                  <a:pt x="373" y="1092"/>
                </a:lnTo>
                <a:lnTo>
                  <a:pt x="315" y="1067"/>
                </a:lnTo>
                <a:lnTo>
                  <a:pt x="261" y="1037"/>
                </a:lnTo>
                <a:lnTo>
                  <a:pt x="211" y="1002"/>
                </a:lnTo>
                <a:lnTo>
                  <a:pt x="165" y="960"/>
                </a:lnTo>
                <a:lnTo>
                  <a:pt x="123" y="914"/>
                </a:lnTo>
                <a:lnTo>
                  <a:pt x="88" y="864"/>
                </a:lnTo>
                <a:lnTo>
                  <a:pt x="56" y="810"/>
                </a:lnTo>
                <a:lnTo>
                  <a:pt x="33" y="752"/>
                </a:lnTo>
                <a:lnTo>
                  <a:pt x="14" y="692"/>
                </a:lnTo>
                <a:lnTo>
                  <a:pt x="4" y="627"/>
                </a:lnTo>
                <a:lnTo>
                  <a:pt x="0" y="562"/>
                </a:lnTo>
                <a:lnTo>
                  <a:pt x="4" y="496"/>
                </a:lnTo>
                <a:lnTo>
                  <a:pt x="14" y="433"/>
                </a:lnTo>
                <a:lnTo>
                  <a:pt x="33" y="373"/>
                </a:lnTo>
                <a:lnTo>
                  <a:pt x="56" y="315"/>
                </a:lnTo>
                <a:lnTo>
                  <a:pt x="88" y="261"/>
                </a:lnTo>
                <a:lnTo>
                  <a:pt x="123" y="210"/>
                </a:lnTo>
                <a:lnTo>
                  <a:pt x="165" y="164"/>
                </a:lnTo>
                <a:lnTo>
                  <a:pt x="211" y="123"/>
                </a:lnTo>
                <a:lnTo>
                  <a:pt x="261" y="88"/>
                </a:lnTo>
                <a:lnTo>
                  <a:pt x="315" y="56"/>
                </a:lnTo>
                <a:lnTo>
                  <a:pt x="373" y="33"/>
                </a:lnTo>
                <a:lnTo>
                  <a:pt x="433" y="14"/>
                </a:lnTo>
                <a:lnTo>
                  <a:pt x="498" y="4"/>
                </a:lnTo>
                <a:lnTo>
                  <a:pt x="562"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29" name="Freeform 8"/>
          <p:cNvSpPr>
            <a:spLocks/>
          </p:cNvSpPr>
          <p:nvPr/>
        </p:nvSpPr>
        <p:spPr bwMode="auto">
          <a:xfrm>
            <a:off x="2581863" y="5158949"/>
            <a:ext cx="979427" cy="970570"/>
          </a:xfrm>
          <a:custGeom>
            <a:avLst/>
            <a:gdLst>
              <a:gd name="T0" fmla="*/ 409 w 819"/>
              <a:gd name="T1" fmla="*/ 0 h 816"/>
              <a:gd name="T2" fmla="*/ 466 w 819"/>
              <a:gd name="T3" fmla="*/ 3 h 816"/>
              <a:gd name="T4" fmla="*/ 518 w 819"/>
              <a:gd name="T5" fmla="*/ 14 h 816"/>
              <a:gd name="T6" fmla="*/ 570 w 819"/>
              <a:gd name="T7" fmla="*/ 32 h 816"/>
              <a:gd name="T8" fmla="*/ 616 w 819"/>
              <a:gd name="T9" fmla="*/ 56 h 816"/>
              <a:gd name="T10" fmla="*/ 660 w 819"/>
              <a:gd name="T11" fmla="*/ 85 h 816"/>
              <a:gd name="T12" fmla="*/ 698 w 819"/>
              <a:gd name="T13" fmla="*/ 119 h 816"/>
              <a:gd name="T14" fmla="*/ 734 w 819"/>
              <a:gd name="T15" fmla="*/ 158 h 816"/>
              <a:gd name="T16" fmla="*/ 763 w 819"/>
              <a:gd name="T17" fmla="*/ 202 h 816"/>
              <a:gd name="T18" fmla="*/ 786 w 819"/>
              <a:gd name="T19" fmla="*/ 249 h 816"/>
              <a:gd name="T20" fmla="*/ 803 w 819"/>
              <a:gd name="T21" fmla="*/ 300 h 816"/>
              <a:gd name="T22" fmla="*/ 815 w 819"/>
              <a:gd name="T23" fmla="*/ 353 h 816"/>
              <a:gd name="T24" fmla="*/ 819 w 819"/>
              <a:gd name="T25" fmla="*/ 408 h 816"/>
              <a:gd name="T26" fmla="*/ 815 w 819"/>
              <a:gd name="T27" fmla="*/ 464 h 816"/>
              <a:gd name="T28" fmla="*/ 803 w 819"/>
              <a:gd name="T29" fmla="*/ 517 h 816"/>
              <a:gd name="T30" fmla="*/ 786 w 819"/>
              <a:gd name="T31" fmla="*/ 567 h 816"/>
              <a:gd name="T32" fmla="*/ 763 w 819"/>
              <a:gd name="T33" fmla="*/ 614 h 816"/>
              <a:gd name="T34" fmla="*/ 734 w 819"/>
              <a:gd name="T35" fmla="*/ 657 h 816"/>
              <a:gd name="T36" fmla="*/ 698 w 819"/>
              <a:gd name="T37" fmla="*/ 697 h 816"/>
              <a:gd name="T38" fmla="*/ 660 w 819"/>
              <a:gd name="T39" fmla="*/ 732 h 816"/>
              <a:gd name="T40" fmla="*/ 616 w 819"/>
              <a:gd name="T41" fmla="*/ 761 h 816"/>
              <a:gd name="T42" fmla="*/ 570 w 819"/>
              <a:gd name="T43" fmla="*/ 785 h 816"/>
              <a:gd name="T44" fmla="*/ 518 w 819"/>
              <a:gd name="T45" fmla="*/ 802 h 816"/>
              <a:gd name="T46" fmla="*/ 466 w 819"/>
              <a:gd name="T47" fmla="*/ 813 h 816"/>
              <a:gd name="T48" fmla="*/ 409 w 819"/>
              <a:gd name="T49" fmla="*/ 816 h 816"/>
              <a:gd name="T50" fmla="*/ 354 w 819"/>
              <a:gd name="T51" fmla="*/ 813 h 816"/>
              <a:gd name="T52" fmla="*/ 301 w 819"/>
              <a:gd name="T53" fmla="*/ 802 h 816"/>
              <a:gd name="T54" fmla="*/ 250 w 819"/>
              <a:gd name="T55" fmla="*/ 785 h 816"/>
              <a:gd name="T56" fmla="*/ 203 w 819"/>
              <a:gd name="T57" fmla="*/ 761 h 816"/>
              <a:gd name="T58" fmla="*/ 159 w 819"/>
              <a:gd name="T59" fmla="*/ 732 h 816"/>
              <a:gd name="T60" fmla="*/ 120 w 819"/>
              <a:gd name="T61" fmla="*/ 697 h 816"/>
              <a:gd name="T62" fmla="*/ 86 w 819"/>
              <a:gd name="T63" fmla="*/ 657 h 816"/>
              <a:gd name="T64" fmla="*/ 57 w 819"/>
              <a:gd name="T65" fmla="*/ 614 h 816"/>
              <a:gd name="T66" fmla="*/ 33 w 819"/>
              <a:gd name="T67" fmla="*/ 567 h 816"/>
              <a:gd name="T68" fmla="*/ 15 w 819"/>
              <a:gd name="T69" fmla="*/ 517 h 816"/>
              <a:gd name="T70" fmla="*/ 4 w 819"/>
              <a:gd name="T71" fmla="*/ 464 h 816"/>
              <a:gd name="T72" fmla="*/ 0 w 819"/>
              <a:gd name="T73" fmla="*/ 408 h 816"/>
              <a:gd name="T74" fmla="*/ 4 w 819"/>
              <a:gd name="T75" fmla="*/ 353 h 816"/>
              <a:gd name="T76" fmla="*/ 15 w 819"/>
              <a:gd name="T77" fmla="*/ 300 h 816"/>
              <a:gd name="T78" fmla="*/ 33 w 819"/>
              <a:gd name="T79" fmla="*/ 249 h 816"/>
              <a:gd name="T80" fmla="*/ 57 w 819"/>
              <a:gd name="T81" fmla="*/ 202 h 816"/>
              <a:gd name="T82" fmla="*/ 86 w 819"/>
              <a:gd name="T83" fmla="*/ 158 h 816"/>
              <a:gd name="T84" fmla="*/ 120 w 819"/>
              <a:gd name="T85" fmla="*/ 119 h 816"/>
              <a:gd name="T86" fmla="*/ 159 w 819"/>
              <a:gd name="T87" fmla="*/ 85 h 816"/>
              <a:gd name="T88" fmla="*/ 203 w 819"/>
              <a:gd name="T89" fmla="*/ 56 h 816"/>
              <a:gd name="T90" fmla="*/ 250 w 819"/>
              <a:gd name="T91" fmla="*/ 32 h 816"/>
              <a:gd name="T92" fmla="*/ 301 w 819"/>
              <a:gd name="T93" fmla="*/ 14 h 816"/>
              <a:gd name="T94" fmla="*/ 354 w 819"/>
              <a:gd name="T95" fmla="*/ 3 h 816"/>
              <a:gd name="T96" fmla="*/ 409 w 819"/>
              <a:gd name="T97" fmla="*/ 0 h 81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9"/>
              <a:gd name="T148" fmla="*/ 0 h 816"/>
              <a:gd name="T149" fmla="*/ 819 w 819"/>
              <a:gd name="T150" fmla="*/ 816 h 81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9" h="816">
                <a:moveTo>
                  <a:pt x="409" y="0"/>
                </a:moveTo>
                <a:lnTo>
                  <a:pt x="466" y="3"/>
                </a:lnTo>
                <a:lnTo>
                  <a:pt x="518" y="14"/>
                </a:lnTo>
                <a:lnTo>
                  <a:pt x="570" y="32"/>
                </a:lnTo>
                <a:lnTo>
                  <a:pt x="616" y="56"/>
                </a:lnTo>
                <a:lnTo>
                  <a:pt x="660" y="85"/>
                </a:lnTo>
                <a:lnTo>
                  <a:pt x="698" y="119"/>
                </a:lnTo>
                <a:lnTo>
                  <a:pt x="734" y="158"/>
                </a:lnTo>
                <a:lnTo>
                  <a:pt x="763" y="202"/>
                </a:lnTo>
                <a:lnTo>
                  <a:pt x="786" y="249"/>
                </a:lnTo>
                <a:lnTo>
                  <a:pt x="803" y="300"/>
                </a:lnTo>
                <a:lnTo>
                  <a:pt x="815" y="353"/>
                </a:lnTo>
                <a:lnTo>
                  <a:pt x="819" y="408"/>
                </a:lnTo>
                <a:lnTo>
                  <a:pt x="815" y="464"/>
                </a:lnTo>
                <a:lnTo>
                  <a:pt x="803" y="517"/>
                </a:lnTo>
                <a:lnTo>
                  <a:pt x="786" y="567"/>
                </a:lnTo>
                <a:lnTo>
                  <a:pt x="763" y="614"/>
                </a:lnTo>
                <a:lnTo>
                  <a:pt x="734" y="657"/>
                </a:lnTo>
                <a:lnTo>
                  <a:pt x="698" y="697"/>
                </a:lnTo>
                <a:lnTo>
                  <a:pt x="660" y="732"/>
                </a:lnTo>
                <a:lnTo>
                  <a:pt x="616" y="761"/>
                </a:lnTo>
                <a:lnTo>
                  <a:pt x="570" y="785"/>
                </a:lnTo>
                <a:lnTo>
                  <a:pt x="518" y="802"/>
                </a:lnTo>
                <a:lnTo>
                  <a:pt x="466" y="813"/>
                </a:lnTo>
                <a:lnTo>
                  <a:pt x="409" y="816"/>
                </a:lnTo>
                <a:lnTo>
                  <a:pt x="354" y="813"/>
                </a:lnTo>
                <a:lnTo>
                  <a:pt x="301" y="802"/>
                </a:lnTo>
                <a:lnTo>
                  <a:pt x="250" y="785"/>
                </a:lnTo>
                <a:lnTo>
                  <a:pt x="203" y="761"/>
                </a:lnTo>
                <a:lnTo>
                  <a:pt x="159" y="732"/>
                </a:lnTo>
                <a:lnTo>
                  <a:pt x="120" y="697"/>
                </a:lnTo>
                <a:lnTo>
                  <a:pt x="86" y="657"/>
                </a:lnTo>
                <a:lnTo>
                  <a:pt x="57" y="614"/>
                </a:lnTo>
                <a:lnTo>
                  <a:pt x="33" y="567"/>
                </a:lnTo>
                <a:lnTo>
                  <a:pt x="15" y="517"/>
                </a:lnTo>
                <a:lnTo>
                  <a:pt x="4" y="464"/>
                </a:lnTo>
                <a:lnTo>
                  <a:pt x="0" y="408"/>
                </a:lnTo>
                <a:lnTo>
                  <a:pt x="4" y="353"/>
                </a:lnTo>
                <a:lnTo>
                  <a:pt x="15" y="300"/>
                </a:lnTo>
                <a:lnTo>
                  <a:pt x="33" y="249"/>
                </a:lnTo>
                <a:lnTo>
                  <a:pt x="57" y="202"/>
                </a:lnTo>
                <a:lnTo>
                  <a:pt x="86" y="158"/>
                </a:lnTo>
                <a:lnTo>
                  <a:pt x="120" y="119"/>
                </a:lnTo>
                <a:lnTo>
                  <a:pt x="159" y="85"/>
                </a:lnTo>
                <a:lnTo>
                  <a:pt x="203" y="56"/>
                </a:lnTo>
                <a:lnTo>
                  <a:pt x="250" y="32"/>
                </a:lnTo>
                <a:lnTo>
                  <a:pt x="301" y="14"/>
                </a:lnTo>
                <a:lnTo>
                  <a:pt x="354" y="3"/>
                </a:lnTo>
                <a:lnTo>
                  <a:pt x="409" y="0"/>
                </a:lnTo>
                <a:close/>
              </a:path>
            </a:pathLst>
          </a:cu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30" name="Freeform 9"/>
          <p:cNvSpPr>
            <a:spLocks noEditPoints="1"/>
          </p:cNvSpPr>
          <p:nvPr/>
        </p:nvSpPr>
        <p:spPr bwMode="auto">
          <a:xfrm>
            <a:off x="4091438" y="4063717"/>
            <a:ext cx="1347835" cy="1335648"/>
          </a:xfrm>
          <a:custGeom>
            <a:avLst/>
            <a:gdLst>
              <a:gd name="T0" fmla="*/ 501 w 1127"/>
              <a:gd name="T1" fmla="*/ 25 h 1125"/>
              <a:gd name="T2" fmla="*/ 382 w 1127"/>
              <a:gd name="T3" fmla="*/ 52 h 1125"/>
              <a:gd name="T4" fmla="*/ 274 w 1127"/>
              <a:gd name="T5" fmla="*/ 106 h 1125"/>
              <a:gd name="T6" fmla="*/ 180 w 1127"/>
              <a:gd name="T7" fmla="*/ 180 h 1125"/>
              <a:gd name="T8" fmla="*/ 107 w 1127"/>
              <a:gd name="T9" fmla="*/ 273 h 1125"/>
              <a:gd name="T10" fmla="*/ 54 w 1127"/>
              <a:gd name="T11" fmla="*/ 381 h 1125"/>
              <a:gd name="T12" fmla="*/ 25 w 1127"/>
              <a:gd name="T13" fmla="*/ 499 h 1125"/>
              <a:gd name="T14" fmla="*/ 25 w 1127"/>
              <a:gd name="T15" fmla="*/ 625 h 1125"/>
              <a:gd name="T16" fmla="*/ 54 w 1127"/>
              <a:gd name="T17" fmla="*/ 744 h 1125"/>
              <a:gd name="T18" fmla="*/ 107 w 1127"/>
              <a:gd name="T19" fmla="*/ 852 h 1125"/>
              <a:gd name="T20" fmla="*/ 180 w 1127"/>
              <a:gd name="T21" fmla="*/ 945 h 1125"/>
              <a:gd name="T22" fmla="*/ 274 w 1127"/>
              <a:gd name="T23" fmla="*/ 1019 h 1125"/>
              <a:gd name="T24" fmla="*/ 382 w 1127"/>
              <a:gd name="T25" fmla="*/ 1071 h 1125"/>
              <a:gd name="T26" fmla="*/ 501 w 1127"/>
              <a:gd name="T27" fmla="*/ 1100 h 1125"/>
              <a:gd name="T28" fmla="*/ 627 w 1127"/>
              <a:gd name="T29" fmla="*/ 1100 h 1125"/>
              <a:gd name="T30" fmla="*/ 746 w 1127"/>
              <a:gd name="T31" fmla="*/ 1071 h 1125"/>
              <a:gd name="T32" fmla="*/ 853 w 1127"/>
              <a:gd name="T33" fmla="*/ 1019 h 1125"/>
              <a:gd name="T34" fmla="*/ 947 w 1127"/>
              <a:gd name="T35" fmla="*/ 945 h 1125"/>
              <a:gd name="T36" fmla="*/ 1020 w 1127"/>
              <a:gd name="T37" fmla="*/ 852 h 1125"/>
              <a:gd name="T38" fmla="*/ 1074 w 1127"/>
              <a:gd name="T39" fmla="*/ 744 h 1125"/>
              <a:gd name="T40" fmla="*/ 1102 w 1127"/>
              <a:gd name="T41" fmla="*/ 625 h 1125"/>
              <a:gd name="T42" fmla="*/ 1102 w 1127"/>
              <a:gd name="T43" fmla="*/ 499 h 1125"/>
              <a:gd name="T44" fmla="*/ 1074 w 1127"/>
              <a:gd name="T45" fmla="*/ 381 h 1125"/>
              <a:gd name="T46" fmla="*/ 1020 w 1127"/>
              <a:gd name="T47" fmla="*/ 273 h 1125"/>
              <a:gd name="T48" fmla="*/ 947 w 1127"/>
              <a:gd name="T49" fmla="*/ 180 h 1125"/>
              <a:gd name="T50" fmla="*/ 853 w 1127"/>
              <a:gd name="T51" fmla="*/ 106 h 1125"/>
              <a:gd name="T52" fmla="*/ 746 w 1127"/>
              <a:gd name="T53" fmla="*/ 52 h 1125"/>
              <a:gd name="T54" fmla="*/ 627 w 1127"/>
              <a:gd name="T55" fmla="*/ 25 h 1125"/>
              <a:gd name="T56" fmla="*/ 564 w 1127"/>
              <a:gd name="T57" fmla="*/ 0 h 1125"/>
              <a:gd name="T58" fmla="*/ 693 w 1127"/>
              <a:gd name="T59" fmla="*/ 14 h 1125"/>
              <a:gd name="T60" fmla="*/ 811 w 1127"/>
              <a:gd name="T61" fmla="*/ 56 h 1125"/>
              <a:gd name="T62" fmla="*/ 916 w 1127"/>
              <a:gd name="T63" fmla="*/ 123 h 1125"/>
              <a:gd name="T64" fmla="*/ 1003 w 1127"/>
              <a:gd name="T65" fmla="*/ 210 h 1125"/>
              <a:gd name="T66" fmla="*/ 1070 w 1127"/>
              <a:gd name="T67" fmla="*/ 315 h 1125"/>
              <a:gd name="T68" fmla="*/ 1112 w 1127"/>
              <a:gd name="T69" fmla="*/ 433 h 1125"/>
              <a:gd name="T70" fmla="*/ 1127 w 1127"/>
              <a:gd name="T71" fmla="*/ 562 h 1125"/>
              <a:gd name="T72" fmla="*/ 1112 w 1127"/>
              <a:gd name="T73" fmla="*/ 692 h 1125"/>
              <a:gd name="T74" fmla="*/ 1070 w 1127"/>
              <a:gd name="T75" fmla="*/ 810 h 1125"/>
              <a:gd name="T76" fmla="*/ 1003 w 1127"/>
              <a:gd name="T77" fmla="*/ 914 h 1125"/>
              <a:gd name="T78" fmla="*/ 916 w 1127"/>
              <a:gd name="T79" fmla="*/ 1002 h 1125"/>
              <a:gd name="T80" fmla="*/ 811 w 1127"/>
              <a:gd name="T81" fmla="*/ 1067 h 1125"/>
              <a:gd name="T82" fmla="*/ 693 w 1127"/>
              <a:gd name="T83" fmla="*/ 1111 h 1125"/>
              <a:gd name="T84" fmla="*/ 564 w 1127"/>
              <a:gd name="T85" fmla="*/ 1125 h 1125"/>
              <a:gd name="T86" fmla="*/ 434 w 1127"/>
              <a:gd name="T87" fmla="*/ 1111 h 1125"/>
              <a:gd name="T88" fmla="*/ 316 w 1127"/>
              <a:gd name="T89" fmla="*/ 1067 h 1125"/>
              <a:gd name="T90" fmla="*/ 212 w 1127"/>
              <a:gd name="T91" fmla="*/ 1002 h 1125"/>
              <a:gd name="T92" fmla="*/ 124 w 1127"/>
              <a:gd name="T93" fmla="*/ 914 h 1125"/>
              <a:gd name="T94" fmla="*/ 58 w 1127"/>
              <a:gd name="T95" fmla="*/ 810 h 1125"/>
              <a:gd name="T96" fmla="*/ 15 w 1127"/>
              <a:gd name="T97" fmla="*/ 692 h 1125"/>
              <a:gd name="T98" fmla="*/ 0 w 1127"/>
              <a:gd name="T99" fmla="*/ 562 h 1125"/>
              <a:gd name="T100" fmla="*/ 15 w 1127"/>
              <a:gd name="T101" fmla="*/ 433 h 1125"/>
              <a:gd name="T102" fmla="*/ 58 w 1127"/>
              <a:gd name="T103" fmla="*/ 315 h 1125"/>
              <a:gd name="T104" fmla="*/ 124 w 1127"/>
              <a:gd name="T105" fmla="*/ 210 h 1125"/>
              <a:gd name="T106" fmla="*/ 212 w 1127"/>
              <a:gd name="T107" fmla="*/ 123 h 1125"/>
              <a:gd name="T108" fmla="*/ 316 w 1127"/>
              <a:gd name="T109" fmla="*/ 56 h 1125"/>
              <a:gd name="T110" fmla="*/ 434 w 1127"/>
              <a:gd name="T111" fmla="*/ 14 h 1125"/>
              <a:gd name="T112" fmla="*/ 564 w 1127"/>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7"/>
              <a:gd name="T172" fmla="*/ 0 h 1125"/>
              <a:gd name="T173" fmla="*/ 1127 w 1127"/>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7" h="1125">
                <a:moveTo>
                  <a:pt x="564" y="21"/>
                </a:moveTo>
                <a:lnTo>
                  <a:pt x="501" y="25"/>
                </a:lnTo>
                <a:lnTo>
                  <a:pt x="439" y="35"/>
                </a:lnTo>
                <a:lnTo>
                  <a:pt x="382" y="52"/>
                </a:lnTo>
                <a:lnTo>
                  <a:pt x="326" y="76"/>
                </a:lnTo>
                <a:lnTo>
                  <a:pt x="274" y="106"/>
                </a:lnTo>
                <a:lnTo>
                  <a:pt x="225" y="140"/>
                </a:lnTo>
                <a:lnTo>
                  <a:pt x="180" y="180"/>
                </a:lnTo>
                <a:lnTo>
                  <a:pt x="141" y="224"/>
                </a:lnTo>
                <a:lnTo>
                  <a:pt x="107" y="273"/>
                </a:lnTo>
                <a:lnTo>
                  <a:pt x="78" y="324"/>
                </a:lnTo>
                <a:lnTo>
                  <a:pt x="54" y="381"/>
                </a:lnTo>
                <a:lnTo>
                  <a:pt x="36" y="438"/>
                </a:lnTo>
                <a:lnTo>
                  <a:pt x="25" y="499"/>
                </a:lnTo>
                <a:lnTo>
                  <a:pt x="23" y="562"/>
                </a:lnTo>
                <a:lnTo>
                  <a:pt x="25" y="625"/>
                </a:lnTo>
                <a:lnTo>
                  <a:pt x="36" y="687"/>
                </a:lnTo>
                <a:lnTo>
                  <a:pt x="54" y="744"/>
                </a:lnTo>
                <a:lnTo>
                  <a:pt x="78" y="799"/>
                </a:lnTo>
                <a:lnTo>
                  <a:pt x="107" y="852"/>
                </a:lnTo>
                <a:lnTo>
                  <a:pt x="141" y="901"/>
                </a:lnTo>
                <a:lnTo>
                  <a:pt x="180" y="945"/>
                </a:lnTo>
                <a:lnTo>
                  <a:pt x="225" y="985"/>
                </a:lnTo>
                <a:lnTo>
                  <a:pt x="274" y="1019"/>
                </a:lnTo>
                <a:lnTo>
                  <a:pt x="326" y="1048"/>
                </a:lnTo>
                <a:lnTo>
                  <a:pt x="382" y="1071"/>
                </a:lnTo>
                <a:lnTo>
                  <a:pt x="439" y="1088"/>
                </a:lnTo>
                <a:lnTo>
                  <a:pt x="501" y="1100"/>
                </a:lnTo>
                <a:lnTo>
                  <a:pt x="564" y="1103"/>
                </a:lnTo>
                <a:lnTo>
                  <a:pt x="627" y="1100"/>
                </a:lnTo>
                <a:lnTo>
                  <a:pt x="688" y="1088"/>
                </a:lnTo>
                <a:lnTo>
                  <a:pt x="746" y="1071"/>
                </a:lnTo>
                <a:lnTo>
                  <a:pt x="802" y="1048"/>
                </a:lnTo>
                <a:lnTo>
                  <a:pt x="853" y="1019"/>
                </a:lnTo>
                <a:lnTo>
                  <a:pt x="902" y="985"/>
                </a:lnTo>
                <a:lnTo>
                  <a:pt x="947" y="945"/>
                </a:lnTo>
                <a:lnTo>
                  <a:pt x="986" y="901"/>
                </a:lnTo>
                <a:lnTo>
                  <a:pt x="1020" y="852"/>
                </a:lnTo>
                <a:lnTo>
                  <a:pt x="1051" y="799"/>
                </a:lnTo>
                <a:lnTo>
                  <a:pt x="1074" y="744"/>
                </a:lnTo>
                <a:lnTo>
                  <a:pt x="1091" y="687"/>
                </a:lnTo>
                <a:lnTo>
                  <a:pt x="1102" y="625"/>
                </a:lnTo>
                <a:lnTo>
                  <a:pt x="1106" y="562"/>
                </a:lnTo>
                <a:lnTo>
                  <a:pt x="1102" y="499"/>
                </a:lnTo>
                <a:lnTo>
                  <a:pt x="1091" y="438"/>
                </a:lnTo>
                <a:lnTo>
                  <a:pt x="1074" y="381"/>
                </a:lnTo>
                <a:lnTo>
                  <a:pt x="1051" y="324"/>
                </a:lnTo>
                <a:lnTo>
                  <a:pt x="1020" y="273"/>
                </a:lnTo>
                <a:lnTo>
                  <a:pt x="986" y="224"/>
                </a:lnTo>
                <a:lnTo>
                  <a:pt x="947" y="180"/>
                </a:lnTo>
                <a:lnTo>
                  <a:pt x="902" y="140"/>
                </a:lnTo>
                <a:lnTo>
                  <a:pt x="853" y="106"/>
                </a:lnTo>
                <a:lnTo>
                  <a:pt x="802" y="76"/>
                </a:lnTo>
                <a:lnTo>
                  <a:pt x="746" y="52"/>
                </a:lnTo>
                <a:lnTo>
                  <a:pt x="688" y="35"/>
                </a:lnTo>
                <a:lnTo>
                  <a:pt x="627" y="25"/>
                </a:lnTo>
                <a:lnTo>
                  <a:pt x="564" y="21"/>
                </a:lnTo>
                <a:close/>
                <a:moveTo>
                  <a:pt x="564" y="0"/>
                </a:moveTo>
                <a:lnTo>
                  <a:pt x="630" y="4"/>
                </a:lnTo>
                <a:lnTo>
                  <a:pt x="693" y="14"/>
                </a:lnTo>
                <a:lnTo>
                  <a:pt x="753" y="33"/>
                </a:lnTo>
                <a:lnTo>
                  <a:pt x="811" y="56"/>
                </a:lnTo>
                <a:lnTo>
                  <a:pt x="865" y="88"/>
                </a:lnTo>
                <a:lnTo>
                  <a:pt x="916" y="123"/>
                </a:lnTo>
                <a:lnTo>
                  <a:pt x="962" y="164"/>
                </a:lnTo>
                <a:lnTo>
                  <a:pt x="1003" y="210"/>
                </a:lnTo>
                <a:lnTo>
                  <a:pt x="1039" y="261"/>
                </a:lnTo>
                <a:lnTo>
                  <a:pt x="1070" y="315"/>
                </a:lnTo>
                <a:lnTo>
                  <a:pt x="1094" y="373"/>
                </a:lnTo>
                <a:lnTo>
                  <a:pt x="1112" y="433"/>
                </a:lnTo>
                <a:lnTo>
                  <a:pt x="1123" y="496"/>
                </a:lnTo>
                <a:lnTo>
                  <a:pt x="1127" y="562"/>
                </a:lnTo>
                <a:lnTo>
                  <a:pt x="1123" y="627"/>
                </a:lnTo>
                <a:lnTo>
                  <a:pt x="1112" y="692"/>
                </a:lnTo>
                <a:lnTo>
                  <a:pt x="1094" y="752"/>
                </a:lnTo>
                <a:lnTo>
                  <a:pt x="1070" y="810"/>
                </a:lnTo>
                <a:lnTo>
                  <a:pt x="1039" y="864"/>
                </a:lnTo>
                <a:lnTo>
                  <a:pt x="1003" y="914"/>
                </a:lnTo>
                <a:lnTo>
                  <a:pt x="962" y="960"/>
                </a:lnTo>
                <a:lnTo>
                  <a:pt x="916" y="1002"/>
                </a:lnTo>
                <a:lnTo>
                  <a:pt x="865" y="1037"/>
                </a:lnTo>
                <a:lnTo>
                  <a:pt x="811" y="1067"/>
                </a:lnTo>
                <a:lnTo>
                  <a:pt x="753" y="1092"/>
                </a:lnTo>
                <a:lnTo>
                  <a:pt x="693" y="1111"/>
                </a:lnTo>
                <a:lnTo>
                  <a:pt x="630" y="1121"/>
                </a:lnTo>
                <a:lnTo>
                  <a:pt x="564" y="1125"/>
                </a:lnTo>
                <a:lnTo>
                  <a:pt x="499" y="1121"/>
                </a:lnTo>
                <a:lnTo>
                  <a:pt x="434" y="1111"/>
                </a:lnTo>
                <a:lnTo>
                  <a:pt x="374" y="1092"/>
                </a:lnTo>
                <a:lnTo>
                  <a:pt x="316" y="1067"/>
                </a:lnTo>
                <a:lnTo>
                  <a:pt x="262" y="1037"/>
                </a:lnTo>
                <a:lnTo>
                  <a:pt x="212" y="1002"/>
                </a:lnTo>
                <a:lnTo>
                  <a:pt x="166" y="960"/>
                </a:lnTo>
                <a:lnTo>
                  <a:pt x="124" y="914"/>
                </a:lnTo>
                <a:lnTo>
                  <a:pt x="88" y="864"/>
                </a:lnTo>
                <a:lnTo>
                  <a:pt x="58" y="810"/>
                </a:lnTo>
                <a:lnTo>
                  <a:pt x="33" y="752"/>
                </a:lnTo>
                <a:lnTo>
                  <a:pt x="15" y="692"/>
                </a:lnTo>
                <a:lnTo>
                  <a:pt x="4" y="627"/>
                </a:lnTo>
                <a:lnTo>
                  <a:pt x="0" y="562"/>
                </a:lnTo>
                <a:lnTo>
                  <a:pt x="4" y="496"/>
                </a:lnTo>
                <a:lnTo>
                  <a:pt x="15" y="433"/>
                </a:lnTo>
                <a:lnTo>
                  <a:pt x="33" y="373"/>
                </a:lnTo>
                <a:lnTo>
                  <a:pt x="58" y="315"/>
                </a:lnTo>
                <a:lnTo>
                  <a:pt x="88" y="261"/>
                </a:lnTo>
                <a:lnTo>
                  <a:pt x="124" y="210"/>
                </a:lnTo>
                <a:lnTo>
                  <a:pt x="166" y="164"/>
                </a:lnTo>
                <a:lnTo>
                  <a:pt x="212" y="123"/>
                </a:lnTo>
                <a:lnTo>
                  <a:pt x="262" y="88"/>
                </a:lnTo>
                <a:lnTo>
                  <a:pt x="316" y="56"/>
                </a:lnTo>
                <a:lnTo>
                  <a:pt x="374" y="33"/>
                </a:lnTo>
                <a:lnTo>
                  <a:pt x="434" y="14"/>
                </a:lnTo>
                <a:lnTo>
                  <a:pt x="499" y="4"/>
                </a:lnTo>
                <a:lnTo>
                  <a:pt x="564"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31" name="Freeform 10"/>
          <p:cNvSpPr>
            <a:spLocks/>
          </p:cNvSpPr>
          <p:nvPr/>
        </p:nvSpPr>
        <p:spPr bwMode="auto">
          <a:xfrm>
            <a:off x="4278338" y="4245365"/>
            <a:ext cx="977629" cy="972352"/>
          </a:xfrm>
          <a:custGeom>
            <a:avLst/>
            <a:gdLst>
              <a:gd name="T0" fmla="*/ 409 w 818"/>
              <a:gd name="T1" fmla="*/ 0 h 816"/>
              <a:gd name="T2" fmla="*/ 464 w 818"/>
              <a:gd name="T3" fmla="*/ 3 h 816"/>
              <a:gd name="T4" fmla="*/ 517 w 818"/>
              <a:gd name="T5" fmla="*/ 14 h 816"/>
              <a:gd name="T6" fmla="*/ 568 w 818"/>
              <a:gd name="T7" fmla="*/ 32 h 816"/>
              <a:gd name="T8" fmla="*/ 616 w 818"/>
              <a:gd name="T9" fmla="*/ 56 h 816"/>
              <a:gd name="T10" fmla="*/ 659 w 818"/>
              <a:gd name="T11" fmla="*/ 85 h 816"/>
              <a:gd name="T12" fmla="*/ 698 w 818"/>
              <a:gd name="T13" fmla="*/ 119 h 816"/>
              <a:gd name="T14" fmla="*/ 733 w 818"/>
              <a:gd name="T15" fmla="*/ 158 h 816"/>
              <a:gd name="T16" fmla="*/ 761 w 818"/>
              <a:gd name="T17" fmla="*/ 202 h 816"/>
              <a:gd name="T18" fmla="*/ 785 w 818"/>
              <a:gd name="T19" fmla="*/ 249 h 816"/>
              <a:gd name="T20" fmla="*/ 804 w 818"/>
              <a:gd name="T21" fmla="*/ 300 h 816"/>
              <a:gd name="T22" fmla="*/ 814 w 818"/>
              <a:gd name="T23" fmla="*/ 353 h 816"/>
              <a:gd name="T24" fmla="*/ 818 w 818"/>
              <a:gd name="T25" fmla="*/ 408 h 816"/>
              <a:gd name="T26" fmla="*/ 814 w 818"/>
              <a:gd name="T27" fmla="*/ 464 h 816"/>
              <a:gd name="T28" fmla="*/ 804 w 818"/>
              <a:gd name="T29" fmla="*/ 517 h 816"/>
              <a:gd name="T30" fmla="*/ 785 w 818"/>
              <a:gd name="T31" fmla="*/ 567 h 816"/>
              <a:gd name="T32" fmla="*/ 761 w 818"/>
              <a:gd name="T33" fmla="*/ 614 h 816"/>
              <a:gd name="T34" fmla="*/ 733 w 818"/>
              <a:gd name="T35" fmla="*/ 657 h 816"/>
              <a:gd name="T36" fmla="*/ 698 w 818"/>
              <a:gd name="T37" fmla="*/ 697 h 816"/>
              <a:gd name="T38" fmla="*/ 659 w 818"/>
              <a:gd name="T39" fmla="*/ 732 h 816"/>
              <a:gd name="T40" fmla="*/ 616 w 818"/>
              <a:gd name="T41" fmla="*/ 761 h 816"/>
              <a:gd name="T42" fmla="*/ 568 w 818"/>
              <a:gd name="T43" fmla="*/ 785 h 816"/>
              <a:gd name="T44" fmla="*/ 517 w 818"/>
              <a:gd name="T45" fmla="*/ 802 h 816"/>
              <a:gd name="T46" fmla="*/ 464 w 818"/>
              <a:gd name="T47" fmla="*/ 813 h 816"/>
              <a:gd name="T48" fmla="*/ 409 w 818"/>
              <a:gd name="T49" fmla="*/ 816 h 816"/>
              <a:gd name="T50" fmla="*/ 353 w 818"/>
              <a:gd name="T51" fmla="*/ 813 h 816"/>
              <a:gd name="T52" fmla="*/ 300 w 818"/>
              <a:gd name="T53" fmla="*/ 802 h 816"/>
              <a:gd name="T54" fmla="*/ 250 w 818"/>
              <a:gd name="T55" fmla="*/ 785 h 816"/>
              <a:gd name="T56" fmla="*/ 203 w 818"/>
              <a:gd name="T57" fmla="*/ 761 h 816"/>
              <a:gd name="T58" fmla="*/ 160 w 818"/>
              <a:gd name="T59" fmla="*/ 732 h 816"/>
              <a:gd name="T60" fmla="*/ 120 w 818"/>
              <a:gd name="T61" fmla="*/ 697 h 816"/>
              <a:gd name="T62" fmla="*/ 85 w 818"/>
              <a:gd name="T63" fmla="*/ 657 h 816"/>
              <a:gd name="T64" fmla="*/ 56 w 818"/>
              <a:gd name="T65" fmla="*/ 614 h 816"/>
              <a:gd name="T66" fmla="*/ 32 w 818"/>
              <a:gd name="T67" fmla="*/ 567 h 816"/>
              <a:gd name="T68" fmla="*/ 15 w 818"/>
              <a:gd name="T69" fmla="*/ 517 h 816"/>
              <a:gd name="T70" fmla="*/ 3 w 818"/>
              <a:gd name="T71" fmla="*/ 464 h 816"/>
              <a:gd name="T72" fmla="*/ 0 w 818"/>
              <a:gd name="T73" fmla="*/ 408 h 816"/>
              <a:gd name="T74" fmla="*/ 3 w 818"/>
              <a:gd name="T75" fmla="*/ 353 h 816"/>
              <a:gd name="T76" fmla="*/ 15 w 818"/>
              <a:gd name="T77" fmla="*/ 300 h 816"/>
              <a:gd name="T78" fmla="*/ 32 w 818"/>
              <a:gd name="T79" fmla="*/ 249 h 816"/>
              <a:gd name="T80" fmla="*/ 56 w 818"/>
              <a:gd name="T81" fmla="*/ 202 h 816"/>
              <a:gd name="T82" fmla="*/ 85 w 818"/>
              <a:gd name="T83" fmla="*/ 158 h 816"/>
              <a:gd name="T84" fmla="*/ 120 w 818"/>
              <a:gd name="T85" fmla="*/ 119 h 816"/>
              <a:gd name="T86" fmla="*/ 160 w 818"/>
              <a:gd name="T87" fmla="*/ 85 h 816"/>
              <a:gd name="T88" fmla="*/ 203 w 818"/>
              <a:gd name="T89" fmla="*/ 56 h 816"/>
              <a:gd name="T90" fmla="*/ 250 w 818"/>
              <a:gd name="T91" fmla="*/ 32 h 816"/>
              <a:gd name="T92" fmla="*/ 300 w 818"/>
              <a:gd name="T93" fmla="*/ 14 h 816"/>
              <a:gd name="T94" fmla="*/ 353 w 818"/>
              <a:gd name="T95" fmla="*/ 3 h 816"/>
              <a:gd name="T96" fmla="*/ 409 w 818"/>
              <a:gd name="T97" fmla="*/ 0 h 81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8"/>
              <a:gd name="T148" fmla="*/ 0 h 816"/>
              <a:gd name="T149" fmla="*/ 818 w 818"/>
              <a:gd name="T150" fmla="*/ 816 h 81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8" h="816">
                <a:moveTo>
                  <a:pt x="409" y="0"/>
                </a:moveTo>
                <a:lnTo>
                  <a:pt x="464" y="3"/>
                </a:lnTo>
                <a:lnTo>
                  <a:pt x="517" y="14"/>
                </a:lnTo>
                <a:lnTo>
                  <a:pt x="568" y="32"/>
                </a:lnTo>
                <a:lnTo>
                  <a:pt x="616" y="56"/>
                </a:lnTo>
                <a:lnTo>
                  <a:pt x="659" y="85"/>
                </a:lnTo>
                <a:lnTo>
                  <a:pt x="698" y="119"/>
                </a:lnTo>
                <a:lnTo>
                  <a:pt x="733" y="158"/>
                </a:lnTo>
                <a:lnTo>
                  <a:pt x="761" y="202"/>
                </a:lnTo>
                <a:lnTo>
                  <a:pt x="785" y="249"/>
                </a:lnTo>
                <a:lnTo>
                  <a:pt x="804" y="300"/>
                </a:lnTo>
                <a:lnTo>
                  <a:pt x="814" y="353"/>
                </a:lnTo>
                <a:lnTo>
                  <a:pt x="818" y="408"/>
                </a:lnTo>
                <a:lnTo>
                  <a:pt x="814" y="464"/>
                </a:lnTo>
                <a:lnTo>
                  <a:pt x="804" y="517"/>
                </a:lnTo>
                <a:lnTo>
                  <a:pt x="785" y="567"/>
                </a:lnTo>
                <a:lnTo>
                  <a:pt x="761" y="614"/>
                </a:lnTo>
                <a:lnTo>
                  <a:pt x="733" y="657"/>
                </a:lnTo>
                <a:lnTo>
                  <a:pt x="698" y="697"/>
                </a:lnTo>
                <a:lnTo>
                  <a:pt x="659" y="732"/>
                </a:lnTo>
                <a:lnTo>
                  <a:pt x="616" y="761"/>
                </a:lnTo>
                <a:lnTo>
                  <a:pt x="568" y="785"/>
                </a:lnTo>
                <a:lnTo>
                  <a:pt x="517" y="802"/>
                </a:lnTo>
                <a:lnTo>
                  <a:pt x="464" y="813"/>
                </a:lnTo>
                <a:lnTo>
                  <a:pt x="409" y="816"/>
                </a:lnTo>
                <a:lnTo>
                  <a:pt x="353" y="813"/>
                </a:lnTo>
                <a:lnTo>
                  <a:pt x="300" y="802"/>
                </a:lnTo>
                <a:lnTo>
                  <a:pt x="250" y="785"/>
                </a:lnTo>
                <a:lnTo>
                  <a:pt x="203" y="761"/>
                </a:lnTo>
                <a:lnTo>
                  <a:pt x="160" y="732"/>
                </a:lnTo>
                <a:lnTo>
                  <a:pt x="120" y="697"/>
                </a:lnTo>
                <a:lnTo>
                  <a:pt x="85" y="657"/>
                </a:lnTo>
                <a:lnTo>
                  <a:pt x="56" y="614"/>
                </a:lnTo>
                <a:lnTo>
                  <a:pt x="32" y="567"/>
                </a:lnTo>
                <a:lnTo>
                  <a:pt x="15" y="517"/>
                </a:lnTo>
                <a:lnTo>
                  <a:pt x="3" y="464"/>
                </a:lnTo>
                <a:lnTo>
                  <a:pt x="0" y="408"/>
                </a:lnTo>
                <a:lnTo>
                  <a:pt x="3" y="353"/>
                </a:lnTo>
                <a:lnTo>
                  <a:pt x="15" y="300"/>
                </a:lnTo>
                <a:lnTo>
                  <a:pt x="32" y="249"/>
                </a:lnTo>
                <a:lnTo>
                  <a:pt x="56" y="202"/>
                </a:lnTo>
                <a:lnTo>
                  <a:pt x="85" y="158"/>
                </a:lnTo>
                <a:lnTo>
                  <a:pt x="120" y="119"/>
                </a:lnTo>
                <a:lnTo>
                  <a:pt x="160" y="85"/>
                </a:lnTo>
                <a:lnTo>
                  <a:pt x="203" y="56"/>
                </a:lnTo>
                <a:lnTo>
                  <a:pt x="250" y="32"/>
                </a:lnTo>
                <a:lnTo>
                  <a:pt x="300" y="14"/>
                </a:lnTo>
                <a:lnTo>
                  <a:pt x="353" y="3"/>
                </a:lnTo>
                <a:lnTo>
                  <a:pt x="409"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32" name="Freeform 11"/>
          <p:cNvSpPr>
            <a:spLocks noEditPoints="1"/>
          </p:cNvSpPr>
          <p:nvPr/>
        </p:nvSpPr>
        <p:spPr bwMode="auto">
          <a:xfrm>
            <a:off x="4120192" y="2263264"/>
            <a:ext cx="1349632" cy="1337428"/>
          </a:xfrm>
          <a:custGeom>
            <a:avLst/>
            <a:gdLst>
              <a:gd name="T0" fmla="*/ 501 w 1128"/>
              <a:gd name="T1" fmla="*/ 26 h 1126"/>
              <a:gd name="T2" fmla="*/ 381 w 1128"/>
              <a:gd name="T3" fmla="*/ 54 h 1126"/>
              <a:gd name="T4" fmla="*/ 273 w 1128"/>
              <a:gd name="T5" fmla="*/ 106 h 1126"/>
              <a:gd name="T6" fmla="*/ 181 w 1128"/>
              <a:gd name="T7" fmla="*/ 181 h 1126"/>
              <a:gd name="T8" fmla="*/ 107 w 1128"/>
              <a:gd name="T9" fmla="*/ 273 h 1126"/>
              <a:gd name="T10" fmla="*/ 54 w 1128"/>
              <a:gd name="T11" fmla="*/ 381 h 1126"/>
              <a:gd name="T12" fmla="*/ 26 w 1128"/>
              <a:gd name="T13" fmla="*/ 500 h 1126"/>
              <a:gd name="T14" fmla="*/ 26 w 1128"/>
              <a:gd name="T15" fmla="*/ 626 h 1126"/>
              <a:gd name="T16" fmla="*/ 54 w 1128"/>
              <a:gd name="T17" fmla="*/ 746 h 1126"/>
              <a:gd name="T18" fmla="*/ 107 w 1128"/>
              <a:gd name="T19" fmla="*/ 853 h 1126"/>
              <a:gd name="T20" fmla="*/ 181 w 1128"/>
              <a:gd name="T21" fmla="*/ 945 h 1126"/>
              <a:gd name="T22" fmla="*/ 273 w 1128"/>
              <a:gd name="T23" fmla="*/ 1020 h 1126"/>
              <a:gd name="T24" fmla="*/ 381 w 1128"/>
              <a:gd name="T25" fmla="*/ 1073 h 1126"/>
              <a:gd name="T26" fmla="*/ 501 w 1128"/>
              <a:gd name="T27" fmla="*/ 1100 h 1126"/>
              <a:gd name="T28" fmla="*/ 627 w 1128"/>
              <a:gd name="T29" fmla="*/ 1100 h 1126"/>
              <a:gd name="T30" fmla="*/ 747 w 1128"/>
              <a:gd name="T31" fmla="*/ 1073 h 1126"/>
              <a:gd name="T32" fmla="*/ 854 w 1128"/>
              <a:gd name="T33" fmla="*/ 1020 h 1126"/>
              <a:gd name="T34" fmla="*/ 946 w 1128"/>
              <a:gd name="T35" fmla="*/ 945 h 1126"/>
              <a:gd name="T36" fmla="*/ 1021 w 1128"/>
              <a:gd name="T37" fmla="*/ 853 h 1126"/>
              <a:gd name="T38" fmla="*/ 1074 w 1128"/>
              <a:gd name="T39" fmla="*/ 746 h 1126"/>
              <a:gd name="T40" fmla="*/ 1101 w 1128"/>
              <a:gd name="T41" fmla="*/ 626 h 1126"/>
              <a:gd name="T42" fmla="*/ 1101 w 1128"/>
              <a:gd name="T43" fmla="*/ 500 h 1126"/>
              <a:gd name="T44" fmla="*/ 1074 w 1128"/>
              <a:gd name="T45" fmla="*/ 381 h 1126"/>
              <a:gd name="T46" fmla="*/ 1021 w 1128"/>
              <a:gd name="T47" fmla="*/ 273 h 1126"/>
              <a:gd name="T48" fmla="*/ 946 w 1128"/>
              <a:gd name="T49" fmla="*/ 181 h 1126"/>
              <a:gd name="T50" fmla="*/ 854 w 1128"/>
              <a:gd name="T51" fmla="*/ 106 h 1126"/>
              <a:gd name="T52" fmla="*/ 747 w 1128"/>
              <a:gd name="T53" fmla="*/ 54 h 1126"/>
              <a:gd name="T54" fmla="*/ 627 w 1128"/>
              <a:gd name="T55" fmla="*/ 26 h 1126"/>
              <a:gd name="T56" fmla="*/ 564 w 1128"/>
              <a:gd name="T57" fmla="*/ 0 h 1126"/>
              <a:gd name="T58" fmla="*/ 693 w 1128"/>
              <a:gd name="T59" fmla="*/ 16 h 1126"/>
              <a:gd name="T60" fmla="*/ 811 w 1128"/>
              <a:gd name="T61" fmla="*/ 58 h 1126"/>
              <a:gd name="T62" fmla="*/ 916 w 1128"/>
              <a:gd name="T63" fmla="*/ 125 h 1126"/>
              <a:gd name="T64" fmla="*/ 1003 w 1128"/>
              <a:gd name="T65" fmla="*/ 211 h 1126"/>
              <a:gd name="T66" fmla="*/ 1070 w 1128"/>
              <a:gd name="T67" fmla="*/ 316 h 1126"/>
              <a:gd name="T68" fmla="*/ 1112 w 1128"/>
              <a:gd name="T69" fmla="*/ 435 h 1126"/>
              <a:gd name="T70" fmla="*/ 1128 w 1128"/>
              <a:gd name="T71" fmla="*/ 563 h 1126"/>
              <a:gd name="T72" fmla="*/ 1112 w 1128"/>
              <a:gd name="T73" fmla="*/ 692 h 1126"/>
              <a:gd name="T74" fmla="*/ 1070 w 1128"/>
              <a:gd name="T75" fmla="*/ 810 h 1126"/>
              <a:gd name="T76" fmla="*/ 1003 w 1128"/>
              <a:gd name="T77" fmla="*/ 915 h 1126"/>
              <a:gd name="T78" fmla="*/ 916 w 1128"/>
              <a:gd name="T79" fmla="*/ 1002 h 1126"/>
              <a:gd name="T80" fmla="*/ 811 w 1128"/>
              <a:gd name="T81" fmla="*/ 1069 h 1126"/>
              <a:gd name="T82" fmla="*/ 693 w 1128"/>
              <a:gd name="T83" fmla="*/ 1111 h 1126"/>
              <a:gd name="T84" fmla="*/ 564 w 1128"/>
              <a:gd name="T85" fmla="*/ 1126 h 1126"/>
              <a:gd name="T86" fmla="*/ 435 w 1128"/>
              <a:gd name="T87" fmla="*/ 1111 h 1126"/>
              <a:gd name="T88" fmla="*/ 317 w 1128"/>
              <a:gd name="T89" fmla="*/ 1069 h 1126"/>
              <a:gd name="T90" fmla="*/ 212 w 1128"/>
              <a:gd name="T91" fmla="*/ 1002 h 1126"/>
              <a:gd name="T92" fmla="*/ 125 w 1128"/>
              <a:gd name="T93" fmla="*/ 915 h 1126"/>
              <a:gd name="T94" fmla="*/ 58 w 1128"/>
              <a:gd name="T95" fmla="*/ 810 h 1126"/>
              <a:gd name="T96" fmla="*/ 16 w 1128"/>
              <a:gd name="T97" fmla="*/ 692 h 1126"/>
              <a:gd name="T98" fmla="*/ 0 w 1128"/>
              <a:gd name="T99" fmla="*/ 563 h 1126"/>
              <a:gd name="T100" fmla="*/ 16 w 1128"/>
              <a:gd name="T101" fmla="*/ 435 h 1126"/>
              <a:gd name="T102" fmla="*/ 58 w 1128"/>
              <a:gd name="T103" fmla="*/ 316 h 1126"/>
              <a:gd name="T104" fmla="*/ 125 w 1128"/>
              <a:gd name="T105" fmla="*/ 211 h 1126"/>
              <a:gd name="T106" fmla="*/ 212 w 1128"/>
              <a:gd name="T107" fmla="*/ 125 h 1126"/>
              <a:gd name="T108" fmla="*/ 317 w 1128"/>
              <a:gd name="T109" fmla="*/ 58 h 1126"/>
              <a:gd name="T110" fmla="*/ 435 w 1128"/>
              <a:gd name="T111" fmla="*/ 16 h 1126"/>
              <a:gd name="T112" fmla="*/ 564 w 1128"/>
              <a:gd name="T113" fmla="*/ 0 h 112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8"/>
              <a:gd name="T172" fmla="*/ 0 h 1126"/>
              <a:gd name="T173" fmla="*/ 1128 w 1128"/>
              <a:gd name="T174" fmla="*/ 1126 h 112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8" h="1126">
                <a:moveTo>
                  <a:pt x="564" y="22"/>
                </a:moveTo>
                <a:lnTo>
                  <a:pt x="501" y="26"/>
                </a:lnTo>
                <a:lnTo>
                  <a:pt x="440" y="37"/>
                </a:lnTo>
                <a:lnTo>
                  <a:pt x="381" y="54"/>
                </a:lnTo>
                <a:lnTo>
                  <a:pt x="326" y="78"/>
                </a:lnTo>
                <a:lnTo>
                  <a:pt x="273" y="106"/>
                </a:lnTo>
                <a:lnTo>
                  <a:pt x="226" y="142"/>
                </a:lnTo>
                <a:lnTo>
                  <a:pt x="181" y="181"/>
                </a:lnTo>
                <a:lnTo>
                  <a:pt x="142" y="225"/>
                </a:lnTo>
                <a:lnTo>
                  <a:pt x="107" y="273"/>
                </a:lnTo>
                <a:lnTo>
                  <a:pt x="78" y="326"/>
                </a:lnTo>
                <a:lnTo>
                  <a:pt x="54" y="381"/>
                </a:lnTo>
                <a:lnTo>
                  <a:pt x="37" y="440"/>
                </a:lnTo>
                <a:lnTo>
                  <a:pt x="26" y="500"/>
                </a:lnTo>
                <a:lnTo>
                  <a:pt x="22" y="563"/>
                </a:lnTo>
                <a:lnTo>
                  <a:pt x="26" y="626"/>
                </a:lnTo>
                <a:lnTo>
                  <a:pt x="37" y="687"/>
                </a:lnTo>
                <a:lnTo>
                  <a:pt x="54" y="746"/>
                </a:lnTo>
                <a:lnTo>
                  <a:pt x="78" y="801"/>
                </a:lnTo>
                <a:lnTo>
                  <a:pt x="107" y="853"/>
                </a:lnTo>
                <a:lnTo>
                  <a:pt x="142" y="902"/>
                </a:lnTo>
                <a:lnTo>
                  <a:pt x="181" y="945"/>
                </a:lnTo>
                <a:lnTo>
                  <a:pt x="226" y="985"/>
                </a:lnTo>
                <a:lnTo>
                  <a:pt x="273" y="1020"/>
                </a:lnTo>
                <a:lnTo>
                  <a:pt x="326" y="1049"/>
                </a:lnTo>
                <a:lnTo>
                  <a:pt x="381" y="1073"/>
                </a:lnTo>
                <a:lnTo>
                  <a:pt x="440" y="1090"/>
                </a:lnTo>
                <a:lnTo>
                  <a:pt x="501" y="1100"/>
                </a:lnTo>
                <a:lnTo>
                  <a:pt x="564" y="1104"/>
                </a:lnTo>
                <a:lnTo>
                  <a:pt x="627" y="1100"/>
                </a:lnTo>
                <a:lnTo>
                  <a:pt x="687" y="1090"/>
                </a:lnTo>
                <a:lnTo>
                  <a:pt x="747" y="1073"/>
                </a:lnTo>
                <a:lnTo>
                  <a:pt x="802" y="1049"/>
                </a:lnTo>
                <a:lnTo>
                  <a:pt x="854" y="1020"/>
                </a:lnTo>
                <a:lnTo>
                  <a:pt x="903" y="985"/>
                </a:lnTo>
                <a:lnTo>
                  <a:pt x="946" y="945"/>
                </a:lnTo>
                <a:lnTo>
                  <a:pt x="987" y="902"/>
                </a:lnTo>
                <a:lnTo>
                  <a:pt x="1021" y="853"/>
                </a:lnTo>
                <a:lnTo>
                  <a:pt x="1050" y="801"/>
                </a:lnTo>
                <a:lnTo>
                  <a:pt x="1074" y="746"/>
                </a:lnTo>
                <a:lnTo>
                  <a:pt x="1091" y="687"/>
                </a:lnTo>
                <a:lnTo>
                  <a:pt x="1101" y="626"/>
                </a:lnTo>
                <a:lnTo>
                  <a:pt x="1105" y="563"/>
                </a:lnTo>
                <a:lnTo>
                  <a:pt x="1101" y="500"/>
                </a:lnTo>
                <a:lnTo>
                  <a:pt x="1091" y="440"/>
                </a:lnTo>
                <a:lnTo>
                  <a:pt x="1074" y="381"/>
                </a:lnTo>
                <a:lnTo>
                  <a:pt x="1050" y="326"/>
                </a:lnTo>
                <a:lnTo>
                  <a:pt x="1021" y="273"/>
                </a:lnTo>
                <a:lnTo>
                  <a:pt x="987" y="225"/>
                </a:lnTo>
                <a:lnTo>
                  <a:pt x="946" y="181"/>
                </a:lnTo>
                <a:lnTo>
                  <a:pt x="903" y="142"/>
                </a:lnTo>
                <a:lnTo>
                  <a:pt x="854" y="106"/>
                </a:lnTo>
                <a:lnTo>
                  <a:pt x="802" y="78"/>
                </a:lnTo>
                <a:lnTo>
                  <a:pt x="747" y="54"/>
                </a:lnTo>
                <a:lnTo>
                  <a:pt x="687" y="37"/>
                </a:lnTo>
                <a:lnTo>
                  <a:pt x="627" y="26"/>
                </a:lnTo>
                <a:lnTo>
                  <a:pt x="564" y="22"/>
                </a:lnTo>
                <a:close/>
                <a:moveTo>
                  <a:pt x="564" y="0"/>
                </a:moveTo>
                <a:lnTo>
                  <a:pt x="630" y="4"/>
                </a:lnTo>
                <a:lnTo>
                  <a:pt x="693" y="16"/>
                </a:lnTo>
                <a:lnTo>
                  <a:pt x="754" y="33"/>
                </a:lnTo>
                <a:lnTo>
                  <a:pt x="811" y="58"/>
                </a:lnTo>
                <a:lnTo>
                  <a:pt x="866" y="88"/>
                </a:lnTo>
                <a:lnTo>
                  <a:pt x="916" y="125"/>
                </a:lnTo>
                <a:lnTo>
                  <a:pt x="962" y="166"/>
                </a:lnTo>
                <a:lnTo>
                  <a:pt x="1003" y="211"/>
                </a:lnTo>
                <a:lnTo>
                  <a:pt x="1040" y="261"/>
                </a:lnTo>
                <a:lnTo>
                  <a:pt x="1070" y="316"/>
                </a:lnTo>
                <a:lnTo>
                  <a:pt x="1095" y="374"/>
                </a:lnTo>
                <a:lnTo>
                  <a:pt x="1112" y="435"/>
                </a:lnTo>
                <a:lnTo>
                  <a:pt x="1124" y="498"/>
                </a:lnTo>
                <a:lnTo>
                  <a:pt x="1128" y="563"/>
                </a:lnTo>
                <a:lnTo>
                  <a:pt x="1124" y="629"/>
                </a:lnTo>
                <a:lnTo>
                  <a:pt x="1112" y="692"/>
                </a:lnTo>
                <a:lnTo>
                  <a:pt x="1095" y="752"/>
                </a:lnTo>
                <a:lnTo>
                  <a:pt x="1070" y="810"/>
                </a:lnTo>
                <a:lnTo>
                  <a:pt x="1040" y="865"/>
                </a:lnTo>
                <a:lnTo>
                  <a:pt x="1003" y="915"/>
                </a:lnTo>
                <a:lnTo>
                  <a:pt x="962" y="961"/>
                </a:lnTo>
                <a:lnTo>
                  <a:pt x="916" y="1002"/>
                </a:lnTo>
                <a:lnTo>
                  <a:pt x="866" y="1038"/>
                </a:lnTo>
                <a:lnTo>
                  <a:pt x="811" y="1069"/>
                </a:lnTo>
                <a:lnTo>
                  <a:pt x="754" y="1094"/>
                </a:lnTo>
                <a:lnTo>
                  <a:pt x="693" y="1111"/>
                </a:lnTo>
                <a:lnTo>
                  <a:pt x="630" y="1122"/>
                </a:lnTo>
                <a:lnTo>
                  <a:pt x="564" y="1126"/>
                </a:lnTo>
                <a:lnTo>
                  <a:pt x="498" y="1122"/>
                </a:lnTo>
                <a:lnTo>
                  <a:pt x="435" y="1111"/>
                </a:lnTo>
                <a:lnTo>
                  <a:pt x="375" y="1094"/>
                </a:lnTo>
                <a:lnTo>
                  <a:pt x="317" y="1069"/>
                </a:lnTo>
                <a:lnTo>
                  <a:pt x="263" y="1038"/>
                </a:lnTo>
                <a:lnTo>
                  <a:pt x="212" y="1002"/>
                </a:lnTo>
                <a:lnTo>
                  <a:pt x="166" y="961"/>
                </a:lnTo>
                <a:lnTo>
                  <a:pt x="125" y="915"/>
                </a:lnTo>
                <a:lnTo>
                  <a:pt x="88" y="865"/>
                </a:lnTo>
                <a:lnTo>
                  <a:pt x="58" y="810"/>
                </a:lnTo>
                <a:lnTo>
                  <a:pt x="34" y="752"/>
                </a:lnTo>
                <a:lnTo>
                  <a:pt x="16" y="692"/>
                </a:lnTo>
                <a:lnTo>
                  <a:pt x="4" y="629"/>
                </a:lnTo>
                <a:lnTo>
                  <a:pt x="0" y="563"/>
                </a:lnTo>
                <a:lnTo>
                  <a:pt x="4" y="498"/>
                </a:lnTo>
                <a:lnTo>
                  <a:pt x="16" y="435"/>
                </a:lnTo>
                <a:lnTo>
                  <a:pt x="34" y="374"/>
                </a:lnTo>
                <a:lnTo>
                  <a:pt x="58" y="316"/>
                </a:lnTo>
                <a:lnTo>
                  <a:pt x="88" y="261"/>
                </a:lnTo>
                <a:lnTo>
                  <a:pt x="125" y="211"/>
                </a:lnTo>
                <a:lnTo>
                  <a:pt x="166" y="166"/>
                </a:lnTo>
                <a:lnTo>
                  <a:pt x="212" y="125"/>
                </a:lnTo>
                <a:lnTo>
                  <a:pt x="263" y="88"/>
                </a:lnTo>
                <a:lnTo>
                  <a:pt x="317" y="58"/>
                </a:lnTo>
                <a:lnTo>
                  <a:pt x="375" y="33"/>
                </a:lnTo>
                <a:lnTo>
                  <a:pt x="435" y="16"/>
                </a:lnTo>
                <a:lnTo>
                  <a:pt x="498" y="4"/>
                </a:lnTo>
                <a:lnTo>
                  <a:pt x="564" y="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33" name="Freeform 12"/>
          <p:cNvSpPr>
            <a:spLocks/>
          </p:cNvSpPr>
          <p:nvPr/>
        </p:nvSpPr>
        <p:spPr bwMode="auto">
          <a:xfrm>
            <a:off x="4305295" y="2448474"/>
            <a:ext cx="979426" cy="968790"/>
          </a:xfrm>
          <a:custGeom>
            <a:avLst/>
            <a:gdLst>
              <a:gd name="T0" fmla="*/ 409 w 818"/>
              <a:gd name="T1" fmla="*/ 0 h 817"/>
              <a:gd name="T2" fmla="*/ 464 w 818"/>
              <a:gd name="T3" fmla="*/ 4 h 817"/>
              <a:gd name="T4" fmla="*/ 518 w 818"/>
              <a:gd name="T5" fmla="*/ 14 h 817"/>
              <a:gd name="T6" fmla="*/ 568 w 818"/>
              <a:gd name="T7" fmla="*/ 32 h 817"/>
              <a:gd name="T8" fmla="*/ 615 w 818"/>
              <a:gd name="T9" fmla="*/ 55 h 817"/>
              <a:gd name="T10" fmla="*/ 659 w 818"/>
              <a:gd name="T11" fmla="*/ 85 h 817"/>
              <a:gd name="T12" fmla="*/ 698 w 818"/>
              <a:gd name="T13" fmla="*/ 119 h 817"/>
              <a:gd name="T14" fmla="*/ 732 w 818"/>
              <a:gd name="T15" fmla="*/ 159 h 817"/>
              <a:gd name="T16" fmla="*/ 762 w 818"/>
              <a:gd name="T17" fmla="*/ 202 h 817"/>
              <a:gd name="T18" fmla="*/ 786 w 818"/>
              <a:gd name="T19" fmla="*/ 249 h 817"/>
              <a:gd name="T20" fmla="*/ 803 w 818"/>
              <a:gd name="T21" fmla="*/ 299 h 817"/>
              <a:gd name="T22" fmla="*/ 814 w 818"/>
              <a:gd name="T23" fmla="*/ 353 h 817"/>
              <a:gd name="T24" fmla="*/ 818 w 818"/>
              <a:gd name="T25" fmla="*/ 408 h 817"/>
              <a:gd name="T26" fmla="*/ 814 w 818"/>
              <a:gd name="T27" fmla="*/ 463 h 817"/>
              <a:gd name="T28" fmla="*/ 803 w 818"/>
              <a:gd name="T29" fmla="*/ 517 h 817"/>
              <a:gd name="T30" fmla="*/ 786 w 818"/>
              <a:gd name="T31" fmla="*/ 567 h 817"/>
              <a:gd name="T32" fmla="*/ 762 w 818"/>
              <a:gd name="T33" fmla="*/ 614 h 817"/>
              <a:gd name="T34" fmla="*/ 732 w 818"/>
              <a:gd name="T35" fmla="*/ 658 h 817"/>
              <a:gd name="T36" fmla="*/ 698 w 818"/>
              <a:gd name="T37" fmla="*/ 697 h 817"/>
              <a:gd name="T38" fmla="*/ 659 w 818"/>
              <a:gd name="T39" fmla="*/ 731 h 817"/>
              <a:gd name="T40" fmla="*/ 615 w 818"/>
              <a:gd name="T41" fmla="*/ 761 h 817"/>
              <a:gd name="T42" fmla="*/ 568 w 818"/>
              <a:gd name="T43" fmla="*/ 785 h 817"/>
              <a:gd name="T44" fmla="*/ 518 w 818"/>
              <a:gd name="T45" fmla="*/ 802 h 817"/>
              <a:gd name="T46" fmla="*/ 464 w 818"/>
              <a:gd name="T47" fmla="*/ 813 h 817"/>
              <a:gd name="T48" fmla="*/ 409 w 818"/>
              <a:gd name="T49" fmla="*/ 817 h 817"/>
              <a:gd name="T50" fmla="*/ 354 w 818"/>
              <a:gd name="T51" fmla="*/ 813 h 817"/>
              <a:gd name="T52" fmla="*/ 300 w 818"/>
              <a:gd name="T53" fmla="*/ 802 h 817"/>
              <a:gd name="T54" fmla="*/ 250 w 818"/>
              <a:gd name="T55" fmla="*/ 785 h 817"/>
              <a:gd name="T56" fmla="*/ 203 w 818"/>
              <a:gd name="T57" fmla="*/ 761 h 817"/>
              <a:gd name="T58" fmla="*/ 159 w 818"/>
              <a:gd name="T59" fmla="*/ 731 h 817"/>
              <a:gd name="T60" fmla="*/ 120 w 818"/>
              <a:gd name="T61" fmla="*/ 697 h 817"/>
              <a:gd name="T62" fmla="*/ 86 w 818"/>
              <a:gd name="T63" fmla="*/ 658 h 817"/>
              <a:gd name="T64" fmla="*/ 55 w 818"/>
              <a:gd name="T65" fmla="*/ 614 h 817"/>
              <a:gd name="T66" fmla="*/ 32 w 818"/>
              <a:gd name="T67" fmla="*/ 567 h 817"/>
              <a:gd name="T68" fmla="*/ 15 w 818"/>
              <a:gd name="T69" fmla="*/ 517 h 817"/>
              <a:gd name="T70" fmla="*/ 4 w 818"/>
              <a:gd name="T71" fmla="*/ 463 h 817"/>
              <a:gd name="T72" fmla="*/ 0 w 818"/>
              <a:gd name="T73" fmla="*/ 408 h 817"/>
              <a:gd name="T74" fmla="*/ 4 w 818"/>
              <a:gd name="T75" fmla="*/ 353 h 817"/>
              <a:gd name="T76" fmla="*/ 15 w 818"/>
              <a:gd name="T77" fmla="*/ 299 h 817"/>
              <a:gd name="T78" fmla="*/ 32 w 818"/>
              <a:gd name="T79" fmla="*/ 249 h 817"/>
              <a:gd name="T80" fmla="*/ 55 w 818"/>
              <a:gd name="T81" fmla="*/ 202 h 817"/>
              <a:gd name="T82" fmla="*/ 86 w 818"/>
              <a:gd name="T83" fmla="*/ 159 h 817"/>
              <a:gd name="T84" fmla="*/ 120 w 818"/>
              <a:gd name="T85" fmla="*/ 119 h 817"/>
              <a:gd name="T86" fmla="*/ 159 w 818"/>
              <a:gd name="T87" fmla="*/ 85 h 817"/>
              <a:gd name="T88" fmla="*/ 203 w 818"/>
              <a:gd name="T89" fmla="*/ 55 h 817"/>
              <a:gd name="T90" fmla="*/ 250 w 818"/>
              <a:gd name="T91" fmla="*/ 32 h 817"/>
              <a:gd name="T92" fmla="*/ 300 w 818"/>
              <a:gd name="T93" fmla="*/ 14 h 817"/>
              <a:gd name="T94" fmla="*/ 354 w 818"/>
              <a:gd name="T95" fmla="*/ 4 h 817"/>
              <a:gd name="T96" fmla="*/ 409 w 818"/>
              <a:gd name="T97" fmla="*/ 0 h 81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8"/>
              <a:gd name="T148" fmla="*/ 0 h 817"/>
              <a:gd name="T149" fmla="*/ 818 w 818"/>
              <a:gd name="T150" fmla="*/ 817 h 817"/>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8" h="817">
                <a:moveTo>
                  <a:pt x="409" y="0"/>
                </a:moveTo>
                <a:lnTo>
                  <a:pt x="464" y="4"/>
                </a:lnTo>
                <a:lnTo>
                  <a:pt x="518" y="14"/>
                </a:lnTo>
                <a:lnTo>
                  <a:pt x="568" y="32"/>
                </a:lnTo>
                <a:lnTo>
                  <a:pt x="615" y="55"/>
                </a:lnTo>
                <a:lnTo>
                  <a:pt x="659" y="85"/>
                </a:lnTo>
                <a:lnTo>
                  <a:pt x="698" y="119"/>
                </a:lnTo>
                <a:lnTo>
                  <a:pt x="732" y="159"/>
                </a:lnTo>
                <a:lnTo>
                  <a:pt x="762" y="202"/>
                </a:lnTo>
                <a:lnTo>
                  <a:pt x="786" y="249"/>
                </a:lnTo>
                <a:lnTo>
                  <a:pt x="803" y="299"/>
                </a:lnTo>
                <a:lnTo>
                  <a:pt x="814" y="353"/>
                </a:lnTo>
                <a:lnTo>
                  <a:pt x="818" y="408"/>
                </a:lnTo>
                <a:lnTo>
                  <a:pt x="814" y="463"/>
                </a:lnTo>
                <a:lnTo>
                  <a:pt x="803" y="517"/>
                </a:lnTo>
                <a:lnTo>
                  <a:pt x="786" y="567"/>
                </a:lnTo>
                <a:lnTo>
                  <a:pt x="762" y="614"/>
                </a:lnTo>
                <a:lnTo>
                  <a:pt x="732" y="658"/>
                </a:lnTo>
                <a:lnTo>
                  <a:pt x="698" y="697"/>
                </a:lnTo>
                <a:lnTo>
                  <a:pt x="659" y="731"/>
                </a:lnTo>
                <a:lnTo>
                  <a:pt x="615" y="761"/>
                </a:lnTo>
                <a:lnTo>
                  <a:pt x="568" y="785"/>
                </a:lnTo>
                <a:lnTo>
                  <a:pt x="518" y="802"/>
                </a:lnTo>
                <a:lnTo>
                  <a:pt x="464" y="813"/>
                </a:lnTo>
                <a:lnTo>
                  <a:pt x="409" y="817"/>
                </a:lnTo>
                <a:lnTo>
                  <a:pt x="354" y="813"/>
                </a:lnTo>
                <a:lnTo>
                  <a:pt x="300" y="802"/>
                </a:lnTo>
                <a:lnTo>
                  <a:pt x="250" y="785"/>
                </a:lnTo>
                <a:lnTo>
                  <a:pt x="203" y="761"/>
                </a:lnTo>
                <a:lnTo>
                  <a:pt x="159" y="731"/>
                </a:lnTo>
                <a:lnTo>
                  <a:pt x="120" y="697"/>
                </a:lnTo>
                <a:lnTo>
                  <a:pt x="86" y="658"/>
                </a:lnTo>
                <a:lnTo>
                  <a:pt x="55" y="614"/>
                </a:lnTo>
                <a:lnTo>
                  <a:pt x="32" y="567"/>
                </a:lnTo>
                <a:lnTo>
                  <a:pt x="15" y="517"/>
                </a:lnTo>
                <a:lnTo>
                  <a:pt x="4" y="463"/>
                </a:lnTo>
                <a:lnTo>
                  <a:pt x="0" y="408"/>
                </a:lnTo>
                <a:lnTo>
                  <a:pt x="4" y="353"/>
                </a:lnTo>
                <a:lnTo>
                  <a:pt x="15" y="299"/>
                </a:lnTo>
                <a:lnTo>
                  <a:pt x="32" y="249"/>
                </a:lnTo>
                <a:lnTo>
                  <a:pt x="55" y="202"/>
                </a:lnTo>
                <a:lnTo>
                  <a:pt x="86" y="159"/>
                </a:lnTo>
                <a:lnTo>
                  <a:pt x="120" y="119"/>
                </a:lnTo>
                <a:lnTo>
                  <a:pt x="159" y="85"/>
                </a:lnTo>
                <a:lnTo>
                  <a:pt x="203" y="55"/>
                </a:lnTo>
                <a:lnTo>
                  <a:pt x="250" y="32"/>
                </a:lnTo>
                <a:lnTo>
                  <a:pt x="300" y="14"/>
                </a:lnTo>
                <a:lnTo>
                  <a:pt x="354" y="4"/>
                </a:lnTo>
                <a:lnTo>
                  <a:pt x="409" y="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34" name="Freeform 13"/>
          <p:cNvSpPr>
            <a:spLocks noEditPoints="1"/>
          </p:cNvSpPr>
          <p:nvPr/>
        </p:nvSpPr>
        <p:spPr bwMode="auto">
          <a:xfrm>
            <a:off x="2402152" y="1298036"/>
            <a:ext cx="1347835" cy="1333867"/>
          </a:xfrm>
          <a:custGeom>
            <a:avLst/>
            <a:gdLst>
              <a:gd name="T0" fmla="*/ 501 w 1126"/>
              <a:gd name="T1" fmla="*/ 25 h 1125"/>
              <a:gd name="T2" fmla="*/ 381 w 1126"/>
              <a:gd name="T3" fmla="*/ 54 h 1125"/>
              <a:gd name="T4" fmla="*/ 274 w 1126"/>
              <a:gd name="T5" fmla="*/ 107 h 1125"/>
              <a:gd name="T6" fmla="*/ 182 w 1126"/>
              <a:gd name="T7" fmla="*/ 180 h 1125"/>
              <a:gd name="T8" fmla="*/ 107 w 1126"/>
              <a:gd name="T9" fmla="*/ 273 h 1125"/>
              <a:gd name="T10" fmla="*/ 54 w 1126"/>
              <a:gd name="T11" fmla="*/ 381 h 1125"/>
              <a:gd name="T12" fmla="*/ 26 w 1126"/>
              <a:gd name="T13" fmla="*/ 500 h 1125"/>
              <a:gd name="T14" fmla="*/ 26 w 1126"/>
              <a:gd name="T15" fmla="*/ 626 h 1125"/>
              <a:gd name="T16" fmla="*/ 54 w 1126"/>
              <a:gd name="T17" fmla="*/ 746 h 1125"/>
              <a:gd name="T18" fmla="*/ 107 w 1126"/>
              <a:gd name="T19" fmla="*/ 852 h 1125"/>
              <a:gd name="T20" fmla="*/ 182 w 1126"/>
              <a:gd name="T21" fmla="*/ 945 h 1125"/>
              <a:gd name="T22" fmla="*/ 274 w 1126"/>
              <a:gd name="T23" fmla="*/ 1020 h 1125"/>
              <a:gd name="T24" fmla="*/ 381 w 1126"/>
              <a:gd name="T25" fmla="*/ 1073 h 1125"/>
              <a:gd name="T26" fmla="*/ 501 w 1126"/>
              <a:gd name="T27" fmla="*/ 1100 h 1125"/>
              <a:gd name="T28" fmla="*/ 627 w 1126"/>
              <a:gd name="T29" fmla="*/ 1100 h 1125"/>
              <a:gd name="T30" fmla="*/ 747 w 1126"/>
              <a:gd name="T31" fmla="*/ 1073 h 1125"/>
              <a:gd name="T32" fmla="*/ 854 w 1126"/>
              <a:gd name="T33" fmla="*/ 1020 h 1125"/>
              <a:gd name="T34" fmla="*/ 946 w 1126"/>
              <a:gd name="T35" fmla="*/ 945 h 1125"/>
              <a:gd name="T36" fmla="*/ 1021 w 1126"/>
              <a:gd name="T37" fmla="*/ 852 h 1125"/>
              <a:gd name="T38" fmla="*/ 1074 w 1126"/>
              <a:gd name="T39" fmla="*/ 746 h 1125"/>
              <a:gd name="T40" fmla="*/ 1102 w 1126"/>
              <a:gd name="T41" fmla="*/ 626 h 1125"/>
              <a:gd name="T42" fmla="*/ 1102 w 1126"/>
              <a:gd name="T43" fmla="*/ 500 h 1125"/>
              <a:gd name="T44" fmla="*/ 1074 w 1126"/>
              <a:gd name="T45" fmla="*/ 381 h 1125"/>
              <a:gd name="T46" fmla="*/ 1021 w 1126"/>
              <a:gd name="T47" fmla="*/ 273 h 1125"/>
              <a:gd name="T48" fmla="*/ 946 w 1126"/>
              <a:gd name="T49" fmla="*/ 180 h 1125"/>
              <a:gd name="T50" fmla="*/ 854 w 1126"/>
              <a:gd name="T51" fmla="*/ 107 h 1125"/>
              <a:gd name="T52" fmla="*/ 747 w 1126"/>
              <a:gd name="T53" fmla="*/ 54 h 1125"/>
              <a:gd name="T54" fmla="*/ 627 w 1126"/>
              <a:gd name="T55" fmla="*/ 25 h 1125"/>
              <a:gd name="T56" fmla="*/ 564 w 1126"/>
              <a:gd name="T57" fmla="*/ 0 h 1125"/>
              <a:gd name="T58" fmla="*/ 693 w 1126"/>
              <a:gd name="T59" fmla="*/ 15 h 1125"/>
              <a:gd name="T60" fmla="*/ 811 w 1126"/>
              <a:gd name="T61" fmla="*/ 58 h 1125"/>
              <a:gd name="T62" fmla="*/ 916 w 1126"/>
              <a:gd name="T63" fmla="*/ 124 h 1125"/>
              <a:gd name="T64" fmla="*/ 1003 w 1126"/>
              <a:gd name="T65" fmla="*/ 212 h 1125"/>
              <a:gd name="T66" fmla="*/ 1070 w 1126"/>
              <a:gd name="T67" fmla="*/ 315 h 1125"/>
              <a:gd name="T68" fmla="*/ 1112 w 1126"/>
              <a:gd name="T69" fmla="*/ 435 h 1125"/>
              <a:gd name="T70" fmla="*/ 1126 w 1126"/>
              <a:gd name="T71" fmla="*/ 563 h 1125"/>
              <a:gd name="T72" fmla="*/ 1112 w 1126"/>
              <a:gd name="T73" fmla="*/ 692 h 1125"/>
              <a:gd name="T74" fmla="*/ 1070 w 1126"/>
              <a:gd name="T75" fmla="*/ 810 h 1125"/>
              <a:gd name="T76" fmla="*/ 1003 w 1126"/>
              <a:gd name="T77" fmla="*/ 915 h 1125"/>
              <a:gd name="T78" fmla="*/ 916 w 1126"/>
              <a:gd name="T79" fmla="*/ 1002 h 1125"/>
              <a:gd name="T80" fmla="*/ 811 w 1126"/>
              <a:gd name="T81" fmla="*/ 1069 h 1125"/>
              <a:gd name="T82" fmla="*/ 693 w 1126"/>
              <a:gd name="T83" fmla="*/ 1111 h 1125"/>
              <a:gd name="T84" fmla="*/ 564 w 1126"/>
              <a:gd name="T85" fmla="*/ 1125 h 1125"/>
              <a:gd name="T86" fmla="*/ 435 w 1126"/>
              <a:gd name="T87" fmla="*/ 1111 h 1125"/>
              <a:gd name="T88" fmla="*/ 317 w 1126"/>
              <a:gd name="T89" fmla="*/ 1069 h 1125"/>
              <a:gd name="T90" fmla="*/ 212 w 1126"/>
              <a:gd name="T91" fmla="*/ 1002 h 1125"/>
              <a:gd name="T92" fmla="*/ 125 w 1126"/>
              <a:gd name="T93" fmla="*/ 915 h 1125"/>
              <a:gd name="T94" fmla="*/ 58 w 1126"/>
              <a:gd name="T95" fmla="*/ 810 h 1125"/>
              <a:gd name="T96" fmla="*/ 16 w 1126"/>
              <a:gd name="T97" fmla="*/ 692 h 1125"/>
              <a:gd name="T98" fmla="*/ 0 w 1126"/>
              <a:gd name="T99" fmla="*/ 563 h 1125"/>
              <a:gd name="T100" fmla="*/ 16 w 1126"/>
              <a:gd name="T101" fmla="*/ 435 h 1125"/>
              <a:gd name="T102" fmla="*/ 58 w 1126"/>
              <a:gd name="T103" fmla="*/ 315 h 1125"/>
              <a:gd name="T104" fmla="*/ 125 w 1126"/>
              <a:gd name="T105" fmla="*/ 212 h 1125"/>
              <a:gd name="T106" fmla="*/ 212 w 1126"/>
              <a:gd name="T107" fmla="*/ 124 h 1125"/>
              <a:gd name="T108" fmla="*/ 317 w 1126"/>
              <a:gd name="T109" fmla="*/ 58 h 1125"/>
              <a:gd name="T110" fmla="*/ 435 w 1126"/>
              <a:gd name="T111" fmla="*/ 15 h 1125"/>
              <a:gd name="T112" fmla="*/ 564 w 1126"/>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6"/>
              <a:gd name="T172" fmla="*/ 0 h 1125"/>
              <a:gd name="T173" fmla="*/ 1126 w 1126"/>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6" h="1125">
                <a:moveTo>
                  <a:pt x="564" y="23"/>
                </a:moveTo>
                <a:lnTo>
                  <a:pt x="501" y="25"/>
                </a:lnTo>
                <a:lnTo>
                  <a:pt x="440" y="37"/>
                </a:lnTo>
                <a:lnTo>
                  <a:pt x="381" y="54"/>
                </a:lnTo>
                <a:lnTo>
                  <a:pt x="326" y="78"/>
                </a:lnTo>
                <a:lnTo>
                  <a:pt x="274" y="107"/>
                </a:lnTo>
                <a:lnTo>
                  <a:pt x="225" y="141"/>
                </a:lnTo>
                <a:lnTo>
                  <a:pt x="182" y="180"/>
                </a:lnTo>
                <a:lnTo>
                  <a:pt x="141" y="225"/>
                </a:lnTo>
                <a:lnTo>
                  <a:pt x="107" y="273"/>
                </a:lnTo>
                <a:lnTo>
                  <a:pt x="78" y="326"/>
                </a:lnTo>
                <a:lnTo>
                  <a:pt x="54" y="381"/>
                </a:lnTo>
                <a:lnTo>
                  <a:pt x="37" y="439"/>
                </a:lnTo>
                <a:lnTo>
                  <a:pt x="26" y="500"/>
                </a:lnTo>
                <a:lnTo>
                  <a:pt x="23" y="563"/>
                </a:lnTo>
                <a:lnTo>
                  <a:pt x="26" y="626"/>
                </a:lnTo>
                <a:lnTo>
                  <a:pt x="37" y="687"/>
                </a:lnTo>
                <a:lnTo>
                  <a:pt x="54" y="746"/>
                </a:lnTo>
                <a:lnTo>
                  <a:pt x="78" y="801"/>
                </a:lnTo>
                <a:lnTo>
                  <a:pt x="107" y="852"/>
                </a:lnTo>
                <a:lnTo>
                  <a:pt x="141" y="901"/>
                </a:lnTo>
                <a:lnTo>
                  <a:pt x="182" y="945"/>
                </a:lnTo>
                <a:lnTo>
                  <a:pt x="225" y="985"/>
                </a:lnTo>
                <a:lnTo>
                  <a:pt x="274" y="1020"/>
                </a:lnTo>
                <a:lnTo>
                  <a:pt x="326" y="1049"/>
                </a:lnTo>
                <a:lnTo>
                  <a:pt x="381" y="1073"/>
                </a:lnTo>
                <a:lnTo>
                  <a:pt x="440" y="1090"/>
                </a:lnTo>
                <a:lnTo>
                  <a:pt x="501" y="1100"/>
                </a:lnTo>
                <a:lnTo>
                  <a:pt x="564" y="1104"/>
                </a:lnTo>
                <a:lnTo>
                  <a:pt x="627" y="1100"/>
                </a:lnTo>
                <a:lnTo>
                  <a:pt x="688" y="1090"/>
                </a:lnTo>
                <a:lnTo>
                  <a:pt x="747" y="1073"/>
                </a:lnTo>
                <a:lnTo>
                  <a:pt x="802" y="1049"/>
                </a:lnTo>
                <a:lnTo>
                  <a:pt x="854" y="1020"/>
                </a:lnTo>
                <a:lnTo>
                  <a:pt x="902" y="985"/>
                </a:lnTo>
                <a:lnTo>
                  <a:pt x="946" y="945"/>
                </a:lnTo>
                <a:lnTo>
                  <a:pt x="986" y="901"/>
                </a:lnTo>
                <a:lnTo>
                  <a:pt x="1021" y="852"/>
                </a:lnTo>
                <a:lnTo>
                  <a:pt x="1050" y="801"/>
                </a:lnTo>
                <a:lnTo>
                  <a:pt x="1074" y="746"/>
                </a:lnTo>
                <a:lnTo>
                  <a:pt x="1091" y="687"/>
                </a:lnTo>
                <a:lnTo>
                  <a:pt x="1102" y="626"/>
                </a:lnTo>
                <a:lnTo>
                  <a:pt x="1105" y="563"/>
                </a:lnTo>
                <a:lnTo>
                  <a:pt x="1102" y="500"/>
                </a:lnTo>
                <a:lnTo>
                  <a:pt x="1091" y="439"/>
                </a:lnTo>
                <a:lnTo>
                  <a:pt x="1074" y="381"/>
                </a:lnTo>
                <a:lnTo>
                  <a:pt x="1050" y="326"/>
                </a:lnTo>
                <a:lnTo>
                  <a:pt x="1021" y="273"/>
                </a:lnTo>
                <a:lnTo>
                  <a:pt x="986" y="225"/>
                </a:lnTo>
                <a:lnTo>
                  <a:pt x="946" y="180"/>
                </a:lnTo>
                <a:lnTo>
                  <a:pt x="902" y="141"/>
                </a:lnTo>
                <a:lnTo>
                  <a:pt x="854" y="107"/>
                </a:lnTo>
                <a:lnTo>
                  <a:pt x="802" y="78"/>
                </a:lnTo>
                <a:lnTo>
                  <a:pt x="747" y="54"/>
                </a:lnTo>
                <a:lnTo>
                  <a:pt x="688" y="37"/>
                </a:lnTo>
                <a:lnTo>
                  <a:pt x="627" y="25"/>
                </a:lnTo>
                <a:lnTo>
                  <a:pt x="564" y="23"/>
                </a:lnTo>
                <a:close/>
                <a:moveTo>
                  <a:pt x="564" y="0"/>
                </a:moveTo>
                <a:lnTo>
                  <a:pt x="630" y="4"/>
                </a:lnTo>
                <a:lnTo>
                  <a:pt x="693" y="15"/>
                </a:lnTo>
                <a:lnTo>
                  <a:pt x="753" y="33"/>
                </a:lnTo>
                <a:lnTo>
                  <a:pt x="811" y="58"/>
                </a:lnTo>
                <a:lnTo>
                  <a:pt x="865" y="88"/>
                </a:lnTo>
                <a:lnTo>
                  <a:pt x="916" y="124"/>
                </a:lnTo>
                <a:lnTo>
                  <a:pt x="962" y="166"/>
                </a:lnTo>
                <a:lnTo>
                  <a:pt x="1003" y="212"/>
                </a:lnTo>
                <a:lnTo>
                  <a:pt x="1040" y="262"/>
                </a:lnTo>
                <a:lnTo>
                  <a:pt x="1070" y="315"/>
                </a:lnTo>
                <a:lnTo>
                  <a:pt x="1094" y="373"/>
                </a:lnTo>
                <a:lnTo>
                  <a:pt x="1112" y="435"/>
                </a:lnTo>
                <a:lnTo>
                  <a:pt x="1124" y="498"/>
                </a:lnTo>
                <a:lnTo>
                  <a:pt x="1126" y="563"/>
                </a:lnTo>
                <a:lnTo>
                  <a:pt x="1124" y="629"/>
                </a:lnTo>
                <a:lnTo>
                  <a:pt x="1112" y="692"/>
                </a:lnTo>
                <a:lnTo>
                  <a:pt x="1094" y="753"/>
                </a:lnTo>
                <a:lnTo>
                  <a:pt x="1070" y="810"/>
                </a:lnTo>
                <a:lnTo>
                  <a:pt x="1040" y="864"/>
                </a:lnTo>
                <a:lnTo>
                  <a:pt x="1003" y="915"/>
                </a:lnTo>
                <a:lnTo>
                  <a:pt x="962" y="961"/>
                </a:lnTo>
                <a:lnTo>
                  <a:pt x="916" y="1002"/>
                </a:lnTo>
                <a:lnTo>
                  <a:pt x="865" y="1039"/>
                </a:lnTo>
                <a:lnTo>
                  <a:pt x="811" y="1069"/>
                </a:lnTo>
                <a:lnTo>
                  <a:pt x="753" y="1093"/>
                </a:lnTo>
                <a:lnTo>
                  <a:pt x="693" y="1111"/>
                </a:lnTo>
                <a:lnTo>
                  <a:pt x="630" y="1121"/>
                </a:lnTo>
                <a:lnTo>
                  <a:pt x="564" y="1125"/>
                </a:lnTo>
                <a:lnTo>
                  <a:pt x="498" y="1121"/>
                </a:lnTo>
                <a:lnTo>
                  <a:pt x="435" y="1111"/>
                </a:lnTo>
                <a:lnTo>
                  <a:pt x="373" y="1093"/>
                </a:lnTo>
                <a:lnTo>
                  <a:pt x="317" y="1069"/>
                </a:lnTo>
                <a:lnTo>
                  <a:pt x="262" y="1039"/>
                </a:lnTo>
                <a:lnTo>
                  <a:pt x="212" y="1002"/>
                </a:lnTo>
                <a:lnTo>
                  <a:pt x="166" y="961"/>
                </a:lnTo>
                <a:lnTo>
                  <a:pt x="125" y="915"/>
                </a:lnTo>
                <a:lnTo>
                  <a:pt x="88" y="864"/>
                </a:lnTo>
                <a:lnTo>
                  <a:pt x="58" y="810"/>
                </a:lnTo>
                <a:lnTo>
                  <a:pt x="33" y="753"/>
                </a:lnTo>
                <a:lnTo>
                  <a:pt x="16" y="692"/>
                </a:lnTo>
                <a:lnTo>
                  <a:pt x="4" y="629"/>
                </a:lnTo>
                <a:lnTo>
                  <a:pt x="0" y="563"/>
                </a:lnTo>
                <a:lnTo>
                  <a:pt x="4" y="498"/>
                </a:lnTo>
                <a:lnTo>
                  <a:pt x="16" y="435"/>
                </a:lnTo>
                <a:lnTo>
                  <a:pt x="33" y="373"/>
                </a:lnTo>
                <a:lnTo>
                  <a:pt x="58" y="315"/>
                </a:lnTo>
                <a:lnTo>
                  <a:pt x="88" y="262"/>
                </a:lnTo>
                <a:lnTo>
                  <a:pt x="125" y="212"/>
                </a:lnTo>
                <a:lnTo>
                  <a:pt x="166" y="166"/>
                </a:lnTo>
                <a:lnTo>
                  <a:pt x="212" y="124"/>
                </a:lnTo>
                <a:lnTo>
                  <a:pt x="262" y="88"/>
                </a:lnTo>
                <a:lnTo>
                  <a:pt x="317" y="58"/>
                </a:lnTo>
                <a:lnTo>
                  <a:pt x="373" y="33"/>
                </a:lnTo>
                <a:lnTo>
                  <a:pt x="435" y="15"/>
                </a:lnTo>
                <a:lnTo>
                  <a:pt x="498" y="4"/>
                </a:lnTo>
                <a:lnTo>
                  <a:pt x="564" y="0"/>
                </a:lnTo>
                <a:close/>
              </a:path>
            </a:pathLst>
          </a:custGeom>
          <a:solidFill>
            <a:srgbClr val="3EB198"/>
          </a:solidFill>
          <a:ln>
            <a:noFill/>
          </a:ln>
          <a:extLst/>
        </p:spPr>
        <p:txBody>
          <a:bodyPr lIns="121920" tIns="60960" rIns="121920" bIns="60960"/>
          <a:lstStyle/>
          <a:p>
            <a:endParaRPr lang="zh-CN" altLang="en-US">
              <a:latin typeface="微软雅黑"/>
              <a:ea typeface="微软雅黑"/>
              <a:cs typeface="微软雅黑"/>
            </a:endParaRPr>
          </a:p>
        </p:txBody>
      </p:sp>
      <p:sp>
        <p:nvSpPr>
          <p:cNvPr id="35" name="Freeform 14"/>
          <p:cNvSpPr>
            <a:spLocks/>
          </p:cNvSpPr>
          <p:nvPr/>
        </p:nvSpPr>
        <p:spPr bwMode="auto">
          <a:xfrm>
            <a:off x="2585457" y="1479684"/>
            <a:ext cx="981224" cy="968790"/>
          </a:xfrm>
          <a:custGeom>
            <a:avLst/>
            <a:gdLst>
              <a:gd name="T0" fmla="*/ 409 w 818"/>
              <a:gd name="T1" fmla="*/ 0 h 817"/>
              <a:gd name="T2" fmla="*/ 464 w 818"/>
              <a:gd name="T3" fmla="*/ 3 h 817"/>
              <a:gd name="T4" fmla="*/ 518 w 818"/>
              <a:gd name="T5" fmla="*/ 15 h 817"/>
              <a:gd name="T6" fmla="*/ 568 w 818"/>
              <a:gd name="T7" fmla="*/ 32 h 817"/>
              <a:gd name="T8" fmla="*/ 615 w 818"/>
              <a:gd name="T9" fmla="*/ 55 h 817"/>
              <a:gd name="T10" fmla="*/ 659 w 818"/>
              <a:gd name="T11" fmla="*/ 84 h 817"/>
              <a:gd name="T12" fmla="*/ 698 w 818"/>
              <a:gd name="T13" fmla="*/ 120 h 817"/>
              <a:gd name="T14" fmla="*/ 732 w 818"/>
              <a:gd name="T15" fmla="*/ 159 h 817"/>
              <a:gd name="T16" fmla="*/ 761 w 818"/>
              <a:gd name="T17" fmla="*/ 202 h 817"/>
              <a:gd name="T18" fmla="*/ 786 w 818"/>
              <a:gd name="T19" fmla="*/ 250 h 817"/>
              <a:gd name="T20" fmla="*/ 803 w 818"/>
              <a:gd name="T21" fmla="*/ 300 h 817"/>
              <a:gd name="T22" fmla="*/ 814 w 818"/>
              <a:gd name="T23" fmla="*/ 352 h 817"/>
              <a:gd name="T24" fmla="*/ 818 w 818"/>
              <a:gd name="T25" fmla="*/ 408 h 817"/>
              <a:gd name="T26" fmla="*/ 814 w 818"/>
              <a:gd name="T27" fmla="*/ 464 h 817"/>
              <a:gd name="T28" fmla="*/ 803 w 818"/>
              <a:gd name="T29" fmla="*/ 516 h 817"/>
              <a:gd name="T30" fmla="*/ 786 w 818"/>
              <a:gd name="T31" fmla="*/ 567 h 817"/>
              <a:gd name="T32" fmla="*/ 761 w 818"/>
              <a:gd name="T33" fmla="*/ 615 h 817"/>
              <a:gd name="T34" fmla="*/ 732 w 818"/>
              <a:gd name="T35" fmla="*/ 658 h 817"/>
              <a:gd name="T36" fmla="*/ 698 w 818"/>
              <a:gd name="T37" fmla="*/ 697 h 817"/>
              <a:gd name="T38" fmla="*/ 659 w 818"/>
              <a:gd name="T39" fmla="*/ 731 h 817"/>
              <a:gd name="T40" fmla="*/ 615 w 818"/>
              <a:gd name="T41" fmla="*/ 760 h 817"/>
              <a:gd name="T42" fmla="*/ 568 w 818"/>
              <a:gd name="T43" fmla="*/ 784 h 817"/>
              <a:gd name="T44" fmla="*/ 518 w 818"/>
              <a:gd name="T45" fmla="*/ 802 h 817"/>
              <a:gd name="T46" fmla="*/ 464 w 818"/>
              <a:gd name="T47" fmla="*/ 813 h 817"/>
              <a:gd name="T48" fmla="*/ 409 w 818"/>
              <a:gd name="T49" fmla="*/ 817 h 817"/>
              <a:gd name="T50" fmla="*/ 354 w 818"/>
              <a:gd name="T51" fmla="*/ 813 h 817"/>
              <a:gd name="T52" fmla="*/ 300 w 818"/>
              <a:gd name="T53" fmla="*/ 802 h 817"/>
              <a:gd name="T54" fmla="*/ 250 w 818"/>
              <a:gd name="T55" fmla="*/ 784 h 817"/>
              <a:gd name="T56" fmla="*/ 203 w 818"/>
              <a:gd name="T57" fmla="*/ 760 h 817"/>
              <a:gd name="T58" fmla="*/ 159 w 818"/>
              <a:gd name="T59" fmla="*/ 731 h 817"/>
              <a:gd name="T60" fmla="*/ 120 w 818"/>
              <a:gd name="T61" fmla="*/ 697 h 817"/>
              <a:gd name="T62" fmla="*/ 86 w 818"/>
              <a:gd name="T63" fmla="*/ 658 h 817"/>
              <a:gd name="T64" fmla="*/ 55 w 818"/>
              <a:gd name="T65" fmla="*/ 615 h 817"/>
              <a:gd name="T66" fmla="*/ 32 w 818"/>
              <a:gd name="T67" fmla="*/ 567 h 817"/>
              <a:gd name="T68" fmla="*/ 15 w 818"/>
              <a:gd name="T69" fmla="*/ 516 h 817"/>
              <a:gd name="T70" fmla="*/ 4 w 818"/>
              <a:gd name="T71" fmla="*/ 464 h 817"/>
              <a:gd name="T72" fmla="*/ 0 w 818"/>
              <a:gd name="T73" fmla="*/ 408 h 817"/>
              <a:gd name="T74" fmla="*/ 4 w 818"/>
              <a:gd name="T75" fmla="*/ 352 h 817"/>
              <a:gd name="T76" fmla="*/ 15 w 818"/>
              <a:gd name="T77" fmla="*/ 300 h 817"/>
              <a:gd name="T78" fmla="*/ 32 w 818"/>
              <a:gd name="T79" fmla="*/ 250 h 817"/>
              <a:gd name="T80" fmla="*/ 55 w 818"/>
              <a:gd name="T81" fmla="*/ 202 h 817"/>
              <a:gd name="T82" fmla="*/ 86 w 818"/>
              <a:gd name="T83" fmla="*/ 159 h 817"/>
              <a:gd name="T84" fmla="*/ 120 w 818"/>
              <a:gd name="T85" fmla="*/ 120 h 817"/>
              <a:gd name="T86" fmla="*/ 159 w 818"/>
              <a:gd name="T87" fmla="*/ 84 h 817"/>
              <a:gd name="T88" fmla="*/ 203 w 818"/>
              <a:gd name="T89" fmla="*/ 55 h 817"/>
              <a:gd name="T90" fmla="*/ 250 w 818"/>
              <a:gd name="T91" fmla="*/ 32 h 817"/>
              <a:gd name="T92" fmla="*/ 300 w 818"/>
              <a:gd name="T93" fmla="*/ 15 h 817"/>
              <a:gd name="T94" fmla="*/ 354 w 818"/>
              <a:gd name="T95" fmla="*/ 3 h 817"/>
              <a:gd name="T96" fmla="*/ 409 w 818"/>
              <a:gd name="T97" fmla="*/ 0 h 817"/>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8"/>
              <a:gd name="T148" fmla="*/ 0 h 817"/>
              <a:gd name="T149" fmla="*/ 818 w 818"/>
              <a:gd name="T150" fmla="*/ 817 h 817"/>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8" h="817">
                <a:moveTo>
                  <a:pt x="409" y="0"/>
                </a:moveTo>
                <a:lnTo>
                  <a:pt x="464" y="3"/>
                </a:lnTo>
                <a:lnTo>
                  <a:pt x="518" y="15"/>
                </a:lnTo>
                <a:lnTo>
                  <a:pt x="568" y="32"/>
                </a:lnTo>
                <a:lnTo>
                  <a:pt x="615" y="55"/>
                </a:lnTo>
                <a:lnTo>
                  <a:pt x="659" y="84"/>
                </a:lnTo>
                <a:lnTo>
                  <a:pt x="698" y="120"/>
                </a:lnTo>
                <a:lnTo>
                  <a:pt x="732" y="159"/>
                </a:lnTo>
                <a:lnTo>
                  <a:pt x="761" y="202"/>
                </a:lnTo>
                <a:lnTo>
                  <a:pt x="786" y="250"/>
                </a:lnTo>
                <a:lnTo>
                  <a:pt x="803" y="300"/>
                </a:lnTo>
                <a:lnTo>
                  <a:pt x="814" y="352"/>
                </a:lnTo>
                <a:lnTo>
                  <a:pt x="818" y="408"/>
                </a:lnTo>
                <a:lnTo>
                  <a:pt x="814" y="464"/>
                </a:lnTo>
                <a:lnTo>
                  <a:pt x="803" y="516"/>
                </a:lnTo>
                <a:lnTo>
                  <a:pt x="786" y="567"/>
                </a:lnTo>
                <a:lnTo>
                  <a:pt x="761" y="615"/>
                </a:lnTo>
                <a:lnTo>
                  <a:pt x="732" y="658"/>
                </a:lnTo>
                <a:lnTo>
                  <a:pt x="698" y="697"/>
                </a:lnTo>
                <a:lnTo>
                  <a:pt x="659" y="731"/>
                </a:lnTo>
                <a:lnTo>
                  <a:pt x="615" y="760"/>
                </a:lnTo>
                <a:lnTo>
                  <a:pt x="568" y="784"/>
                </a:lnTo>
                <a:lnTo>
                  <a:pt x="518" y="802"/>
                </a:lnTo>
                <a:lnTo>
                  <a:pt x="464" y="813"/>
                </a:lnTo>
                <a:lnTo>
                  <a:pt x="409" y="817"/>
                </a:lnTo>
                <a:lnTo>
                  <a:pt x="354" y="813"/>
                </a:lnTo>
                <a:lnTo>
                  <a:pt x="300" y="802"/>
                </a:lnTo>
                <a:lnTo>
                  <a:pt x="250" y="784"/>
                </a:lnTo>
                <a:lnTo>
                  <a:pt x="203" y="760"/>
                </a:lnTo>
                <a:lnTo>
                  <a:pt x="159" y="731"/>
                </a:lnTo>
                <a:lnTo>
                  <a:pt x="120" y="697"/>
                </a:lnTo>
                <a:lnTo>
                  <a:pt x="86" y="658"/>
                </a:lnTo>
                <a:lnTo>
                  <a:pt x="55" y="615"/>
                </a:lnTo>
                <a:lnTo>
                  <a:pt x="32" y="567"/>
                </a:lnTo>
                <a:lnTo>
                  <a:pt x="15" y="516"/>
                </a:lnTo>
                <a:lnTo>
                  <a:pt x="4" y="464"/>
                </a:lnTo>
                <a:lnTo>
                  <a:pt x="0" y="408"/>
                </a:lnTo>
                <a:lnTo>
                  <a:pt x="4" y="352"/>
                </a:lnTo>
                <a:lnTo>
                  <a:pt x="15" y="300"/>
                </a:lnTo>
                <a:lnTo>
                  <a:pt x="32" y="250"/>
                </a:lnTo>
                <a:lnTo>
                  <a:pt x="55" y="202"/>
                </a:lnTo>
                <a:lnTo>
                  <a:pt x="86" y="159"/>
                </a:lnTo>
                <a:lnTo>
                  <a:pt x="120" y="120"/>
                </a:lnTo>
                <a:lnTo>
                  <a:pt x="159" y="84"/>
                </a:lnTo>
                <a:lnTo>
                  <a:pt x="203" y="55"/>
                </a:lnTo>
                <a:lnTo>
                  <a:pt x="250" y="32"/>
                </a:lnTo>
                <a:lnTo>
                  <a:pt x="300" y="15"/>
                </a:lnTo>
                <a:lnTo>
                  <a:pt x="354" y="3"/>
                </a:lnTo>
                <a:lnTo>
                  <a:pt x="409" y="0"/>
                </a:lnTo>
                <a:close/>
              </a:path>
            </a:pathLst>
          </a:cu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36" name="Freeform 15"/>
          <p:cNvSpPr>
            <a:spLocks noEditPoints="1"/>
          </p:cNvSpPr>
          <p:nvPr/>
        </p:nvSpPr>
        <p:spPr bwMode="auto">
          <a:xfrm>
            <a:off x="747011" y="2265045"/>
            <a:ext cx="1349631" cy="1333868"/>
          </a:xfrm>
          <a:custGeom>
            <a:avLst/>
            <a:gdLst>
              <a:gd name="T0" fmla="*/ 500 w 1127"/>
              <a:gd name="T1" fmla="*/ 25 h 1125"/>
              <a:gd name="T2" fmla="*/ 382 w 1127"/>
              <a:gd name="T3" fmla="*/ 54 h 1125"/>
              <a:gd name="T4" fmla="*/ 274 w 1127"/>
              <a:gd name="T5" fmla="*/ 106 h 1125"/>
              <a:gd name="T6" fmla="*/ 180 w 1127"/>
              <a:gd name="T7" fmla="*/ 181 h 1125"/>
              <a:gd name="T8" fmla="*/ 107 w 1127"/>
              <a:gd name="T9" fmla="*/ 273 h 1125"/>
              <a:gd name="T10" fmla="*/ 53 w 1127"/>
              <a:gd name="T11" fmla="*/ 381 h 1125"/>
              <a:gd name="T12" fmla="*/ 25 w 1127"/>
              <a:gd name="T13" fmla="*/ 500 h 1125"/>
              <a:gd name="T14" fmla="*/ 25 w 1127"/>
              <a:gd name="T15" fmla="*/ 626 h 1125"/>
              <a:gd name="T16" fmla="*/ 53 w 1127"/>
              <a:gd name="T17" fmla="*/ 746 h 1125"/>
              <a:gd name="T18" fmla="*/ 107 w 1127"/>
              <a:gd name="T19" fmla="*/ 852 h 1125"/>
              <a:gd name="T20" fmla="*/ 180 w 1127"/>
              <a:gd name="T21" fmla="*/ 945 h 1125"/>
              <a:gd name="T22" fmla="*/ 274 w 1127"/>
              <a:gd name="T23" fmla="*/ 1020 h 1125"/>
              <a:gd name="T24" fmla="*/ 382 w 1127"/>
              <a:gd name="T25" fmla="*/ 1073 h 1125"/>
              <a:gd name="T26" fmla="*/ 500 w 1127"/>
              <a:gd name="T27" fmla="*/ 1100 h 1125"/>
              <a:gd name="T28" fmla="*/ 626 w 1127"/>
              <a:gd name="T29" fmla="*/ 1100 h 1125"/>
              <a:gd name="T30" fmla="*/ 746 w 1127"/>
              <a:gd name="T31" fmla="*/ 1073 h 1125"/>
              <a:gd name="T32" fmla="*/ 853 w 1127"/>
              <a:gd name="T33" fmla="*/ 1020 h 1125"/>
              <a:gd name="T34" fmla="*/ 947 w 1127"/>
              <a:gd name="T35" fmla="*/ 945 h 1125"/>
              <a:gd name="T36" fmla="*/ 1020 w 1127"/>
              <a:gd name="T37" fmla="*/ 852 h 1125"/>
              <a:gd name="T38" fmla="*/ 1073 w 1127"/>
              <a:gd name="T39" fmla="*/ 746 h 1125"/>
              <a:gd name="T40" fmla="*/ 1102 w 1127"/>
              <a:gd name="T41" fmla="*/ 626 h 1125"/>
              <a:gd name="T42" fmla="*/ 1102 w 1127"/>
              <a:gd name="T43" fmla="*/ 500 h 1125"/>
              <a:gd name="T44" fmla="*/ 1073 w 1127"/>
              <a:gd name="T45" fmla="*/ 381 h 1125"/>
              <a:gd name="T46" fmla="*/ 1020 w 1127"/>
              <a:gd name="T47" fmla="*/ 273 h 1125"/>
              <a:gd name="T48" fmla="*/ 947 w 1127"/>
              <a:gd name="T49" fmla="*/ 181 h 1125"/>
              <a:gd name="T50" fmla="*/ 853 w 1127"/>
              <a:gd name="T51" fmla="*/ 106 h 1125"/>
              <a:gd name="T52" fmla="*/ 746 w 1127"/>
              <a:gd name="T53" fmla="*/ 54 h 1125"/>
              <a:gd name="T54" fmla="*/ 626 w 1127"/>
              <a:gd name="T55" fmla="*/ 25 h 1125"/>
              <a:gd name="T56" fmla="*/ 563 w 1127"/>
              <a:gd name="T57" fmla="*/ 0 h 1125"/>
              <a:gd name="T58" fmla="*/ 693 w 1127"/>
              <a:gd name="T59" fmla="*/ 14 h 1125"/>
              <a:gd name="T60" fmla="*/ 811 w 1127"/>
              <a:gd name="T61" fmla="*/ 58 h 1125"/>
              <a:gd name="T62" fmla="*/ 915 w 1127"/>
              <a:gd name="T63" fmla="*/ 123 h 1125"/>
              <a:gd name="T64" fmla="*/ 1003 w 1127"/>
              <a:gd name="T65" fmla="*/ 211 h 1125"/>
              <a:gd name="T66" fmla="*/ 1069 w 1127"/>
              <a:gd name="T67" fmla="*/ 315 h 1125"/>
              <a:gd name="T68" fmla="*/ 1112 w 1127"/>
              <a:gd name="T69" fmla="*/ 435 h 1125"/>
              <a:gd name="T70" fmla="*/ 1127 w 1127"/>
              <a:gd name="T71" fmla="*/ 563 h 1125"/>
              <a:gd name="T72" fmla="*/ 1112 w 1127"/>
              <a:gd name="T73" fmla="*/ 692 h 1125"/>
              <a:gd name="T74" fmla="*/ 1069 w 1127"/>
              <a:gd name="T75" fmla="*/ 810 h 1125"/>
              <a:gd name="T76" fmla="*/ 1003 w 1127"/>
              <a:gd name="T77" fmla="*/ 915 h 1125"/>
              <a:gd name="T78" fmla="*/ 915 w 1127"/>
              <a:gd name="T79" fmla="*/ 1002 h 1125"/>
              <a:gd name="T80" fmla="*/ 811 w 1127"/>
              <a:gd name="T81" fmla="*/ 1069 h 1125"/>
              <a:gd name="T82" fmla="*/ 693 w 1127"/>
              <a:gd name="T83" fmla="*/ 1111 h 1125"/>
              <a:gd name="T84" fmla="*/ 563 w 1127"/>
              <a:gd name="T85" fmla="*/ 1125 h 1125"/>
              <a:gd name="T86" fmla="*/ 434 w 1127"/>
              <a:gd name="T87" fmla="*/ 1111 h 1125"/>
              <a:gd name="T88" fmla="*/ 316 w 1127"/>
              <a:gd name="T89" fmla="*/ 1069 h 1125"/>
              <a:gd name="T90" fmla="*/ 211 w 1127"/>
              <a:gd name="T91" fmla="*/ 1002 h 1125"/>
              <a:gd name="T92" fmla="*/ 124 w 1127"/>
              <a:gd name="T93" fmla="*/ 915 h 1125"/>
              <a:gd name="T94" fmla="*/ 57 w 1127"/>
              <a:gd name="T95" fmla="*/ 810 h 1125"/>
              <a:gd name="T96" fmla="*/ 15 w 1127"/>
              <a:gd name="T97" fmla="*/ 692 h 1125"/>
              <a:gd name="T98" fmla="*/ 0 w 1127"/>
              <a:gd name="T99" fmla="*/ 563 h 1125"/>
              <a:gd name="T100" fmla="*/ 15 w 1127"/>
              <a:gd name="T101" fmla="*/ 435 h 1125"/>
              <a:gd name="T102" fmla="*/ 57 w 1127"/>
              <a:gd name="T103" fmla="*/ 315 h 1125"/>
              <a:gd name="T104" fmla="*/ 124 w 1127"/>
              <a:gd name="T105" fmla="*/ 211 h 1125"/>
              <a:gd name="T106" fmla="*/ 211 w 1127"/>
              <a:gd name="T107" fmla="*/ 123 h 1125"/>
              <a:gd name="T108" fmla="*/ 316 w 1127"/>
              <a:gd name="T109" fmla="*/ 58 h 1125"/>
              <a:gd name="T110" fmla="*/ 434 w 1127"/>
              <a:gd name="T111" fmla="*/ 14 h 1125"/>
              <a:gd name="T112" fmla="*/ 563 w 1127"/>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7"/>
              <a:gd name="T172" fmla="*/ 0 h 1125"/>
              <a:gd name="T173" fmla="*/ 1127 w 1127"/>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7" h="1125">
                <a:moveTo>
                  <a:pt x="563" y="22"/>
                </a:moveTo>
                <a:lnTo>
                  <a:pt x="500" y="25"/>
                </a:lnTo>
                <a:lnTo>
                  <a:pt x="439" y="37"/>
                </a:lnTo>
                <a:lnTo>
                  <a:pt x="382" y="54"/>
                </a:lnTo>
                <a:lnTo>
                  <a:pt x="325" y="78"/>
                </a:lnTo>
                <a:lnTo>
                  <a:pt x="274" y="106"/>
                </a:lnTo>
                <a:lnTo>
                  <a:pt x="225" y="141"/>
                </a:lnTo>
                <a:lnTo>
                  <a:pt x="180" y="181"/>
                </a:lnTo>
                <a:lnTo>
                  <a:pt x="141" y="225"/>
                </a:lnTo>
                <a:lnTo>
                  <a:pt x="107" y="273"/>
                </a:lnTo>
                <a:lnTo>
                  <a:pt x="77" y="326"/>
                </a:lnTo>
                <a:lnTo>
                  <a:pt x="53" y="381"/>
                </a:lnTo>
                <a:lnTo>
                  <a:pt x="36" y="439"/>
                </a:lnTo>
                <a:lnTo>
                  <a:pt x="25" y="500"/>
                </a:lnTo>
                <a:lnTo>
                  <a:pt x="21" y="563"/>
                </a:lnTo>
                <a:lnTo>
                  <a:pt x="25" y="626"/>
                </a:lnTo>
                <a:lnTo>
                  <a:pt x="36" y="687"/>
                </a:lnTo>
                <a:lnTo>
                  <a:pt x="53" y="746"/>
                </a:lnTo>
                <a:lnTo>
                  <a:pt x="77" y="801"/>
                </a:lnTo>
                <a:lnTo>
                  <a:pt x="107" y="852"/>
                </a:lnTo>
                <a:lnTo>
                  <a:pt x="141" y="901"/>
                </a:lnTo>
                <a:lnTo>
                  <a:pt x="180" y="945"/>
                </a:lnTo>
                <a:lnTo>
                  <a:pt x="225" y="985"/>
                </a:lnTo>
                <a:lnTo>
                  <a:pt x="274" y="1020"/>
                </a:lnTo>
                <a:lnTo>
                  <a:pt x="325" y="1049"/>
                </a:lnTo>
                <a:lnTo>
                  <a:pt x="382" y="1073"/>
                </a:lnTo>
                <a:lnTo>
                  <a:pt x="439" y="1090"/>
                </a:lnTo>
                <a:lnTo>
                  <a:pt x="500" y="1100"/>
                </a:lnTo>
                <a:lnTo>
                  <a:pt x="563" y="1104"/>
                </a:lnTo>
                <a:lnTo>
                  <a:pt x="626" y="1100"/>
                </a:lnTo>
                <a:lnTo>
                  <a:pt x="688" y="1090"/>
                </a:lnTo>
                <a:lnTo>
                  <a:pt x="746" y="1073"/>
                </a:lnTo>
                <a:lnTo>
                  <a:pt x="801" y="1049"/>
                </a:lnTo>
                <a:lnTo>
                  <a:pt x="853" y="1020"/>
                </a:lnTo>
                <a:lnTo>
                  <a:pt x="902" y="985"/>
                </a:lnTo>
                <a:lnTo>
                  <a:pt x="947" y="945"/>
                </a:lnTo>
                <a:lnTo>
                  <a:pt x="986" y="901"/>
                </a:lnTo>
                <a:lnTo>
                  <a:pt x="1020" y="852"/>
                </a:lnTo>
                <a:lnTo>
                  <a:pt x="1049" y="801"/>
                </a:lnTo>
                <a:lnTo>
                  <a:pt x="1073" y="746"/>
                </a:lnTo>
                <a:lnTo>
                  <a:pt x="1091" y="687"/>
                </a:lnTo>
                <a:lnTo>
                  <a:pt x="1102" y="626"/>
                </a:lnTo>
                <a:lnTo>
                  <a:pt x="1104" y="563"/>
                </a:lnTo>
                <a:lnTo>
                  <a:pt x="1102" y="500"/>
                </a:lnTo>
                <a:lnTo>
                  <a:pt x="1091" y="439"/>
                </a:lnTo>
                <a:lnTo>
                  <a:pt x="1073" y="381"/>
                </a:lnTo>
                <a:lnTo>
                  <a:pt x="1049" y="326"/>
                </a:lnTo>
                <a:lnTo>
                  <a:pt x="1020" y="273"/>
                </a:lnTo>
                <a:lnTo>
                  <a:pt x="986" y="225"/>
                </a:lnTo>
                <a:lnTo>
                  <a:pt x="947" y="181"/>
                </a:lnTo>
                <a:lnTo>
                  <a:pt x="902" y="141"/>
                </a:lnTo>
                <a:lnTo>
                  <a:pt x="853" y="106"/>
                </a:lnTo>
                <a:lnTo>
                  <a:pt x="801" y="78"/>
                </a:lnTo>
                <a:lnTo>
                  <a:pt x="746" y="54"/>
                </a:lnTo>
                <a:lnTo>
                  <a:pt x="688" y="37"/>
                </a:lnTo>
                <a:lnTo>
                  <a:pt x="626" y="25"/>
                </a:lnTo>
                <a:lnTo>
                  <a:pt x="563" y="22"/>
                </a:lnTo>
                <a:close/>
                <a:moveTo>
                  <a:pt x="563" y="0"/>
                </a:moveTo>
                <a:lnTo>
                  <a:pt x="629" y="4"/>
                </a:lnTo>
                <a:lnTo>
                  <a:pt x="693" y="14"/>
                </a:lnTo>
                <a:lnTo>
                  <a:pt x="753" y="33"/>
                </a:lnTo>
                <a:lnTo>
                  <a:pt x="811" y="58"/>
                </a:lnTo>
                <a:lnTo>
                  <a:pt x="865" y="88"/>
                </a:lnTo>
                <a:lnTo>
                  <a:pt x="915" y="123"/>
                </a:lnTo>
                <a:lnTo>
                  <a:pt x="961" y="165"/>
                </a:lnTo>
                <a:lnTo>
                  <a:pt x="1003" y="211"/>
                </a:lnTo>
                <a:lnTo>
                  <a:pt x="1039" y="261"/>
                </a:lnTo>
                <a:lnTo>
                  <a:pt x="1069" y="315"/>
                </a:lnTo>
                <a:lnTo>
                  <a:pt x="1094" y="373"/>
                </a:lnTo>
                <a:lnTo>
                  <a:pt x="1112" y="435"/>
                </a:lnTo>
                <a:lnTo>
                  <a:pt x="1123" y="498"/>
                </a:lnTo>
                <a:lnTo>
                  <a:pt x="1127" y="563"/>
                </a:lnTo>
                <a:lnTo>
                  <a:pt x="1123" y="629"/>
                </a:lnTo>
                <a:lnTo>
                  <a:pt x="1112" y="692"/>
                </a:lnTo>
                <a:lnTo>
                  <a:pt x="1094" y="752"/>
                </a:lnTo>
                <a:lnTo>
                  <a:pt x="1069" y="810"/>
                </a:lnTo>
                <a:lnTo>
                  <a:pt x="1039" y="864"/>
                </a:lnTo>
                <a:lnTo>
                  <a:pt x="1003" y="915"/>
                </a:lnTo>
                <a:lnTo>
                  <a:pt x="961" y="961"/>
                </a:lnTo>
                <a:lnTo>
                  <a:pt x="915" y="1002"/>
                </a:lnTo>
                <a:lnTo>
                  <a:pt x="865" y="1038"/>
                </a:lnTo>
                <a:lnTo>
                  <a:pt x="811" y="1069"/>
                </a:lnTo>
                <a:lnTo>
                  <a:pt x="753" y="1092"/>
                </a:lnTo>
                <a:lnTo>
                  <a:pt x="693" y="1111"/>
                </a:lnTo>
                <a:lnTo>
                  <a:pt x="629" y="1121"/>
                </a:lnTo>
                <a:lnTo>
                  <a:pt x="563" y="1125"/>
                </a:lnTo>
                <a:lnTo>
                  <a:pt x="497" y="1121"/>
                </a:lnTo>
                <a:lnTo>
                  <a:pt x="434" y="1111"/>
                </a:lnTo>
                <a:lnTo>
                  <a:pt x="374" y="1092"/>
                </a:lnTo>
                <a:lnTo>
                  <a:pt x="316" y="1069"/>
                </a:lnTo>
                <a:lnTo>
                  <a:pt x="262" y="1038"/>
                </a:lnTo>
                <a:lnTo>
                  <a:pt x="211" y="1002"/>
                </a:lnTo>
                <a:lnTo>
                  <a:pt x="165" y="961"/>
                </a:lnTo>
                <a:lnTo>
                  <a:pt x="124" y="915"/>
                </a:lnTo>
                <a:lnTo>
                  <a:pt x="88" y="864"/>
                </a:lnTo>
                <a:lnTo>
                  <a:pt x="57" y="810"/>
                </a:lnTo>
                <a:lnTo>
                  <a:pt x="33" y="752"/>
                </a:lnTo>
                <a:lnTo>
                  <a:pt x="15" y="692"/>
                </a:lnTo>
                <a:lnTo>
                  <a:pt x="4" y="629"/>
                </a:lnTo>
                <a:lnTo>
                  <a:pt x="0" y="563"/>
                </a:lnTo>
                <a:lnTo>
                  <a:pt x="4" y="498"/>
                </a:lnTo>
                <a:lnTo>
                  <a:pt x="15" y="435"/>
                </a:lnTo>
                <a:lnTo>
                  <a:pt x="33" y="373"/>
                </a:lnTo>
                <a:lnTo>
                  <a:pt x="57" y="315"/>
                </a:lnTo>
                <a:lnTo>
                  <a:pt x="88" y="261"/>
                </a:lnTo>
                <a:lnTo>
                  <a:pt x="124" y="211"/>
                </a:lnTo>
                <a:lnTo>
                  <a:pt x="165" y="165"/>
                </a:lnTo>
                <a:lnTo>
                  <a:pt x="211" y="123"/>
                </a:lnTo>
                <a:lnTo>
                  <a:pt x="262" y="88"/>
                </a:lnTo>
                <a:lnTo>
                  <a:pt x="316" y="58"/>
                </a:lnTo>
                <a:lnTo>
                  <a:pt x="374" y="33"/>
                </a:lnTo>
                <a:lnTo>
                  <a:pt x="434" y="14"/>
                </a:lnTo>
                <a:lnTo>
                  <a:pt x="497" y="4"/>
                </a:lnTo>
                <a:lnTo>
                  <a:pt x="563" y="0"/>
                </a:lnTo>
                <a:close/>
              </a:path>
            </a:pathLst>
          </a:custGeom>
          <a:solidFill>
            <a:srgbClr val="3EB198"/>
          </a:solidFill>
          <a:ln>
            <a:noFill/>
          </a:ln>
          <a:extLst/>
        </p:spPr>
        <p:txBody>
          <a:bodyPr lIns="121920" tIns="60960" rIns="121920" bIns="60960"/>
          <a:lstStyle/>
          <a:p>
            <a:endParaRPr lang="zh-CN" altLang="en-US">
              <a:latin typeface="微软雅黑"/>
              <a:ea typeface="微软雅黑"/>
              <a:cs typeface="微软雅黑"/>
            </a:endParaRPr>
          </a:p>
        </p:txBody>
      </p:sp>
      <p:sp>
        <p:nvSpPr>
          <p:cNvPr id="37" name="Freeform 16"/>
          <p:cNvSpPr>
            <a:spLocks/>
          </p:cNvSpPr>
          <p:nvPr/>
        </p:nvSpPr>
        <p:spPr bwMode="auto">
          <a:xfrm>
            <a:off x="932113" y="2446693"/>
            <a:ext cx="977629" cy="968790"/>
          </a:xfrm>
          <a:custGeom>
            <a:avLst/>
            <a:gdLst>
              <a:gd name="T0" fmla="*/ 409 w 818"/>
              <a:gd name="T1" fmla="*/ 0 h 816"/>
              <a:gd name="T2" fmla="*/ 465 w 818"/>
              <a:gd name="T3" fmla="*/ 3 h 816"/>
              <a:gd name="T4" fmla="*/ 518 w 818"/>
              <a:gd name="T5" fmla="*/ 14 h 816"/>
              <a:gd name="T6" fmla="*/ 568 w 818"/>
              <a:gd name="T7" fmla="*/ 31 h 816"/>
              <a:gd name="T8" fmla="*/ 615 w 818"/>
              <a:gd name="T9" fmla="*/ 55 h 816"/>
              <a:gd name="T10" fmla="*/ 660 w 818"/>
              <a:gd name="T11" fmla="*/ 84 h 816"/>
              <a:gd name="T12" fmla="*/ 698 w 818"/>
              <a:gd name="T13" fmla="*/ 119 h 816"/>
              <a:gd name="T14" fmla="*/ 734 w 818"/>
              <a:gd name="T15" fmla="*/ 159 h 816"/>
              <a:gd name="T16" fmla="*/ 762 w 818"/>
              <a:gd name="T17" fmla="*/ 202 h 816"/>
              <a:gd name="T18" fmla="*/ 786 w 818"/>
              <a:gd name="T19" fmla="*/ 249 h 816"/>
              <a:gd name="T20" fmla="*/ 803 w 818"/>
              <a:gd name="T21" fmla="*/ 299 h 816"/>
              <a:gd name="T22" fmla="*/ 815 w 818"/>
              <a:gd name="T23" fmla="*/ 353 h 816"/>
              <a:gd name="T24" fmla="*/ 818 w 818"/>
              <a:gd name="T25" fmla="*/ 408 h 816"/>
              <a:gd name="T26" fmla="*/ 815 w 818"/>
              <a:gd name="T27" fmla="*/ 463 h 816"/>
              <a:gd name="T28" fmla="*/ 803 w 818"/>
              <a:gd name="T29" fmla="*/ 516 h 816"/>
              <a:gd name="T30" fmla="*/ 786 w 818"/>
              <a:gd name="T31" fmla="*/ 567 h 816"/>
              <a:gd name="T32" fmla="*/ 762 w 818"/>
              <a:gd name="T33" fmla="*/ 614 h 816"/>
              <a:gd name="T34" fmla="*/ 734 w 818"/>
              <a:gd name="T35" fmla="*/ 658 h 816"/>
              <a:gd name="T36" fmla="*/ 698 w 818"/>
              <a:gd name="T37" fmla="*/ 697 h 816"/>
              <a:gd name="T38" fmla="*/ 660 w 818"/>
              <a:gd name="T39" fmla="*/ 731 h 816"/>
              <a:gd name="T40" fmla="*/ 615 w 818"/>
              <a:gd name="T41" fmla="*/ 760 h 816"/>
              <a:gd name="T42" fmla="*/ 568 w 818"/>
              <a:gd name="T43" fmla="*/ 784 h 816"/>
              <a:gd name="T44" fmla="*/ 518 w 818"/>
              <a:gd name="T45" fmla="*/ 802 h 816"/>
              <a:gd name="T46" fmla="*/ 465 w 818"/>
              <a:gd name="T47" fmla="*/ 813 h 816"/>
              <a:gd name="T48" fmla="*/ 409 w 818"/>
              <a:gd name="T49" fmla="*/ 816 h 816"/>
              <a:gd name="T50" fmla="*/ 354 w 818"/>
              <a:gd name="T51" fmla="*/ 813 h 816"/>
              <a:gd name="T52" fmla="*/ 301 w 818"/>
              <a:gd name="T53" fmla="*/ 802 h 816"/>
              <a:gd name="T54" fmla="*/ 250 w 818"/>
              <a:gd name="T55" fmla="*/ 784 h 816"/>
              <a:gd name="T56" fmla="*/ 203 w 818"/>
              <a:gd name="T57" fmla="*/ 760 h 816"/>
              <a:gd name="T58" fmla="*/ 159 w 818"/>
              <a:gd name="T59" fmla="*/ 731 h 816"/>
              <a:gd name="T60" fmla="*/ 120 w 818"/>
              <a:gd name="T61" fmla="*/ 697 h 816"/>
              <a:gd name="T62" fmla="*/ 86 w 818"/>
              <a:gd name="T63" fmla="*/ 658 h 816"/>
              <a:gd name="T64" fmla="*/ 57 w 818"/>
              <a:gd name="T65" fmla="*/ 614 h 816"/>
              <a:gd name="T66" fmla="*/ 33 w 818"/>
              <a:gd name="T67" fmla="*/ 567 h 816"/>
              <a:gd name="T68" fmla="*/ 15 w 818"/>
              <a:gd name="T69" fmla="*/ 516 h 816"/>
              <a:gd name="T70" fmla="*/ 4 w 818"/>
              <a:gd name="T71" fmla="*/ 463 h 816"/>
              <a:gd name="T72" fmla="*/ 0 w 818"/>
              <a:gd name="T73" fmla="*/ 408 h 816"/>
              <a:gd name="T74" fmla="*/ 4 w 818"/>
              <a:gd name="T75" fmla="*/ 353 h 816"/>
              <a:gd name="T76" fmla="*/ 15 w 818"/>
              <a:gd name="T77" fmla="*/ 299 h 816"/>
              <a:gd name="T78" fmla="*/ 33 w 818"/>
              <a:gd name="T79" fmla="*/ 249 h 816"/>
              <a:gd name="T80" fmla="*/ 57 w 818"/>
              <a:gd name="T81" fmla="*/ 202 h 816"/>
              <a:gd name="T82" fmla="*/ 86 w 818"/>
              <a:gd name="T83" fmla="*/ 159 h 816"/>
              <a:gd name="T84" fmla="*/ 120 w 818"/>
              <a:gd name="T85" fmla="*/ 119 h 816"/>
              <a:gd name="T86" fmla="*/ 159 w 818"/>
              <a:gd name="T87" fmla="*/ 84 h 816"/>
              <a:gd name="T88" fmla="*/ 203 w 818"/>
              <a:gd name="T89" fmla="*/ 55 h 816"/>
              <a:gd name="T90" fmla="*/ 250 w 818"/>
              <a:gd name="T91" fmla="*/ 31 h 816"/>
              <a:gd name="T92" fmla="*/ 301 w 818"/>
              <a:gd name="T93" fmla="*/ 14 h 816"/>
              <a:gd name="T94" fmla="*/ 354 w 818"/>
              <a:gd name="T95" fmla="*/ 3 h 816"/>
              <a:gd name="T96" fmla="*/ 409 w 818"/>
              <a:gd name="T97" fmla="*/ 0 h 81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8"/>
              <a:gd name="T148" fmla="*/ 0 h 816"/>
              <a:gd name="T149" fmla="*/ 818 w 818"/>
              <a:gd name="T150" fmla="*/ 816 h 81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8" h="816">
                <a:moveTo>
                  <a:pt x="409" y="0"/>
                </a:moveTo>
                <a:lnTo>
                  <a:pt x="465" y="3"/>
                </a:lnTo>
                <a:lnTo>
                  <a:pt x="518" y="14"/>
                </a:lnTo>
                <a:lnTo>
                  <a:pt x="568" y="31"/>
                </a:lnTo>
                <a:lnTo>
                  <a:pt x="615" y="55"/>
                </a:lnTo>
                <a:lnTo>
                  <a:pt x="660" y="84"/>
                </a:lnTo>
                <a:lnTo>
                  <a:pt x="698" y="119"/>
                </a:lnTo>
                <a:lnTo>
                  <a:pt x="734" y="159"/>
                </a:lnTo>
                <a:lnTo>
                  <a:pt x="762" y="202"/>
                </a:lnTo>
                <a:lnTo>
                  <a:pt x="786" y="249"/>
                </a:lnTo>
                <a:lnTo>
                  <a:pt x="803" y="299"/>
                </a:lnTo>
                <a:lnTo>
                  <a:pt x="815" y="353"/>
                </a:lnTo>
                <a:lnTo>
                  <a:pt x="818" y="408"/>
                </a:lnTo>
                <a:lnTo>
                  <a:pt x="815" y="463"/>
                </a:lnTo>
                <a:lnTo>
                  <a:pt x="803" y="516"/>
                </a:lnTo>
                <a:lnTo>
                  <a:pt x="786" y="567"/>
                </a:lnTo>
                <a:lnTo>
                  <a:pt x="762" y="614"/>
                </a:lnTo>
                <a:lnTo>
                  <a:pt x="734" y="658"/>
                </a:lnTo>
                <a:lnTo>
                  <a:pt x="698" y="697"/>
                </a:lnTo>
                <a:lnTo>
                  <a:pt x="660" y="731"/>
                </a:lnTo>
                <a:lnTo>
                  <a:pt x="615" y="760"/>
                </a:lnTo>
                <a:lnTo>
                  <a:pt x="568" y="784"/>
                </a:lnTo>
                <a:lnTo>
                  <a:pt x="518" y="802"/>
                </a:lnTo>
                <a:lnTo>
                  <a:pt x="465" y="813"/>
                </a:lnTo>
                <a:lnTo>
                  <a:pt x="409" y="816"/>
                </a:lnTo>
                <a:lnTo>
                  <a:pt x="354" y="813"/>
                </a:lnTo>
                <a:lnTo>
                  <a:pt x="301" y="802"/>
                </a:lnTo>
                <a:lnTo>
                  <a:pt x="250" y="784"/>
                </a:lnTo>
                <a:lnTo>
                  <a:pt x="203" y="760"/>
                </a:lnTo>
                <a:lnTo>
                  <a:pt x="159" y="731"/>
                </a:lnTo>
                <a:lnTo>
                  <a:pt x="120" y="697"/>
                </a:lnTo>
                <a:lnTo>
                  <a:pt x="86" y="658"/>
                </a:lnTo>
                <a:lnTo>
                  <a:pt x="57" y="614"/>
                </a:lnTo>
                <a:lnTo>
                  <a:pt x="33" y="567"/>
                </a:lnTo>
                <a:lnTo>
                  <a:pt x="15" y="516"/>
                </a:lnTo>
                <a:lnTo>
                  <a:pt x="4" y="463"/>
                </a:lnTo>
                <a:lnTo>
                  <a:pt x="0" y="408"/>
                </a:lnTo>
                <a:lnTo>
                  <a:pt x="4" y="353"/>
                </a:lnTo>
                <a:lnTo>
                  <a:pt x="15" y="299"/>
                </a:lnTo>
                <a:lnTo>
                  <a:pt x="33" y="249"/>
                </a:lnTo>
                <a:lnTo>
                  <a:pt x="57" y="202"/>
                </a:lnTo>
                <a:lnTo>
                  <a:pt x="86" y="159"/>
                </a:lnTo>
                <a:lnTo>
                  <a:pt x="120" y="119"/>
                </a:lnTo>
                <a:lnTo>
                  <a:pt x="159" y="84"/>
                </a:lnTo>
                <a:lnTo>
                  <a:pt x="203" y="55"/>
                </a:lnTo>
                <a:lnTo>
                  <a:pt x="250" y="31"/>
                </a:lnTo>
                <a:lnTo>
                  <a:pt x="301" y="14"/>
                </a:lnTo>
                <a:lnTo>
                  <a:pt x="354" y="3"/>
                </a:lnTo>
                <a:lnTo>
                  <a:pt x="409" y="0"/>
                </a:lnTo>
                <a:close/>
              </a:path>
            </a:pathLst>
          </a:cu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38" name="Freeform 17"/>
          <p:cNvSpPr>
            <a:spLocks noEditPoints="1"/>
          </p:cNvSpPr>
          <p:nvPr/>
        </p:nvSpPr>
        <p:spPr bwMode="auto">
          <a:xfrm>
            <a:off x="764982" y="3855357"/>
            <a:ext cx="1351429" cy="1333867"/>
          </a:xfrm>
          <a:custGeom>
            <a:avLst/>
            <a:gdLst>
              <a:gd name="T0" fmla="*/ 501 w 1126"/>
              <a:gd name="T1" fmla="*/ 25 h 1125"/>
              <a:gd name="T2" fmla="*/ 381 w 1126"/>
              <a:gd name="T3" fmla="*/ 54 h 1125"/>
              <a:gd name="T4" fmla="*/ 273 w 1126"/>
              <a:gd name="T5" fmla="*/ 106 h 1125"/>
              <a:gd name="T6" fmla="*/ 181 w 1126"/>
              <a:gd name="T7" fmla="*/ 180 h 1125"/>
              <a:gd name="T8" fmla="*/ 106 w 1126"/>
              <a:gd name="T9" fmla="*/ 273 h 1125"/>
              <a:gd name="T10" fmla="*/ 54 w 1126"/>
              <a:gd name="T11" fmla="*/ 381 h 1125"/>
              <a:gd name="T12" fmla="*/ 25 w 1126"/>
              <a:gd name="T13" fmla="*/ 500 h 1125"/>
              <a:gd name="T14" fmla="*/ 25 w 1126"/>
              <a:gd name="T15" fmla="*/ 626 h 1125"/>
              <a:gd name="T16" fmla="*/ 54 w 1126"/>
              <a:gd name="T17" fmla="*/ 746 h 1125"/>
              <a:gd name="T18" fmla="*/ 106 w 1126"/>
              <a:gd name="T19" fmla="*/ 852 h 1125"/>
              <a:gd name="T20" fmla="*/ 181 w 1126"/>
              <a:gd name="T21" fmla="*/ 945 h 1125"/>
              <a:gd name="T22" fmla="*/ 273 w 1126"/>
              <a:gd name="T23" fmla="*/ 1020 h 1125"/>
              <a:gd name="T24" fmla="*/ 381 w 1126"/>
              <a:gd name="T25" fmla="*/ 1072 h 1125"/>
              <a:gd name="T26" fmla="*/ 501 w 1126"/>
              <a:gd name="T27" fmla="*/ 1100 h 1125"/>
              <a:gd name="T28" fmla="*/ 627 w 1126"/>
              <a:gd name="T29" fmla="*/ 1100 h 1125"/>
              <a:gd name="T30" fmla="*/ 746 w 1126"/>
              <a:gd name="T31" fmla="*/ 1072 h 1125"/>
              <a:gd name="T32" fmla="*/ 853 w 1126"/>
              <a:gd name="T33" fmla="*/ 1020 h 1125"/>
              <a:gd name="T34" fmla="*/ 946 w 1126"/>
              <a:gd name="T35" fmla="*/ 945 h 1125"/>
              <a:gd name="T36" fmla="*/ 1021 w 1126"/>
              <a:gd name="T37" fmla="*/ 852 h 1125"/>
              <a:gd name="T38" fmla="*/ 1074 w 1126"/>
              <a:gd name="T39" fmla="*/ 746 h 1125"/>
              <a:gd name="T40" fmla="*/ 1101 w 1126"/>
              <a:gd name="T41" fmla="*/ 626 h 1125"/>
              <a:gd name="T42" fmla="*/ 1101 w 1126"/>
              <a:gd name="T43" fmla="*/ 500 h 1125"/>
              <a:gd name="T44" fmla="*/ 1074 w 1126"/>
              <a:gd name="T45" fmla="*/ 381 h 1125"/>
              <a:gd name="T46" fmla="*/ 1021 w 1126"/>
              <a:gd name="T47" fmla="*/ 273 h 1125"/>
              <a:gd name="T48" fmla="*/ 946 w 1126"/>
              <a:gd name="T49" fmla="*/ 180 h 1125"/>
              <a:gd name="T50" fmla="*/ 853 w 1126"/>
              <a:gd name="T51" fmla="*/ 106 h 1125"/>
              <a:gd name="T52" fmla="*/ 746 w 1126"/>
              <a:gd name="T53" fmla="*/ 54 h 1125"/>
              <a:gd name="T54" fmla="*/ 627 w 1126"/>
              <a:gd name="T55" fmla="*/ 25 h 1125"/>
              <a:gd name="T56" fmla="*/ 564 w 1126"/>
              <a:gd name="T57" fmla="*/ 0 h 1125"/>
              <a:gd name="T58" fmla="*/ 692 w 1126"/>
              <a:gd name="T59" fmla="*/ 14 h 1125"/>
              <a:gd name="T60" fmla="*/ 811 w 1126"/>
              <a:gd name="T61" fmla="*/ 58 h 1125"/>
              <a:gd name="T62" fmla="*/ 916 w 1126"/>
              <a:gd name="T63" fmla="*/ 123 h 1125"/>
              <a:gd name="T64" fmla="*/ 1003 w 1126"/>
              <a:gd name="T65" fmla="*/ 211 h 1125"/>
              <a:gd name="T66" fmla="*/ 1070 w 1126"/>
              <a:gd name="T67" fmla="*/ 315 h 1125"/>
              <a:gd name="T68" fmla="*/ 1112 w 1126"/>
              <a:gd name="T69" fmla="*/ 434 h 1125"/>
              <a:gd name="T70" fmla="*/ 1126 w 1126"/>
              <a:gd name="T71" fmla="*/ 563 h 1125"/>
              <a:gd name="T72" fmla="*/ 1112 w 1126"/>
              <a:gd name="T73" fmla="*/ 692 h 1125"/>
              <a:gd name="T74" fmla="*/ 1070 w 1126"/>
              <a:gd name="T75" fmla="*/ 810 h 1125"/>
              <a:gd name="T76" fmla="*/ 1003 w 1126"/>
              <a:gd name="T77" fmla="*/ 915 h 1125"/>
              <a:gd name="T78" fmla="*/ 916 w 1126"/>
              <a:gd name="T79" fmla="*/ 1002 h 1125"/>
              <a:gd name="T80" fmla="*/ 811 w 1126"/>
              <a:gd name="T81" fmla="*/ 1068 h 1125"/>
              <a:gd name="T82" fmla="*/ 692 w 1126"/>
              <a:gd name="T83" fmla="*/ 1110 h 1125"/>
              <a:gd name="T84" fmla="*/ 564 w 1126"/>
              <a:gd name="T85" fmla="*/ 1125 h 1125"/>
              <a:gd name="T86" fmla="*/ 435 w 1126"/>
              <a:gd name="T87" fmla="*/ 1110 h 1125"/>
              <a:gd name="T88" fmla="*/ 315 w 1126"/>
              <a:gd name="T89" fmla="*/ 1068 h 1125"/>
              <a:gd name="T90" fmla="*/ 211 w 1126"/>
              <a:gd name="T91" fmla="*/ 1002 h 1125"/>
              <a:gd name="T92" fmla="*/ 123 w 1126"/>
              <a:gd name="T93" fmla="*/ 915 h 1125"/>
              <a:gd name="T94" fmla="*/ 58 w 1126"/>
              <a:gd name="T95" fmla="*/ 810 h 1125"/>
              <a:gd name="T96" fmla="*/ 14 w 1126"/>
              <a:gd name="T97" fmla="*/ 692 h 1125"/>
              <a:gd name="T98" fmla="*/ 0 w 1126"/>
              <a:gd name="T99" fmla="*/ 563 h 1125"/>
              <a:gd name="T100" fmla="*/ 14 w 1126"/>
              <a:gd name="T101" fmla="*/ 434 h 1125"/>
              <a:gd name="T102" fmla="*/ 58 w 1126"/>
              <a:gd name="T103" fmla="*/ 315 h 1125"/>
              <a:gd name="T104" fmla="*/ 123 w 1126"/>
              <a:gd name="T105" fmla="*/ 211 h 1125"/>
              <a:gd name="T106" fmla="*/ 211 w 1126"/>
              <a:gd name="T107" fmla="*/ 123 h 1125"/>
              <a:gd name="T108" fmla="*/ 315 w 1126"/>
              <a:gd name="T109" fmla="*/ 58 h 1125"/>
              <a:gd name="T110" fmla="*/ 435 w 1126"/>
              <a:gd name="T111" fmla="*/ 14 h 1125"/>
              <a:gd name="T112" fmla="*/ 564 w 1126"/>
              <a:gd name="T113" fmla="*/ 0 h 112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126"/>
              <a:gd name="T172" fmla="*/ 0 h 1125"/>
              <a:gd name="T173" fmla="*/ 1126 w 1126"/>
              <a:gd name="T174" fmla="*/ 1125 h 112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126" h="1125">
                <a:moveTo>
                  <a:pt x="564" y="22"/>
                </a:moveTo>
                <a:lnTo>
                  <a:pt x="501" y="25"/>
                </a:lnTo>
                <a:lnTo>
                  <a:pt x="439" y="37"/>
                </a:lnTo>
                <a:lnTo>
                  <a:pt x="381" y="54"/>
                </a:lnTo>
                <a:lnTo>
                  <a:pt x="326" y="77"/>
                </a:lnTo>
                <a:lnTo>
                  <a:pt x="273" y="106"/>
                </a:lnTo>
                <a:lnTo>
                  <a:pt x="225" y="140"/>
                </a:lnTo>
                <a:lnTo>
                  <a:pt x="181" y="180"/>
                </a:lnTo>
                <a:lnTo>
                  <a:pt x="140" y="224"/>
                </a:lnTo>
                <a:lnTo>
                  <a:pt x="106" y="273"/>
                </a:lnTo>
                <a:lnTo>
                  <a:pt x="77" y="325"/>
                </a:lnTo>
                <a:lnTo>
                  <a:pt x="54" y="381"/>
                </a:lnTo>
                <a:lnTo>
                  <a:pt x="37" y="438"/>
                </a:lnTo>
                <a:lnTo>
                  <a:pt x="25" y="500"/>
                </a:lnTo>
                <a:lnTo>
                  <a:pt x="22" y="563"/>
                </a:lnTo>
                <a:lnTo>
                  <a:pt x="25" y="626"/>
                </a:lnTo>
                <a:lnTo>
                  <a:pt x="37" y="686"/>
                </a:lnTo>
                <a:lnTo>
                  <a:pt x="54" y="746"/>
                </a:lnTo>
                <a:lnTo>
                  <a:pt x="77" y="801"/>
                </a:lnTo>
                <a:lnTo>
                  <a:pt x="106" y="852"/>
                </a:lnTo>
                <a:lnTo>
                  <a:pt x="140" y="900"/>
                </a:lnTo>
                <a:lnTo>
                  <a:pt x="181" y="945"/>
                </a:lnTo>
                <a:lnTo>
                  <a:pt x="225" y="984"/>
                </a:lnTo>
                <a:lnTo>
                  <a:pt x="273" y="1020"/>
                </a:lnTo>
                <a:lnTo>
                  <a:pt x="326" y="1049"/>
                </a:lnTo>
                <a:lnTo>
                  <a:pt x="381" y="1072"/>
                </a:lnTo>
                <a:lnTo>
                  <a:pt x="439" y="1089"/>
                </a:lnTo>
                <a:lnTo>
                  <a:pt x="501" y="1100"/>
                </a:lnTo>
                <a:lnTo>
                  <a:pt x="564" y="1104"/>
                </a:lnTo>
                <a:lnTo>
                  <a:pt x="627" y="1100"/>
                </a:lnTo>
                <a:lnTo>
                  <a:pt x="687" y="1089"/>
                </a:lnTo>
                <a:lnTo>
                  <a:pt x="746" y="1072"/>
                </a:lnTo>
                <a:lnTo>
                  <a:pt x="802" y="1049"/>
                </a:lnTo>
                <a:lnTo>
                  <a:pt x="853" y="1020"/>
                </a:lnTo>
                <a:lnTo>
                  <a:pt x="901" y="984"/>
                </a:lnTo>
                <a:lnTo>
                  <a:pt x="946" y="945"/>
                </a:lnTo>
                <a:lnTo>
                  <a:pt x="986" y="900"/>
                </a:lnTo>
                <a:lnTo>
                  <a:pt x="1021" y="852"/>
                </a:lnTo>
                <a:lnTo>
                  <a:pt x="1050" y="801"/>
                </a:lnTo>
                <a:lnTo>
                  <a:pt x="1074" y="746"/>
                </a:lnTo>
                <a:lnTo>
                  <a:pt x="1091" y="686"/>
                </a:lnTo>
                <a:lnTo>
                  <a:pt x="1101" y="626"/>
                </a:lnTo>
                <a:lnTo>
                  <a:pt x="1105" y="563"/>
                </a:lnTo>
                <a:lnTo>
                  <a:pt x="1101" y="500"/>
                </a:lnTo>
                <a:lnTo>
                  <a:pt x="1091" y="438"/>
                </a:lnTo>
                <a:lnTo>
                  <a:pt x="1074" y="381"/>
                </a:lnTo>
                <a:lnTo>
                  <a:pt x="1050" y="325"/>
                </a:lnTo>
                <a:lnTo>
                  <a:pt x="1021" y="273"/>
                </a:lnTo>
                <a:lnTo>
                  <a:pt x="986" y="224"/>
                </a:lnTo>
                <a:lnTo>
                  <a:pt x="946" y="180"/>
                </a:lnTo>
                <a:lnTo>
                  <a:pt x="901" y="140"/>
                </a:lnTo>
                <a:lnTo>
                  <a:pt x="853" y="106"/>
                </a:lnTo>
                <a:lnTo>
                  <a:pt x="802" y="77"/>
                </a:lnTo>
                <a:lnTo>
                  <a:pt x="746" y="54"/>
                </a:lnTo>
                <a:lnTo>
                  <a:pt x="687" y="37"/>
                </a:lnTo>
                <a:lnTo>
                  <a:pt x="627" y="25"/>
                </a:lnTo>
                <a:lnTo>
                  <a:pt x="564" y="22"/>
                </a:lnTo>
                <a:close/>
                <a:moveTo>
                  <a:pt x="564" y="0"/>
                </a:moveTo>
                <a:lnTo>
                  <a:pt x="629" y="4"/>
                </a:lnTo>
                <a:lnTo>
                  <a:pt x="692" y="14"/>
                </a:lnTo>
                <a:lnTo>
                  <a:pt x="753" y="33"/>
                </a:lnTo>
                <a:lnTo>
                  <a:pt x="811" y="58"/>
                </a:lnTo>
                <a:lnTo>
                  <a:pt x="865" y="88"/>
                </a:lnTo>
                <a:lnTo>
                  <a:pt x="916" y="123"/>
                </a:lnTo>
                <a:lnTo>
                  <a:pt x="962" y="165"/>
                </a:lnTo>
                <a:lnTo>
                  <a:pt x="1003" y="211"/>
                </a:lnTo>
                <a:lnTo>
                  <a:pt x="1039" y="261"/>
                </a:lnTo>
                <a:lnTo>
                  <a:pt x="1070" y="315"/>
                </a:lnTo>
                <a:lnTo>
                  <a:pt x="1093" y="373"/>
                </a:lnTo>
                <a:lnTo>
                  <a:pt x="1112" y="434"/>
                </a:lnTo>
                <a:lnTo>
                  <a:pt x="1122" y="497"/>
                </a:lnTo>
                <a:lnTo>
                  <a:pt x="1126" y="563"/>
                </a:lnTo>
                <a:lnTo>
                  <a:pt x="1122" y="629"/>
                </a:lnTo>
                <a:lnTo>
                  <a:pt x="1112" y="692"/>
                </a:lnTo>
                <a:lnTo>
                  <a:pt x="1093" y="752"/>
                </a:lnTo>
                <a:lnTo>
                  <a:pt x="1070" y="810"/>
                </a:lnTo>
                <a:lnTo>
                  <a:pt x="1039" y="864"/>
                </a:lnTo>
                <a:lnTo>
                  <a:pt x="1003" y="915"/>
                </a:lnTo>
                <a:lnTo>
                  <a:pt x="962" y="961"/>
                </a:lnTo>
                <a:lnTo>
                  <a:pt x="916" y="1002"/>
                </a:lnTo>
                <a:lnTo>
                  <a:pt x="865" y="1038"/>
                </a:lnTo>
                <a:lnTo>
                  <a:pt x="811" y="1068"/>
                </a:lnTo>
                <a:lnTo>
                  <a:pt x="753" y="1092"/>
                </a:lnTo>
                <a:lnTo>
                  <a:pt x="692" y="1110"/>
                </a:lnTo>
                <a:lnTo>
                  <a:pt x="629" y="1121"/>
                </a:lnTo>
                <a:lnTo>
                  <a:pt x="564" y="1125"/>
                </a:lnTo>
                <a:lnTo>
                  <a:pt x="498" y="1121"/>
                </a:lnTo>
                <a:lnTo>
                  <a:pt x="435" y="1110"/>
                </a:lnTo>
                <a:lnTo>
                  <a:pt x="373" y="1092"/>
                </a:lnTo>
                <a:lnTo>
                  <a:pt x="315" y="1068"/>
                </a:lnTo>
                <a:lnTo>
                  <a:pt x="261" y="1038"/>
                </a:lnTo>
                <a:lnTo>
                  <a:pt x="211" y="1002"/>
                </a:lnTo>
                <a:lnTo>
                  <a:pt x="165" y="961"/>
                </a:lnTo>
                <a:lnTo>
                  <a:pt x="123" y="915"/>
                </a:lnTo>
                <a:lnTo>
                  <a:pt x="88" y="864"/>
                </a:lnTo>
                <a:lnTo>
                  <a:pt x="58" y="810"/>
                </a:lnTo>
                <a:lnTo>
                  <a:pt x="33" y="752"/>
                </a:lnTo>
                <a:lnTo>
                  <a:pt x="14" y="692"/>
                </a:lnTo>
                <a:lnTo>
                  <a:pt x="4" y="629"/>
                </a:lnTo>
                <a:lnTo>
                  <a:pt x="0" y="563"/>
                </a:lnTo>
                <a:lnTo>
                  <a:pt x="4" y="497"/>
                </a:lnTo>
                <a:lnTo>
                  <a:pt x="14" y="434"/>
                </a:lnTo>
                <a:lnTo>
                  <a:pt x="33" y="373"/>
                </a:lnTo>
                <a:lnTo>
                  <a:pt x="58" y="315"/>
                </a:lnTo>
                <a:lnTo>
                  <a:pt x="88" y="261"/>
                </a:lnTo>
                <a:lnTo>
                  <a:pt x="123" y="211"/>
                </a:lnTo>
                <a:lnTo>
                  <a:pt x="165" y="165"/>
                </a:lnTo>
                <a:lnTo>
                  <a:pt x="211" y="123"/>
                </a:lnTo>
                <a:lnTo>
                  <a:pt x="261" y="88"/>
                </a:lnTo>
                <a:lnTo>
                  <a:pt x="315" y="58"/>
                </a:lnTo>
                <a:lnTo>
                  <a:pt x="373" y="33"/>
                </a:lnTo>
                <a:lnTo>
                  <a:pt x="435" y="14"/>
                </a:lnTo>
                <a:lnTo>
                  <a:pt x="498" y="4"/>
                </a:lnTo>
                <a:lnTo>
                  <a:pt x="564" y="0"/>
                </a:lnTo>
                <a:close/>
              </a:path>
            </a:pathLst>
          </a:custGeom>
          <a:solidFill>
            <a:srgbClr val="3EB198"/>
          </a:solidFill>
          <a:ln>
            <a:noFill/>
          </a:ln>
          <a:extLst/>
        </p:spPr>
        <p:txBody>
          <a:bodyPr lIns="121920" tIns="60960" rIns="121920" bIns="60960"/>
          <a:lstStyle/>
          <a:p>
            <a:endParaRPr lang="zh-CN" altLang="en-US">
              <a:latin typeface="微软雅黑"/>
              <a:ea typeface="微软雅黑"/>
              <a:cs typeface="微软雅黑"/>
            </a:endParaRPr>
          </a:p>
        </p:txBody>
      </p:sp>
      <p:sp>
        <p:nvSpPr>
          <p:cNvPr id="39" name="Freeform 18"/>
          <p:cNvSpPr>
            <a:spLocks/>
          </p:cNvSpPr>
          <p:nvPr/>
        </p:nvSpPr>
        <p:spPr bwMode="auto">
          <a:xfrm>
            <a:off x="951882" y="4037005"/>
            <a:ext cx="979426" cy="972352"/>
          </a:xfrm>
          <a:custGeom>
            <a:avLst/>
            <a:gdLst>
              <a:gd name="T0" fmla="*/ 409 w 817"/>
              <a:gd name="T1" fmla="*/ 0 h 816"/>
              <a:gd name="T2" fmla="*/ 464 w 817"/>
              <a:gd name="T3" fmla="*/ 2 h 816"/>
              <a:gd name="T4" fmla="*/ 516 w 817"/>
              <a:gd name="T5" fmla="*/ 14 h 816"/>
              <a:gd name="T6" fmla="*/ 568 w 817"/>
              <a:gd name="T7" fmla="*/ 31 h 816"/>
              <a:gd name="T8" fmla="*/ 615 w 817"/>
              <a:gd name="T9" fmla="*/ 55 h 816"/>
              <a:gd name="T10" fmla="*/ 658 w 817"/>
              <a:gd name="T11" fmla="*/ 84 h 816"/>
              <a:gd name="T12" fmla="*/ 698 w 817"/>
              <a:gd name="T13" fmla="*/ 119 h 816"/>
              <a:gd name="T14" fmla="*/ 732 w 817"/>
              <a:gd name="T15" fmla="*/ 159 h 816"/>
              <a:gd name="T16" fmla="*/ 761 w 817"/>
              <a:gd name="T17" fmla="*/ 202 h 816"/>
              <a:gd name="T18" fmla="*/ 785 w 817"/>
              <a:gd name="T19" fmla="*/ 249 h 816"/>
              <a:gd name="T20" fmla="*/ 803 w 817"/>
              <a:gd name="T21" fmla="*/ 299 h 816"/>
              <a:gd name="T22" fmla="*/ 813 w 817"/>
              <a:gd name="T23" fmla="*/ 352 h 816"/>
              <a:gd name="T24" fmla="*/ 817 w 817"/>
              <a:gd name="T25" fmla="*/ 408 h 816"/>
              <a:gd name="T26" fmla="*/ 813 w 817"/>
              <a:gd name="T27" fmla="*/ 463 h 816"/>
              <a:gd name="T28" fmla="*/ 803 w 817"/>
              <a:gd name="T29" fmla="*/ 516 h 816"/>
              <a:gd name="T30" fmla="*/ 785 w 817"/>
              <a:gd name="T31" fmla="*/ 567 h 816"/>
              <a:gd name="T32" fmla="*/ 761 w 817"/>
              <a:gd name="T33" fmla="*/ 614 h 816"/>
              <a:gd name="T34" fmla="*/ 732 w 817"/>
              <a:gd name="T35" fmla="*/ 657 h 816"/>
              <a:gd name="T36" fmla="*/ 698 w 817"/>
              <a:gd name="T37" fmla="*/ 697 h 816"/>
              <a:gd name="T38" fmla="*/ 658 w 817"/>
              <a:gd name="T39" fmla="*/ 731 h 816"/>
              <a:gd name="T40" fmla="*/ 615 w 817"/>
              <a:gd name="T41" fmla="*/ 760 h 816"/>
              <a:gd name="T42" fmla="*/ 568 w 817"/>
              <a:gd name="T43" fmla="*/ 783 h 816"/>
              <a:gd name="T44" fmla="*/ 516 w 817"/>
              <a:gd name="T45" fmla="*/ 802 h 816"/>
              <a:gd name="T46" fmla="*/ 464 w 817"/>
              <a:gd name="T47" fmla="*/ 812 h 816"/>
              <a:gd name="T48" fmla="*/ 409 w 817"/>
              <a:gd name="T49" fmla="*/ 816 h 816"/>
              <a:gd name="T50" fmla="*/ 353 w 817"/>
              <a:gd name="T51" fmla="*/ 812 h 816"/>
              <a:gd name="T52" fmla="*/ 300 w 817"/>
              <a:gd name="T53" fmla="*/ 802 h 816"/>
              <a:gd name="T54" fmla="*/ 250 w 817"/>
              <a:gd name="T55" fmla="*/ 783 h 816"/>
              <a:gd name="T56" fmla="*/ 202 w 817"/>
              <a:gd name="T57" fmla="*/ 760 h 816"/>
              <a:gd name="T58" fmla="*/ 159 w 817"/>
              <a:gd name="T59" fmla="*/ 731 h 816"/>
              <a:gd name="T60" fmla="*/ 119 w 817"/>
              <a:gd name="T61" fmla="*/ 697 h 816"/>
              <a:gd name="T62" fmla="*/ 84 w 817"/>
              <a:gd name="T63" fmla="*/ 657 h 816"/>
              <a:gd name="T64" fmla="*/ 55 w 817"/>
              <a:gd name="T65" fmla="*/ 614 h 816"/>
              <a:gd name="T66" fmla="*/ 31 w 817"/>
              <a:gd name="T67" fmla="*/ 567 h 816"/>
              <a:gd name="T68" fmla="*/ 14 w 817"/>
              <a:gd name="T69" fmla="*/ 516 h 816"/>
              <a:gd name="T70" fmla="*/ 3 w 817"/>
              <a:gd name="T71" fmla="*/ 463 h 816"/>
              <a:gd name="T72" fmla="*/ 0 w 817"/>
              <a:gd name="T73" fmla="*/ 408 h 816"/>
              <a:gd name="T74" fmla="*/ 3 w 817"/>
              <a:gd name="T75" fmla="*/ 352 h 816"/>
              <a:gd name="T76" fmla="*/ 14 w 817"/>
              <a:gd name="T77" fmla="*/ 299 h 816"/>
              <a:gd name="T78" fmla="*/ 31 w 817"/>
              <a:gd name="T79" fmla="*/ 249 h 816"/>
              <a:gd name="T80" fmla="*/ 55 w 817"/>
              <a:gd name="T81" fmla="*/ 202 h 816"/>
              <a:gd name="T82" fmla="*/ 84 w 817"/>
              <a:gd name="T83" fmla="*/ 159 h 816"/>
              <a:gd name="T84" fmla="*/ 119 w 817"/>
              <a:gd name="T85" fmla="*/ 119 h 816"/>
              <a:gd name="T86" fmla="*/ 159 w 817"/>
              <a:gd name="T87" fmla="*/ 84 h 816"/>
              <a:gd name="T88" fmla="*/ 202 w 817"/>
              <a:gd name="T89" fmla="*/ 55 h 816"/>
              <a:gd name="T90" fmla="*/ 250 w 817"/>
              <a:gd name="T91" fmla="*/ 31 h 816"/>
              <a:gd name="T92" fmla="*/ 300 w 817"/>
              <a:gd name="T93" fmla="*/ 14 h 816"/>
              <a:gd name="T94" fmla="*/ 353 w 817"/>
              <a:gd name="T95" fmla="*/ 2 h 816"/>
              <a:gd name="T96" fmla="*/ 409 w 817"/>
              <a:gd name="T97" fmla="*/ 0 h 81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17"/>
              <a:gd name="T148" fmla="*/ 0 h 816"/>
              <a:gd name="T149" fmla="*/ 817 w 817"/>
              <a:gd name="T150" fmla="*/ 816 h 81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17" h="816">
                <a:moveTo>
                  <a:pt x="409" y="0"/>
                </a:moveTo>
                <a:lnTo>
                  <a:pt x="464" y="2"/>
                </a:lnTo>
                <a:lnTo>
                  <a:pt x="516" y="14"/>
                </a:lnTo>
                <a:lnTo>
                  <a:pt x="568" y="31"/>
                </a:lnTo>
                <a:lnTo>
                  <a:pt x="615" y="55"/>
                </a:lnTo>
                <a:lnTo>
                  <a:pt x="658" y="84"/>
                </a:lnTo>
                <a:lnTo>
                  <a:pt x="698" y="119"/>
                </a:lnTo>
                <a:lnTo>
                  <a:pt x="732" y="159"/>
                </a:lnTo>
                <a:lnTo>
                  <a:pt x="761" y="202"/>
                </a:lnTo>
                <a:lnTo>
                  <a:pt x="785" y="249"/>
                </a:lnTo>
                <a:lnTo>
                  <a:pt x="803" y="299"/>
                </a:lnTo>
                <a:lnTo>
                  <a:pt x="813" y="352"/>
                </a:lnTo>
                <a:lnTo>
                  <a:pt x="817" y="408"/>
                </a:lnTo>
                <a:lnTo>
                  <a:pt x="813" y="463"/>
                </a:lnTo>
                <a:lnTo>
                  <a:pt x="803" y="516"/>
                </a:lnTo>
                <a:lnTo>
                  <a:pt x="785" y="567"/>
                </a:lnTo>
                <a:lnTo>
                  <a:pt x="761" y="614"/>
                </a:lnTo>
                <a:lnTo>
                  <a:pt x="732" y="657"/>
                </a:lnTo>
                <a:lnTo>
                  <a:pt x="698" y="697"/>
                </a:lnTo>
                <a:lnTo>
                  <a:pt x="658" y="731"/>
                </a:lnTo>
                <a:lnTo>
                  <a:pt x="615" y="760"/>
                </a:lnTo>
                <a:lnTo>
                  <a:pt x="568" y="783"/>
                </a:lnTo>
                <a:lnTo>
                  <a:pt x="516" y="802"/>
                </a:lnTo>
                <a:lnTo>
                  <a:pt x="464" y="812"/>
                </a:lnTo>
                <a:lnTo>
                  <a:pt x="409" y="816"/>
                </a:lnTo>
                <a:lnTo>
                  <a:pt x="353" y="812"/>
                </a:lnTo>
                <a:lnTo>
                  <a:pt x="300" y="802"/>
                </a:lnTo>
                <a:lnTo>
                  <a:pt x="250" y="783"/>
                </a:lnTo>
                <a:lnTo>
                  <a:pt x="202" y="760"/>
                </a:lnTo>
                <a:lnTo>
                  <a:pt x="159" y="731"/>
                </a:lnTo>
                <a:lnTo>
                  <a:pt x="119" y="697"/>
                </a:lnTo>
                <a:lnTo>
                  <a:pt x="84" y="657"/>
                </a:lnTo>
                <a:lnTo>
                  <a:pt x="55" y="614"/>
                </a:lnTo>
                <a:lnTo>
                  <a:pt x="31" y="567"/>
                </a:lnTo>
                <a:lnTo>
                  <a:pt x="14" y="516"/>
                </a:lnTo>
                <a:lnTo>
                  <a:pt x="3" y="463"/>
                </a:lnTo>
                <a:lnTo>
                  <a:pt x="0" y="408"/>
                </a:lnTo>
                <a:lnTo>
                  <a:pt x="3" y="352"/>
                </a:lnTo>
                <a:lnTo>
                  <a:pt x="14" y="299"/>
                </a:lnTo>
                <a:lnTo>
                  <a:pt x="31" y="249"/>
                </a:lnTo>
                <a:lnTo>
                  <a:pt x="55" y="202"/>
                </a:lnTo>
                <a:lnTo>
                  <a:pt x="84" y="159"/>
                </a:lnTo>
                <a:lnTo>
                  <a:pt x="119" y="119"/>
                </a:lnTo>
                <a:lnTo>
                  <a:pt x="159" y="84"/>
                </a:lnTo>
                <a:lnTo>
                  <a:pt x="202" y="55"/>
                </a:lnTo>
                <a:lnTo>
                  <a:pt x="250" y="31"/>
                </a:lnTo>
                <a:lnTo>
                  <a:pt x="300" y="14"/>
                </a:lnTo>
                <a:lnTo>
                  <a:pt x="353" y="2"/>
                </a:lnTo>
                <a:lnTo>
                  <a:pt x="409" y="0"/>
                </a:lnTo>
                <a:close/>
              </a:path>
            </a:pathLst>
          </a:custGeom>
          <a:solidFill>
            <a:srgbClr val="74CEBB"/>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latin typeface="微软雅黑"/>
              <a:ea typeface="微软雅黑"/>
              <a:cs typeface="微软雅黑"/>
            </a:endParaRPr>
          </a:p>
        </p:txBody>
      </p:sp>
      <p:sp>
        <p:nvSpPr>
          <p:cNvPr id="40" name="Freeform 6"/>
          <p:cNvSpPr>
            <a:spLocks/>
          </p:cNvSpPr>
          <p:nvPr/>
        </p:nvSpPr>
        <p:spPr bwMode="auto">
          <a:xfrm>
            <a:off x="2114613" y="2797523"/>
            <a:ext cx="2030738" cy="2012376"/>
          </a:xfrm>
          <a:custGeom>
            <a:avLst/>
            <a:gdLst>
              <a:gd name="T0" fmla="*/ 1440 w 2671"/>
              <a:gd name="T1" fmla="*/ 4 h 2670"/>
              <a:gd name="T2" fmla="*/ 1642 w 2671"/>
              <a:gd name="T3" fmla="*/ 35 h 2670"/>
              <a:gd name="T4" fmla="*/ 1833 w 2671"/>
              <a:gd name="T5" fmla="*/ 95 h 2670"/>
              <a:gd name="T6" fmla="*/ 2010 w 2671"/>
              <a:gd name="T7" fmla="*/ 182 h 2670"/>
              <a:gd name="T8" fmla="*/ 2172 w 2671"/>
              <a:gd name="T9" fmla="*/ 292 h 2670"/>
              <a:gd name="T10" fmla="*/ 2314 w 2671"/>
              <a:gd name="T11" fmla="*/ 426 h 2670"/>
              <a:gd name="T12" fmla="*/ 2437 w 2671"/>
              <a:gd name="T13" fmla="*/ 579 h 2670"/>
              <a:gd name="T14" fmla="*/ 2536 w 2671"/>
              <a:gd name="T15" fmla="*/ 748 h 2670"/>
              <a:gd name="T16" fmla="*/ 2610 w 2671"/>
              <a:gd name="T17" fmla="*/ 932 h 2670"/>
              <a:gd name="T18" fmla="*/ 2656 w 2671"/>
              <a:gd name="T19" fmla="*/ 1127 h 2670"/>
              <a:gd name="T20" fmla="*/ 2671 w 2671"/>
              <a:gd name="T21" fmla="*/ 1335 h 2670"/>
              <a:gd name="T22" fmla="*/ 2656 w 2671"/>
              <a:gd name="T23" fmla="*/ 1541 h 2670"/>
              <a:gd name="T24" fmla="*/ 2610 w 2671"/>
              <a:gd name="T25" fmla="*/ 1738 h 2670"/>
              <a:gd name="T26" fmla="*/ 2536 w 2671"/>
              <a:gd name="T27" fmla="*/ 1921 h 2670"/>
              <a:gd name="T28" fmla="*/ 2437 w 2671"/>
              <a:gd name="T29" fmla="*/ 2091 h 2670"/>
              <a:gd name="T30" fmla="*/ 2314 w 2671"/>
              <a:gd name="T31" fmla="*/ 2243 h 2670"/>
              <a:gd name="T32" fmla="*/ 2172 w 2671"/>
              <a:gd name="T33" fmla="*/ 2376 h 2670"/>
              <a:gd name="T34" fmla="*/ 2010 w 2671"/>
              <a:gd name="T35" fmla="*/ 2487 h 2670"/>
              <a:gd name="T36" fmla="*/ 1833 w 2671"/>
              <a:gd name="T37" fmla="*/ 2574 h 2670"/>
              <a:gd name="T38" fmla="*/ 1642 w 2671"/>
              <a:gd name="T39" fmla="*/ 2634 h 2670"/>
              <a:gd name="T40" fmla="*/ 1440 w 2671"/>
              <a:gd name="T41" fmla="*/ 2664 h 2670"/>
              <a:gd name="T42" fmla="*/ 1231 w 2671"/>
              <a:gd name="T43" fmla="*/ 2664 h 2670"/>
              <a:gd name="T44" fmla="*/ 1030 w 2671"/>
              <a:gd name="T45" fmla="*/ 2634 h 2670"/>
              <a:gd name="T46" fmla="*/ 838 w 2671"/>
              <a:gd name="T47" fmla="*/ 2574 h 2670"/>
              <a:gd name="T48" fmla="*/ 662 w 2671"/>
              <a:gd name="T49" fmla="*/ 2487 h 2670"/>
              <a:gd name="T50" fmla="*/ 500 w 2671"/>
              <a:gd name="T51" fmla="*/ 2376 h 2670"/>
              <a:gd name="T52" fmla="*/ 357 w 2671"/>
              <a:gd name="T53" fmla="*/ 2243 h 2670"/>
              <a:gd name="T54" fmla="*/ 235 w 2671"/>
              <a:gd name="T55" fmla="*/ 2091 h 2670"/>
              <a:gd name="T56" fmla="*/ 135 w 2671"/>
              <a:gd name="T57" fmla="*/ 1921 h 2670"/>
              <a:gd name="T58" fmla="*/ 61 w 2671"/>
              <a:gd name="T59" fmla="*/ 1738 h 2670"/>
              <a:gd name="T60" fmla="*/ 15 w 2671"/>
              <a:gd name="T61" fmla="*/ 1541 h 2670"/>
              <a:gd name="T62" fmla="*/ 0 w 2671"/>
              <a:gd name="T63" fmla="*/ 1335 h 2670"/>
              <a:gd name="T64" fmla="*/ 15 w 2671"/>
              <a:gd name="T65" fmla="*/ 1127 h 2670"/>
              <a:gd name="T66" fmla="*/ 61 w 2671"/>
              <a:gd name="T67" fmla="*/ 932 h 2670"/>
              <a:gd name="T68" fmla="*/ 135 w 2671"/>
              <a:gd name="T69" fmla="*/ 748 h 2670"/>
              <a:gd name="T70" fmla="*/ 235 w 2671"/>
              <a:gd name="T71" fmla="*/ 579 h 2670"/>
              <a:gd name="T72" fmla="*/ 357 w 2671"/>
              <a:gd name="T73" fmla="*/ 426 h 2670"/>
              <a:gd name="T74" fmla="*/ 500 w 2671"/>
              <a:gd name="T75" fmla="*/ 292 h 2670"/>
              <a:gd name="T76" fmla="*/ 662 w 2671"/>
              <a:gd name="T77" fmla="*/ 182 h 2670"/>
              <a:gd name="T78" fmla="*/ 838 w 2671"/>
              <a:gd name="T79" fmla="*/ 95 h 2670"/>
              <a:gd name="T80" fmla="*/ 1030 w 2671"/>
              <a:gd name="T81" fmla="*/ 35 h 2670"/>
              <a:gd name="T82" fmla="*/ 1231 w 2671"/>
              <a:gd name="T83" fmla="*/ 4 h 267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671"/>
              <a:gd name="T127" fmla="*/ 0 h 2670"/>
              <a:gd name="T128" fmla="*/ 2671 w 2671"/>
              <a:gd name="T129" fmla="*/ 2670 h 267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671" h="2670">
                <a:moveTo>
                  <a:pt x="1336" y="0"/>
                </a:moveTo>
                <a:lnTo>
                  <a:pt x="1440" y="4"/>
                </a:lnTo>
                <a:lnTo>
                  <a:pt x="1542" y="15"/>
                </a:lnTo>
                <a:lnTo>
                  <a:pt x="1642" y="35"/>
                </a:lnTo>
                <a:lnTo>
                  <a:pt x="1740" y="61"/>
                </a:lnTo>
                <a:lnTo>
                  <a:pt x="1833" y="95"/>
                </a:lnTo>
                <a:lnTo>
                  <a:pt x="1924" y="135"/>
                </a:lnTo>
                <a:lnTo>
                  <a:pt x="2010" y="182"/>
                </a:lnTo>
                <a:lnTo>
                  <a:pt x="2093" y="235"/>
                </a:lnTo>
                <a:lnTo>
                  <a:pt x="2172" y="292"/>
                </a:lnTo>
                <a:lnTo>
                  <a:pt x="2246" y="357"/>
                </a:lnTo>
                <a:lnTo>
                  <a:pt x="2314" y="426"/>
                </a:lnTo>
                <a:lnTo>
                  <a:pt x="2378" y="500"/>
                </a:lnTo>
                <a:lnTo>
                  <a:pt x="2437" y="579"/>
                </a:lnTo>
                <a:lnTo>
                  <a:pt x="2490" y="661"/>
                </a:lnTo>
                <a:lnTo>
                  <a:pt x="2536" y="748"/>
                </a:lnTo>
                <a:lnTo>
                  <a:pt x="2577" y="837"/>
                </a:lnTo>
                <a:lnTo>
                  <a:pt x="2610" y="932"/>
                </a:lnTo>
                <a:lnTo>
                  <a:pt x="2637" y="1029"/>
                </a:lnTo>
                <a:lnTo>
                  <a:pt x="2656" y="1127"/>
                </a:lnTo>
                <a:lnTo>
                  <a:pt x="2667" y="1230"/>
                </a:lnTo>
                <a:lnTo>
                  <a:pt x="2671" y="1335"/>
                </a:lnTo>
                <a:lnTo>
                  <a:pt x="2667" y="1438"/>
                </a:lnTo>
                <a:lnTo>
                  <a:pt x="2656" y="1541"/>
                </a:lnTo>
                <a:lnTo>
                  <a:pt x="2637" y="1641"/>
                </a:lnTo>
                <a:lnTo>
                  <a:pt x="2610" y="1738"/>
                </a:lnTo>
                <a:lnTo>
                  <a:pt x="2577" y="1831"/>
                </a:lnTo>
                <a:lnTo>
                  <a:pt x="2536" y="1921"/>
                </a:lnTo>
                <a:lnTo>
                  <a:pt x="2490" y="2008"/>
                </a:lnTo>
                <a:lnTo>
                  <a:pt x="2437" y="2091"/>
                </a:lnTo>
                <a:lnTo>
                  <a:pt x="2378" y="2170"/>
                </a:lnTo>
                <a:lnTo>
                  <a:pt x="2314" y="2243"/>
                </a:lnTo>
                <a:lnTo>
                  <a:pt x="2246" y="2313"/>
                </a:lnTo>
                <a:lnTo>
                  <a:pt x="2172" y="2376"/>
                </a:lnTo>
                <a:lnTo>
                  <a:pt x="2093" y="2435"/>
                </a:lnTo>
                <a:lnTo>
                  <a:pt x="2010" y="2487"/>
                </a:lnTo>
                <a:lnTo>
                  <a:pt x="1924" y="2533"/>
                </a:lnTo>
                <a:lnTo>
                  <a:pt x="1833" y="2574"/>
                </a:lnTo>
                <a:lnTo>
                  <a:pt x="1740" y="2607"/>
                </a:lnTo>
                <a:lnTo>
                  <a:pt x="1642" y="2634"/>
                </a:lnTo>
                <a:lnTo>
                  <a:pt x="1542" y="2653"/>
                </a:lnTo>
                <a:lnTo>
                  <a:pt x="1440" y="2664"/>
                </a:lnTo>
                <a:lnTo>
                  <a:pt x="1336" y="2670"/>
                </a:lnTo>
                <a:lnTo>
                  <a:pt x="1231" y="2664"/>
                </a:lnTo>
                <a:lnTo>
                  <a:pt x="1128" y="2653"/>
                </a:lnTo>
                <a:lnTo>
                  <a:pt x="1030" y="2634"/>
                </a:lnTo>
                <a:lnTo>
                  <a:pt x="933" y="2607"/>
                </a:lnTo>
                <a:lnTo>
                  <a:pt x="838" y="2574"/>
                </a:lnTo>
                <a:lnTo>
                  <a:pt x="749" y="2533"/>
                </a:lnTo>
                <a:lnTo>
                  <a:pt x="662" y="2487"/>
                </a:lnTo>
                <a:lnTo>
                  <a:pt x="578" y="2435"/>
                </a:lnTo>
                <a:lnTo>
                  <a:pt x="500" y="2376"/>
                </a:lnTo>
                <a:lnTo>
                  <a:pt x="425" y="2313"/>
                </a:lnTo>
                <a:lnTo>
                  <a:pt x="357" y="2243"/>
                </a:lnTo>
                <a:lnTo>
                  <a:pt x="293" y="2170"/>
                </a:lnTo>
                <a:lnTo>
                  <a:pt x="235" y="2091"/>
                </a:lnTo>
                <a:lnTo>
                  <a:pt x="182" y="2008"/>
                </a:lnTo>
                <a:lnTo>
                  <a:pt x="135" y="1921"/>
                </a:lnTo>
                <a:lnTo>
                  <a:pt x="95" y="1831"/>
                </a:lnTo>
                <a:lnTo>
                  <a:pt x="61" y="1738"/>
                </a:lnTo>
                <a:lnTo>
                  <a:pt x="35" y="1641"/>
                </a:lnTo>
                <a:lnTo>
                  <a:pt x="15" y="1541"/>
                </a:lnTo>
                <a:lnTo>
                  <a:pt x="3" y="1438"/>
                </a:lnTo>
                <a:lnTo>
                  <a:pt x="0" y="1335"/>
                </a:lnTo>
                <a:lnTo>
                  <a:pt x="3" y="1230"/>
                </a:lnTo>
                <a:lnTo>
                  <a:pt x="15" y="1127"/>
                </a:lnTo>
                <a:lnTo>
                  <a:pt x="35" y="1029"/>
                </a:lnTo>
                <a:lnTo>
                  <a:pt x="61" y="932"/>
                </a:lnTo>
                <a:lnTo>
                  <a:pt x="95" y="837"/>
                </a:lnTo>
                <a:lnTo>
                  <a:pt x="135" y="748"/>
                </a:lnTo>
                <a:lnTo>
                  <a:pt x="182" y="661"/>
                </a:lnTo>
                <a:lnTo>
                  <a:pt x="235" y="579"/>
                </a:lnTo>
                <a:lnTo>
                  <a:pt x="293" y="500"/>
                </a:lnTo>
                <a:lnTo>
                  <a:pt x="357" y="426"/>
                </a:lnTo>
                <a:lnTo>
                  <a:pt x="425" y="357"/>
                </a:lnTo>
                <a:lnTo>
                  <a:pt x="500" y="292"/>
                </a:lnTo>
                <a:lnTo>
                  <a:pt x="578" y="235"/>
                </a:lnTo>
                <a:lnTo>
                  <a:pt x="662" y="182"/>
                </a:lnTo>
                <a:lnTo>
                  <a:pt x="749" y="135"/>
                </a:lnTo>
                <a:lnTo>
                  <a:pt x="838" y="95"/>
                </a:lnTo>
                <a:lnTo>
                  <a:pt x="933" y="61"/>
                </a:lnTo>
                <a:lnTo>
                  <a:pt x="1030" y="35"/>
                </a:lnTo>
                <a:lnTo>
                  <a:pt x="1128" y="15"/>
                </a:lnTo>
                <a:lnTo>
                  <a:pt x="1231" y="4"/>
                </a:lnTo>
                <a:lnTo>
                  <a:pt x="1336" y="0"/>
                </a:lnTo>
                <a:close/>
              </a:path>
            </a:pathLst>
          </a:custGeom>
          <a:solidFill>
            <a:srgbClr val="767171"/>
          </a:solidFill>
          <a:ln>
            <a:noFill/>
          </a:ln>
          <a:extLst>
            <a:ext uri="{91240B29-F687-4f45-9708-019B960494DF}">
              <a14:hiddenLine xmlns:a14="http://schemas.microsoft.com/office/drawing/2010/main" w="9525">
                <a:solidFill>
                  <a:srgbClr val="000000"/>
                </a:solidFill>
                <a:round/>
                <a:headEnd/>
                <a:tailEnd/>
              </a14:hiddenLine>
            </a:ext>
          </a:extLst>
        </p:spPr>
        <p:txBody>
          <a:bodyPr lIns="121920" tIns="60960" rIns="121920" bIns="6096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endParaRPr lang="zh-CN" altLang="en-US">
              <a:solidFill>
                <a:schemeClr val="bg1"/>
              </a:solidFill>
              <a:latin typeface="微软雅黑"/>
              <a:ea typeface="微软雅黑"/>
              <a:cs typeface="微软雅黑"/>
            </a:endParaRPr>
          </a:p>
        </p:txBody>
      </p:sp>
      <p:sp>
        <p:nvSpPr>
          <p:cNvPr id="41" name="文本框 40"/>
          <p:cNvSpPr txBox="1"/>
          <p:nvPr/>
        </p:nvSpPr>
        <p:spPr>
          <a:xfrm>
            <a:off x="2208064" y="3411921"/>
            <a:ext cx="1761171" cy="707886"/>
          </a:xfrm>
          <a:prstGeom prst="rect">
            <a:avLst/>
          </a:prstGeom>
          <a:noFill/>
        </p:spPr>
        <p:txBody>
          <a:bodyPr wrap="square" rtlCol="0">
            <a:spAutoFit/>
          </a:bodyPr>
          <a:lstStyle/>
          <a:p>
            <a:pPr algn="ctr"/>
            <a:r>
              <a:rPr kumimoji="1" lang="en-US" altLang="zh-CN" sz="2000" dirty="0" err="1" smtClean="0">
                <a:solidFill>
                  <a:srgbClr val="FFFFFF"/>
                </a:solidFill>
                <a:latin typeface="微软雅黑"/>
                <a:ea typeface="微软雅黑"/>
                <a:cs typeface="微软雅黑"/>
              </a:rPr>
              <a:t>Mega</a:t>
            </a:r>
            <a:r>
              <a:rPr kumimoji="1" lang="en-US" altLang="zh-CN" sz="2000" dirty="0" err="1" smtClean="0">
                <a:solidFill>
                  <a:srgbClr val="FFFFFF"/>
                </a:solidFill>
                <a:latin typeface="微软雅黑"/>
                <a:ea typeface="微软雅黑"/>
                <a:cs typeface="微软雅黑"/>
              </a:rPr>
              <a:t>L</a:t>
            </a:r>
            <a:r>
              <a:rPr kumimoji="1" lang="en-US" altLang="zh-CN" sz="2000" dirty="0" err="1" smtClean="0">
                <a:solidFill>
                  <a:srgbClr val="FFFFFF"/>
                </a:solidFill>
                <a:latin typeface="微软雅黑"/>
                <a:ea typeface="微软雅黑"/>
                <a:cs typeface="微软雅黑"/>
              </a:rPr>
              <a:t>ink</a:t>
            </a:r>
            <a:endParaRPr kumimoji="1" lang="en-US" altLang="zh-CN" sz="2000" dirty="0" smtClean="0">
              <a:solidFill>
                <a:srgbClr val="FFFFFF"/>
              </a:solidFill>
              <a:latin typeface="微软雅黑"/>
              <a:ea typeface="微软雅黑"/>
              <a:cs typeface="微软雅黑"/>
            </a:endParaRPr>
          </a:p>
          <a:p>
            <a:pPr algn="ctr"/>
            <a:r>
              <a:rPr kumimoji="1" lang="zh-CN" altLang="en-US" sz="2000" dirty="0" smtClean="0">
                <a:solidFill>
                  <a:srgbClr val="FFFFFF"/>
                </a:solidFill>
                <a:latin typeface="微软雅黑"/>
                <a:ea typeface="微软雅黑"/>
                <a:cs typeface="微软雅黑"/>
              </a:rPr>
              <a:t>区块链</a:t>
            </a:r>
            <a:endParaRPr kumimoji="1" lang="zh-CN" altLang="en-US" sz="2000" dirty="0">
              <a:solidFill>
                <a:srgbClr val="FFFFFF"/>
              </a:solidFill>
              <a:latin typeface="微软雅黑"/>
              <a:ea typeface="微软雅黑"/>
              <a:cs typeface="微软雅黑"/>
            </a:endParaRPr>
          </a:p>
        </p:txBody>
      </p:sp>
      <p:sp>
        <p:nvSpPr>
          <p:cNvPr id="42" name="文本框 41"/>
          <p:cNvSpPr txBox="1"/>
          <p:nvPr/>
        </p:nvSpPr>
        <p:spPr>
          <a:xfrm>
            <a:off x="2693284" y="1755717"/>
            <a:ext cx="1168123" cy="369332"/>
          </a:xfrm>
          <a:prstGeom prst="rect">
            <a:avLst/>
          </a:prstGeom>
          <a:noFill/>
        </p:spPr>
        <p:txBody>
          <a:bodyPr wrap="square" rtlCol="0">
            <a:spAutoFit/>
          </a:bodyPr>
          <a:lstStyle/>
          <a:p>
            <a:r>
              <a:rPr kumimoji="1" lang="zh-CN" altLang="en-US" dirty="0" smtClean="0">
                <a:latin typeface="微软雅黑"/>
                <a:ea typeface="微软雅黑"/>
                <a:cs typeface="微软雅黑"/>
              </a:rPr>
              <a:t>仓储</a:t>
            </a:r>
            <a:endParaRPr kumimoji="1" lang="zh-CN" altLang="en-US" dirty="0">
              <a:latin typeface="微软雅黑"/>
              <a:ea typeface="微软雅黑"/>
              <a:cs typeface="微软雅黑"/>
            </a:endParaRPr>
          </a:p>
        </p:txBody>
      </p:sp>
      <p:sp>
        <p:nvSpPr>
          <p:cNvPr id="43" name="文本框 42"/>
          <p:cNvSpPr txBox="1"/>
          <p:nvPr/>
        </p:nvSpPr>
        <p:spPr>
          <a:xfrm>
            <a:off x="1050723" y="2745878"/>
            <a:ext cx="1168123" cy="369332"/>
          </a:xfrm>
          <a:prstGeom prst="rect">
            <a:avLst/>
          </a:prstGeom>
          <a:noFill/>
        </p:spPr>
        <p:txBody>
          <a:bodyPr wrap="square" rtlCol="0">
            <a:spAutoFit/>
          </a:bodyPr>
          <a:lstStyle/>
          <a:p>
            <a:r>
              <a:rPr kumimoji="1" lang="zh-CN" altLang="en-US" dirty="0" smtClean="0">
                <a:latin typeface="微软雅黑"/>
                <a:ea typeface="微软雅黑"/>
                <a:cs typeface="微软雅黑"/>
              </a:rPr>
              <a:t>企业</a:t>
            </a:r>
            <a:endParaRPr kumimoji="1" lang="zh-CN" altLang="en-US" dirty="0">
              <a:latin typeface="微软雅黑"/>
              <a:ea typeface="微软雅黑"/>
              <a:cs typeface="微软雅黑"/>
            </a:endParaRPr>
          </a:p>
        </p:txBody>
      </p:sp>
      <p:sp>
        <p:nvSpPr>
          <p:cNvPr id="44" name="文本框 43"/>
          <p:cNvSpPr txBox="1"/>
          <p:nvPr/>
        </p:nvSpPr>
        <p:spPr>
          <a:xfrm>
            <a:off x="1111504" y="4323723"/>
            <a:ext cx="1168123" cy="369332"/>
          </a:xfrm>
          <a:prstGeom prst="rect">
            <a:avLst/>
          </a:prstGeom>
          <a:noFill/>
        </p:spPr>
        <p:txBody>
          <a:bodyPr wrap="square" rtlCol="0">
            <a:spAutoFit/>
          </a:bodyPr>
          <a:lstStyle/>
          <a:p>
            <a:r>
              <a:rPr kumimoji="1" lang="zh-CN" altLang="en-US" dirty="0" smtClean="0">
                <a:latin typeface="微软雅黑"/>
                <a:ea typeface="微软雅黑"/>
                <a:cs typeface="微软雅黑"/>
              </a:rPr>
              <a:t>电商</a:t>
            </a:r>
            <a:endParaRPr kumimoji="1" lang="zh-CN" altLang="en-US" dirty="0">
              <a:latin typeface="微软雅黑"/>
              <a:ea typeface="微软雅黑"/>
              <a:cs typeface="微软雅黑"/>
            </a:endParaRPr>
          </a:p>
        </p:txBody>
      </p:sp>
      <p:sp>
        <p:nvSpPr>
          <p:cNvPr id="45" name="文本框 44"/>
          <p:cNvSpPr txBox="1"/>
          <p:nvPr/>
        </p:nvSpPr>
        <p:spPr>
          <a:xfrm>
            <a:off x="2562997" y="5438544"/>
            <a:ext cx="1495198" cy="369332"/>
          </a:xfrm>
          <a:prstGeom prst="rect">
            <a:avLst/>
          </a:prstGeom>
          <a:noFill/>
        </p:spPr>
        <p:txBody>
          <a:bodyPr wrap="square" rtlCol="0">
            <a:spAutoFit/>
          </a:bodyPr>
          <a:lstStyle/>
          <a:p>
            <a:r>
              <a:rPr kumimoji="1" lang="zh-CN" altLang="en-US" dirty="0" smtClean="0">
                <a:latin typeface="微软雅黑"/>
                <a:ea typeface="微软雅黑"/>
                <a:cs typeface="微软雅黑"/>
              </a:rPr>
              <a:t>投资机构</a:t>
            </a:r>
            <a:endParaRPr kumimoji="1" lang="zh-CN" altLang="en-US" dirty="0">
              <a:latin typeface="微软雅黑"/>
              <a:ea typeface="微软雅黑"/>
              <a:cs typeface="微软雅黑"/>
            </a:endParaRPr>
          </a:p>
        </p:txBody>
      </p:sp>
      <p:sp>
        <p:nvSpPr>
          <p:cNvPr id="46" name="文本框 45"/>
          <p:cNvSpPr txBox="1"/>
          <p:nvPr/>
        </p:nvSpPr>
        <p:spPr>
          <a:xfrm>
            <a:off x="4268313" y="2749319"/>
            <a:ext cx="1495198" cy="369332"/>
          </a:xfrm>
          <a:prstGeom prst="rect">
            <a:avLst/>
          </a:prstGeom>
          <a:noFill/>
        </p:spPr>
        <p:txBody>
          <a:bodyPr wrap="square" rtlCol="0">
            <a:spAutoFit/>
          </a:bodyPr>
          <a:lstStyle/>
          <a:p>
            <a:r>
              <a:rPr kumimoji="1" lang="zh-CN" altLang="en-US" dirty="0" smtClean="0">
                <a:latin typeface="微软雅黑"/>
                <a:ea typeface="微软雅黑"/>
                <a:cs typeface="微软雅黑"/>
              </a:rPr>
              <a:t>金融机构</a:t>
            </a:r>
            <a:endParaRPr kumimoji="1" lang="zh-CN" altLang="en-US" dirty="0">
              <a:latin typeface="微软雅黑"/>
              <a:ea typeface="微软雅黑"/>
              <a:cs typeface="微软雅黑"/>
            </a:endParaRPr>
          </a:p>
        </p:txBody>
      </p:sp>
      <p:sp>
        <p:nvSpPr>
          <p:cNvPr id="47" name="文本框 46"/>
          <p:cNvSpPr txBox="1"/>
          <p:nvPr/>
        </p:nvSpPr>
        <p:spPr>
          <a:xfrm>
            <a:off x="4579463" y="4489219"/>
            <a:ext cx="1495198" cy="369332"/>
          </a:xfrm>
          <a:prstGeom prst="rect">
            <a:avLst/>
          </a:prstGeom>
          <a:noFill/>
        </p:spPr>
        <p:txBody>
          <a:bodyPr wrap="square" rtlCol="0">
            <a:spAutoFit/>
          </a:bodyPr>
          <a:lstStyle/>
          <a:p>
            <a:r>
              <a:rPr kumimoji="1" lang="mr-IN" altLang="zh-CN" dirty="0" smtClean="0">
                <a:latin typeface="微软雅黑"/>
                <a:ea typeface="微软雅黑"/>
                <a:cs typeface="微软雅黑"/>
              </a:rPr>
              <a:t>…</a:t>
            </a:r>
            <a:endParaRPr kumimoji="1" lang="zh-CN" altLang="en-US" dirty="0">
              <a:latin typeface="微软雅黑"/>
              <a:ea typeface="微软雅黑"/>
              <a:cs typeface="微软雅黑"/>
            </a:endParaRPr>
          </a:p>
        </p:txBody>
      </p:sp>
      <p:pic>
        <p:nvPicPr>
          <p:cNvPr id="48" name="图片 47"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
        <p:nvSpPr>
          <p:cNvPr id="50" name="矩形 29"/>
          <p:cNvSpPr>
            <a:spLocks noChangeArrowheads="1"/>
          </p:cNvSpPr>
          <p:nvPr/>
        </p:nvSpPr>
        <p:spPr bwMode="auto">
          <a:xfrm>
            <a:off x="6555803" y="4168327"/>
            <a:ext cx="396557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kumimoji="1" lang="zh-CN" altLang="en-US" sz="2000" dirty="0" smtClean="0">
                <a:solidFill>
                  <a:schemeClr val="bg1"/>
                </a:solidFill>
                <a:latin typeface="微软雅黑"/>
                <a:ea typeface="微软雅黑"/>
                <a:cs typeface="微软雅黑"/>
              </a:rPr>
              <a:t>       投资机构：参</a:t>
            </a:r>
            <a:r>
              <a:rPr kumimoji="1" lang="zh-CN" altLang="en-US" sz="2000" dirty="0">
                <a:solidFill>
                  <a:schemeClr val="bg1"/>
                </a:solidFill>
                <a:latin typeface="微软雅黑"/>
                <a:ea typeface="微软雅黑"/>
                <a:cs typeface="微软雅黑"/>
              </a:rPr>
              <a:t>与金融衍生品的投资与回</a:t>
            </a:r>
            <a:r>
              <a:rPr kumimoji="1" lang="zh-CN" altLang="en-US" sz="2000" dirty="0" smtClean="0">
                <a:solidFill>
                  <a:schemeClr val="bg1"/>
                </a:solidFill>
                <a:latin typeface="微软雅黑"/>
                <a:ea typeface="微软雅黑"/>
                <a:cs typeface="微软雅黑"/>
              </a:rPr>
              <a:t>购</a:t>
            </a:r>
            <a:endParaRPr kumimoji="1" lang="en-US" altLang="zh-CN" sz="2000" dirty="0">
              <a:solidFill>
                <a:schemeClr val="bg1"/>
              </a:solidFill>
              <a:latin typeface="微软雅黑"/>
              <a:ea typeface="微软雅黑"/>
              <a:cs typeface="微软雅黑"/>
            </a:endParaRPr>
          </a:p>
        </p:txBody>
      </p:sp>
      <p:sp>
        <p:nvSpPr>
          <p:cNvPr id="51" name="矩形 29"/>
          <p:cNvSpPr>
            <a:spLocks noChangeArrowheads="1"/>
          </p:cNvSpPr>
          <p:nvPr/>
        </p:nvSpPr>
        <p:spPr bwMode="auto">
          <a:xfrm>
            <a:off x="6534034" y="2059560"/>
            <a:ext cx="396557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kumimoji="1" lang="zh-CN" altLang="en-US" sz="2000" dirty="0">
                <a:solidFill>
                  <a:schemeClr val="bg1"/>
                </a:solidFill>
                <a:latin typeface="微软雅黑"/>
                <a:ea typeface="微软雅黑"/>
                <a:cs typeface="微软雅黑"/>
              </a:rPr>
              <a:t> </a:t>
            </a:r>
            <a:r>
              <a:rPr kumimoji="1" lang="zh-CN" altLang="en-US" sz="2000" dirty="0" smtClean="0">
                <a:solidFill>
                  <a:schemeClr val="bg1"/>
                </a:solidFill>
                <a:latin typeface="微软雅黑"/>
                <a:ea typeface="微软雅黑"/>
                <a:cs typeface="微软雅黑"/>
              </a:rPr>
              <a:t>      电商：用户</a:t>
            </a:r>
            <a:r>
              <a:rPr kumimoji="1" lang="en-US" altLang="zh-CN" sz="2000" dirty="0" smtClean="0">
                <a:solidFill>
                  <a:schemeClr val="bg1"/>
                </a:solidFill>
                <a:latin typeface="微软雅黑"/>
                <a:ea typeface="微软雅黑"/>
                <a:cs typeface="微软雅黑"/>
              </a:rPr>
              <a:t>KYC</a:t>
            </a:r>
            <a:r>
              <a:rPr kumimoji="1" lang="zh-CN" altLang="en-US" sz="2000" dirty="0" smtClean="0">
                <a:solidFill>
                  <a:schemeClr val="bg1"/>
                </a:solidFill>
                <a:latin typeface="微软雅黑"/>
                <a:ea typeface="微软雅黑"/>
                <a:cs typeface="微软雅黑"/>
              </a:rPr>
              <a:t>数据</a:t>
            </a:r>
            <a:r>
              <a:rPr kumimoji="1" lang="zh-CN" altLang="en-US" sz="2000" dirty="0">
                <a:solidFill>
                  <a:schemeClr val="bg1"/>
                </a:solidFill>
                <a:latin typeface="微软雅黑"/>
                <a:ea typeface="微软雅黑"/>
                <a:cs typeface="微软雅黑"/>
              </a:rPr>
              <a:t>的主要获取来源</a:t>
            </a:r>
            <a:r>
              <a:rPr kumimoji="1" lang="zh-CN" altLang="zh-CN" sz="2000" dirty="0" smtClean="0">
                <a:solidFill>
                  <a:schemeClr val="bg1"/>
                </a:solidFill>
                <a:latin typeface="微软雅黑"/>
                <a:ea typeface="微软雅黑"/>
                <a:cs typeface="微软雅黑"/>
              </a:rPr>
              <a:t>，</a:t>
            </a:r>
            <a:r>
              <a:rPr kumimoji="1" lang="zh-CN" altLang="en-US" sz="2000" dirty="0" smtClean="0">
                <a:solidFill>
                  <a:schemeClr val="bg1"/>
                </a:solidFill>
                <a:latin typeface="微软雅黑"/>
                <a:ea typeface="微软雅黑"/>
                <a:cs typeface="微软雅黑"/>
              </a:rPr>
              <a:t>甄别后成为平台用户</a:t>
            </a:r>
            <a:endParaRPr lang="en-US" altLang="zh-CN" sz="2000" dirty="0">
              <a:solidFill>
                <a:schemeClr val="bg1"/>
              </a:solidFill>
              <a:latin typeface="微软雅黑"/>
              <a:ea typeface="微软雅黑"/>
              <a:cs typeface="微软雅黑"/>
              <a:sym typeface="Arial" panose="020B0604020202020204" pitchFamily="34" charset="0"/>
            </a:endParaRPr>
          </a:p>
        </p:txBody>
      </p:sp>
      <p:sp>
        <p:nvSpPr>
          <p:cNvPr id="52" name="矩形 29"/>
          <p:cNvSpPr>
            <a:spLocks noChangeArrowheads="1"/>
          </p:cNvSpPr>
          <p:nvPr/>
        </p:nvSpPr>
        <p:spPr bwMode="auto">
          <a:xfrm>
            <a:off x="6589869" y="5235117"/>
            <a:ext cx="3965575"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kumimoji="1" lang="zh-CN" altLang="en-US" sz="2000" dirty="0" smtClean="0">
                <a:solidFill>
                  <a:schemeClr val="bg1"/>
                </a:solidFill>
                <a:latin typeface="微软雅黑"/>
                <a:ea typeface="微软雅黑"/>
                <a:cs typeface="微软雅黑"/>
              </a:rPr>
              <a:t>       金融机构：交易各环节资金获取来源</a:t>
            </a:r>
            <a:endParaRPr kumimoji="1" lang="en-US" altLang="zh-CN" sz="2000" dirty="0">
              <a:solidFill>
                <a:schemeClr val="bg1"/>
              </a:solidFill>
              <a:latin typeface="微软雅黑"/>
              <a:ea typeface="微软雅黑"/>
              <a:cs typeface="微软雅黑"/>
            </a:endParaRPr>
          </a:p>
        </p:txBody>
      </p:sp>
    </p:spTree>
    <p:extLst>
      <p:ext uri="{BB962C8B-B14F-4D97-AF65-F5344CB8AC3E}">
        <p14:creationId xmlns:p14="http://schemas.microsoft.com/office/powerpoint/2010/main" val="366343537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16"/>
          <p:cNvSpPr>
            <a:spLocks noChangeArrowheads="1"/>
          </p:cNvSpPr>
          <p:nvPr/>
        </p:nvSpPr>
        <p:spPr bwMode="auto">
          <a:xfrm>
            <a:off x="0" y="1742739"/>
            <a:ext cx="12192000" cy="4389120"/>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2400">
              <a:solidFill>
                <a:srgbClr val="FFFFFF"/>
              </a:solidFill>
              <a:latin typeface="微软雅黑"/>
              <a:ea typeface="微软雅黑"/>
              <a:cs typeface="微软雅黑"/>
            </a:endParaRPr>
          </a:p>
        </p:txBody>
      </p:sp>
      <p:grpSp>
        <p:nvGrpSpPr>
          <p:cNvPr id="19460" name="组合 6"/>
          <p:cNvGrpSpPr>
            <a:grpSpLocks/>
          </p:cNvGrpSpPr>
          <p:nvPr/>
        </p:nvGrpSpPr>
        <p:grpSpPr bwMode="auto">
          <a:xfrm>
            <a:off x="0" y="377825"/>
            <a:ext cx="1001713" cy="522288"/>
            <a:chOff x="0" y="0"/>
            <a:chExt cx="1988458" cy="522515"/>
          </a:xfrm>
        </p:grpSpPr>
        <p:sp>
          <p:nvSpPr>
            <p:cNvPr id="19467"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a:ea typeface="微软雅黑"/>
                <a:cs typeface="微软雅黑"/>
              </a:endParaRPr>
            </a:p>
          </p:txBody>
        </p:sp>
        <p:sp>
          <p:nvSpPr>
            <p:cNvPr id="19468"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a:ea typeface="微软雅黑"/>
                <a:cs typeface="微软雅黑"/>
              </a:endParaRPr>
            </a:p>
          </p:txBody>
        </p:sp>
      </p:grpSp>
      <p:sp>
        <p:nvSpPr>
          <p:cNvPr id="19461" name="文本框 8"/>
          <p:cNvSpPr txBox="1">
            <a:spLocks noChangeArrowheads="1"/>
          </p:cNvSpPr>
          <p:nvPr/>
        </p:nvSpPr>
        <p:spPr bwMode="auto">
          <a:xfrm>
            <a:off x="1176338" y="454025"/>
            <a:ext cx="172354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a:ea typeface="微软雅黑"/>
                <a:cs typeface="微软雅黑"/>
              </a:rPr>
              <a:t>联盟链节点</a:t>
            </a:r>
            <a:endParaRPr lang="zh-CN" altLang="en-US" sz="2400" dirty="0">
              <a:solidFill>
                <a:schemeClr val="bg1"/>
              </a:solidFill>
              <a:latin typeface="微软雅黑"/>
              <a:ea typeface="微软雅黑"/>
              <a:cs typeface="微软雅黑"/>
            </a:endParaRPr>
          </a:p>
        </p:txBody>
      </p:sp>
      <p:sp>
        <p:nvSpPr>
          <p:cNvPr id="19462" name="矩形 10"/>
          <p:cNvSpPr>
            <a:spLocks noChangeArrowheads="1"/>
          </p:cNvSpPr>
          <p:nvPr/>
        </p:nvSpPr>
        <p:spPr bwMode="auto">
          <a:xfrm>
            <a:off x="548640" y="2240357"/>
            <a:ext cx="5185186" cy="310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200000"/>
              </a:lnSpc>
              <a:spcBef>
                <a:spcPct val="20000"/>
              </a:spcBef>
              <a:buFont typeface="Wingdings" pitchFamily="2" charset="2"/>
              <a:buChar char="Ø"/>
            </a:pPr>
            <a:r>
              <a:rPr lang="zh-CN" altLang="en-US" sz="1600" dirty="0" smtClean="0">
                <a:solidFill>
                  <a:schemeClr val="bg1"/>
                </a:solidFill>
                <a:latin typeface="微软雅黑" pitchFamily="34" charset="-122"/>
                <a:ea typeface="微软雅黑" pitchFamily="34" charset="-122"/>
                <a:cs typeface="微软雅黑"/>
                <a:sym typeface="Arial" panose="020B0604020202020204" pitchFamily="34" charset="0"/>
              </a:rPr>
              <a:t>共识节点：部署于平台内部，对交易进行共识运算</a:t>
            </a:r>
            <a:endParaRPr lang="en-US" altLang="zh-CN" sz="1600" dirty="0" smtClean="0">
              <a:solidFill>
                <a:schemeClr val="bg1"/>
              </a:solidFill>
              <a:latin typeface="微软雅黑" pitchFamily="34" charset="-122"/>
              <a:ea typeface="微软雅黑" pitchFamily="34" charset="-122"/>
              <a:cs typeface="微软雅黑"/>
              <a:sym typeface="Arial" panose="020B0604020202020204" pitchFamily="34" charset="0"/>
            </a:endParaRPr>
          </a:p>
          <a:p>
            <a:pPr eaLnBrk="1" hangingPunct="1">
              <a:lnSpc>
                <a:spcPct val="200000"/>
              </a:lnSpc>
              <a:spcBef>
                <a:spcPct val="20000"/>
              </a:spcBef>
              <a:buFont typeface="Wingdings" pitchFamily="2" charset="2"/>
              <a:buChar char="Ø"/>
            </a:pPr>
            <a:r>
              <a:rPr lang="zh-CN" altLang="en-US" sz="1600" dirty="0" smtClean="0">
                <a:solidFill>
                  <a:schemeClr val="bg1"/>
                </a:solidFill>
                <a:latin typeface="微软雅黑" pitchFamily="34" charset="-122"/>
                <a:ea typeface="微软雅黑" pitchFamily="34" charset="-122"/>
                <a:cs typeface="微软雅黑"/>
                <a:sym typeface="Arial" panose="020B0604020202020204" pitchFamily="34" charset="0"/>
              </a:rPr>
              <a:t>成员节点：不参与共识，部署于成员企业内部，可提交数据至区块链</a:t>
            </a:r>
            <a:endParaRPr lang="en-US" altLang="zh-CN" sz="1600" dirty="0" smtClean="0">
              <a:latin typeface="微软雅黑" pitchFamily="34" charset="-122"/>
              <a:ea typeface="微软雅黑" pitchFamily="34" charset="-122"/>
            </a:endParaRPr>
          </a:p>
          <a:p>
            <a:pPr eaLnBrk="1" hangingPunct="1">
              <a:lnSpc>
                <a:spcPct val="200000"/>
              </a:lnSpc>
              <a:spcBef>
                <a:spcPct val="20000"/>
              </a:spcBef>
              <a:buFont typeface="Wingdings" pitchFamily="2" charset="2"/>
              <a:buChar char="Ø"/>
            </a:pPr>
            <a:r>
              <a:rPr lang="zh-CN" altLang="en-US" sz="1600" dirty="0" smtClean="0">
                <a:solidFill>
                  <a:schemeClr val="bg1"/>
                </a:solidFill>
                <a:latin typeface="微软雅黑" pitchFamily="34" charset="-122"/>
                <a:ea typeface="微软雅黑" pitchFamily="34" charset="-122"/>
                <a:cs typeface="微软雅黑"/>
                <a:sym typeface="Arial" panose="020B0604020202020204" pitchFamily="34" charset="0"/>
              </a:rPr>
              <a:t>审计节点：不参与共识，满足联盟规则与监管规则设定的角色，可查阅整个区块链上的交易日志</a:t>
            </a:r>
            <a:endParaRPr lang="en-US" altLang="zh-CN" sz="1600" dirty="0" smtClean="0">
              <a:solidFill>
                <a:schemeClr val="bg1"/>
              </a:solidFill>
              <a:latin typeface="微软雅黑" pitchFamily="34" charset="-122"/>
              <a:ea typeface="微软雅黑" pitchFamily="34" charset="-122"/>
              <a:cs typeface="微软雅黑"/>
              <a:sym typeface="Arial" panose="020B0604020202020204" pitchFamily="34" charset="0"/>
            </a:endParaRPr>
          </a:p>
          <a:p>
            <a:pPr eaLnBrk="1" hangingPunct="1">
              <a:lnSpc>
                <a:spcPct val="200000"/>
              </a:lnSpc>
              <a:spcBef>
                <a:spcPct val="20000"/>
              </a:spcBef>
              <a:buFont typeface="Wingdings" pitchFamily="2" charset="2"/>
              <a:buChar char="Ø"/>
            </a:pPr>
            <a:r>
              <a:rPr lang="zh-CN" altLang="en-US" sz="1600" dirty="0" smtClean="0">
                <a:solidFill>
                  <a:schemeClr val="bg1"/>
                </a:solidFill>
                <a:latin typeface="微软雅黑" pitchFamily="34" charset="-122"/>
                <a:ea typeface="微软雅黑" pitchFamily="34" charset="-122"/>
                <a:cs typeface="微软雅黑"/>
                <a:sym typeface="Arial" panose="020B0604020202020204" pitchFamily="34" charset="0"/>
              </a:rPr>
              <a:t>平台网关：节点与平台通讯桥接端口</a:t>
            </a:r>
            <a:endParaRPr lang="en-US" altLang="zh-CN" sz="1600" dirty="0" smtClean="0">
              <a:solidFill>
                <a:schemeClr val="bg1"/>
              </a:solidFill>
              <a:latin typeface="微软雅黑" pitchFamily="34" charset="-122"/>
              <a:ea typeface="微软雅黑" pitchFamily="34" charset="-122"/>
              <a:cs typeface="微软雅黑"/>
              <a:sym typeface="Arial" panose="020B0604020202020204" pitchFamily="34" charset="0"/>
            </a:endParaRPr>
          </a:p>
        </p:txBody>
      </p:sp>
      <p:pic>
        <p:nvPicPr>
          <p:cNvPr id="13" name="图片 12"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grpSp>
        <p:nvGrpSpPr>
          <p:cNvPr id="40" name="组 39"/>
          <p:cNvGrpSpPr/>
          <p:nvPr/>
        </p:nvGrpSpPr>
        <p:grpSpPr>
          <a:xfrm>
            <a:off x="6239435" y="1802131"/>
            <a:ext cx="5673001" cy="4297461"/>
            <a:chOff x="1342369" y="1034177"/>
            <a:chExt cx="6990499" cy="5226740"/>
          </a:xfrm>
        </p:grpSpPr>
        <p:sp>
          <p:nvSpPr>
            <p:cNvPr id="41" name="椭圆 40"/>
            <p:cNvSpPr/>
            <p:nvPr/>
          </p:nvSpPr>
          <p:spPr>
            <a:xfrm>
              <a:off x="3819916" y="1183750"/>
              <a:ext cx="4058555" cy="3305085"/>
            </a:xfrm>
            <a:prstGeom prst="ellipse">
              <a:avLst/>
            </a:prstGeom>
            <a:solidFill>
              <a:srgbClr val="3EB198"/>
            </a:solidFill>
            <a:ln w="57150" cmpd="sng">
              <a:solidFill>
                <a:srgbClr val="7F7F7F"/>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zh-CN" altLang="en-US" sz="1400">
                <a:latin typeface="微软雅黑"/>
                <a:ea typeface="微软雅黑"/>
                <a:cs typeface="微软雅黑"/>
              </a:endParaRPr>
            </a:p>
          </p:txBody>
        </p:sp>
        <p:sp>
          <p:nvSpPr>
            <p:cNvPr id="42" name="矩形 41"/>
            <p:cNvSpPr/>
            <p:nvPr/>
          </p:nvSpPr>
          <p:spPr>
            <a:xfrm>
              <a:off x="5364088" y="4071150"/>
              <a:ext cx="1053481" cy="515877"/>
            </a:xfrm>
            <a:prstGeom prst="rect">
              <a:avLst/>
            </a:prstGeom>
            <a:ln w="57150" cmpd="sng">
              <a:solidFill>
                <a:srgbClr val="7F7F7F"/>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kumimoji="1" lang="zh-CN" altLang="en-US" sz="1400" dirty="0" smtClean="0">
                  <a:latin typeface="微软雅黑"/>
                  <a:ea typeface="微软雅黑"/>
                  <a:cs typeface="微软雅黑"/>
                </a:rPr>
                <a:t>共识</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节点</a:t>
              </a:r>
              <a:endParaRPr kumimoji="1" lang="zh-CN" altLang="en-US" sz="1400" dirty="0">
                <a:latin typeface="微软雅黑"/>
                <a:ea typeface="微软雅黑"/>
                <a:cs typeface="微软雅黑"/>
              </a:endParaRPr>
            </a:p>
          </p:txBody>
        </p:sp>
        <p:sp>
          <p:nvSpPr>
            <p:cNvPr id="43" name="矩形 42"/>
            <p:cNvSpPr/>
            <p:nvPr/>
          </p:nvSpPr>
          <p:spPr>
            <a:xfrm>
              <a:off x="7279387" y="2063221"/>
              <a:ext cx="1053481" cy="515877"/>
            </a:xfrm>
            <a:prstGeom prst="rect">
              <a:avLst/>
            </a:prstGeom>
            <a:ln w="57150" cmpd="sng">
              <a:solidFill>
                <a:srgbClr val="7F7F7F"/>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kumimoji="1" lang="zh-CN" altLang="en-US" sz="1400" dirty="0" smtClean="0">
                  <a:latin typeface="微软雅黑"/>
                  <a:ea typeface="微软雅黑"/>
                  <a:cs typeface="微软雅黑"/>
                </a:rPr>
                <a:t>共识</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节点</a:t>
              </a:r>
              <a:endParaRPr kumimoji="1" lang="zh-CN" altLang="en-US" sz="1400" dirty="0">
                <a:latin typeface="微软雅黑"/>
                <a:ea typeface="微软雅黑"/>
                <a:cs typeface="微软雅黑"/>
              </a:endParaRPr>
            </a:p>
          </p:txBody>
        </p:sp>
        <p:sp>
          <p:nvSpPr>
            <p:cNvPr id="44" name="矩形 43"/>
            <p:cNvSpPr/>
            <p:nvPr/>
          </p:nvSpPr>
          <p:spPr>
            <a:xfrm>
              <a:off x="3446888" y="2930980"/>
              <a:ext cx="1053481" cy="515877"/>
            </a:xfrm>
            <a:prstGeom prst="rect">
              <a:avLst/>
            </a:prstGeom>
            <a:ln w="57150" cmpd="sng">
              <a:solidFill>
                <a:srgbClr val="7F7F7F"/>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kumimoji="1" lang="zh-CN" altLang="en-US" sz="1400" dirty="0" smtClean="0">
                  <a:latin typeface="微软雅黑"/>
                  <a:ea typeface="微软雅黑"/>
                  <a:cs typeface="微软雅黑"/>
                </a:rPr>
                <a:t>共识</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节点</a:t>
              </a:r>
              <a:endParaRPr kumimoji="1" lang="zh-CN" altLang="en-US" sz="1400" dirty="0">
                <a:latin typeface="微软雅黑"/>
                <a:ea typeface="微软雅黑"/>
                <a:cs typeface="微软雅黑"/>
              </a:endParaRPr>
            </a:p>
          </p:txBody>
        </p:sp>
        <p:sp>
          <p:nvSpPr>
            <p:cNvPr id="49" name="矩形 48"/>
            <p:cNvSpPr/>
            <p:nvPr/>
          </p:nvSpPr>
          <p:spPr>
            <a:xfrm>
              <a:off x="1342369" y="1878658"/>
              <a:ext cx="1451743" cy="1098202"/>
            </a:xfrm>
            <a:prstGeom prst="rect">
              <a:avLst/>
            </a:prstGeom>
            <a:solidFill>
              <a:srgbClr val="3EB198"/>
            </a:solidFill>
            <a:ln>
              <a:solidFill>
                <a:srgbClr val="7F7F7F"/>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kumimoji="1" lang="zh-CN" altLang="en-US" sz="1400" dirty="0">
                <a:solidFill>
                  <a:schemeClr val="lt1"/>
                </a:solidFill>
                <a:latin typeface="微软雅黑"/>
                <a:ea typeface="微软雅黑"/>
                <a:cs typeface="微软雅黑"/>
              </a:endParaRPr>
            </a:p>
          </p:txBody>
        </p:sp>
        <p:sp>
          <p:nvSpPr>
            <p:cNvPr id="51" name="矩形 50"/>
            <p:cNvSpPr/>
            <p:nvPr/>
          </p:nvSpPr>
          <p:spPr>
            <a:xfrm>
              <a:off x="1462951" y="2390516"/>
              <a:ext cx="1211074" cy="518997"/>
            </a:xfrm>
            <a:prstGeom prst="rect">
              <a:avLst/>
            </a:prstGeom>
            <a:ln>
              <a:solidFill>
                <a:srgbClr val="7F7F7F"/>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400" dirty="0" smtClean="0">
                  <a:latin typeface="微软雅黑"/>
                  <a:ea typeface="微软雅黑"/>
                  <a:cs typeface="微软雅黑"/>
                </a:rPr>
                <a:t>平台网关</a:t>
              </a:r>
              <a:endParaRPr kumimoji="1" lang="zh-CN" altLang="en-US" sz="1400" dirty="0">
                <a:latin typeface="微软雅黑"/>
                <a:ea typeface="微软雅黑"/>
                <a:cs typeface="微软雅黑"/>
              </a:endParaRPr>
            </a:p>
          </p:txBody>
        </p:sp>
        <p:sp>
          <p:nvSpPr>
            <p:cNvPr id="52" name="矩形 51"/>
            <p:cNvSpPr/>
            <p:nvPr/>
          </p:nvSpPr>
          <p:spPr>
            <a:xfrm>
              <a:off x="6631511" y="5226510"/>
              <a:ext cx="1582049" cy="1034407"/>
            </a:xfrm>
            <a:prstGeom prst="rect">
              <a:avLst/>
            </a:prstGeom>
            <a:solidFill>
              <a:srgbClr val="3EB198"/>
            </a:solidFill>
            <a:ln>
              <a:solidFill>
                <a:srgbClr val="7F7F7F"/>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kumimoji="1" lang="zh-CN" altLang="en-US" sz="1400" dirty="0">
                <a:latin typeface="微软雅黑"/>
                <a:ea typeface="微软雅黑"/>
                <a:cs typeface="微软雅黑"/>
              </a:endParaRPr>
            </a:p>
          </p:txBody>
        </p:sp>
        <p:sp>
          <p:nvSpPr>
            <p:cNvPr id="53" name="矩形 52"/>
            <p:cNvSpPr/>
            <p:nvPr/>
          </p:nvSpPr>
          <p:spPr>
            <a:xfrm>
              <a:off x="6817467" y="5690882"/>
              <a:ext cx="1239666" cy="511436"/>
            </a:xfrm>
            <a:prstGeom prst="rect">
              <a:avLst/>
            </a:prstGeom>
            <a:ln>
              <a:solidFill>
                <a:srgbClr val="7F7F7F"/>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400" dirty="0" smtClean="0">
                  <a:latin typeface="微软雅黑"/>
                  <a:ea typeface="微软雅黑"/>
                  <a:cs typeface="微软雅黑"/>
                </a:rPr>
                <a:t>平台网关</a:t>
              </a:r>
              <a:endParaRPr kumimoji="1" lang="zh-CN" altLang="en-US" sz="1400" dirty="0">
                <a:latin typeface="微软雅黑"/>
                <a:ea typeface="微软雅黑"/>
                <a:cs typeface="微软雅黑"/>
              </a:endParaRPr>
            </a:p>
          </p:txBody>
        </p:sp>
        <p:cxnSp>
          <p:nvCxnSpPr>
            <p:cNvPr id="56" name="直线箭头连接符 55"/>
            <p:cNvCxnSpPr/>
            <p:nvPr/>
          </p:nvCxnSpPr>
          <p:spPr>
            <a:xfrm flipV="1">
              <a:off x="2840297" y="1812396"/>
              <a:ext cx="1418393" cy="562605"/>
            </a:xfrm>
            <a:prstGeom prst="straightConnector1">
              <a:avLst/>
            </a:prstGeom>
            <a:ln>
              <a:solidFill>
                <a:srgbClr val="7F7F7F"/>
              </a:solidFill>
              <a:headEnd type="none" w="med" len="med"/>
              <a:tailEnd type="none" w="med" len="med"/>
            </a:ln>
          </p:spPr>
          <p:style>
            <a:lnRef idx="3">
              <a:schemeClr val="accent4"/>
            </a:lnRef>
            <a:fillRef idx="0">
              <a:schemeClr val="accent4"/>
            </a:fillRef>
            <a:effectRef idx="2">
              <a:schemeClr val="accent4"/>
            </a:effectRef>
            <a:fontRef idx="minor">
              <a:schemeClr val="tx1"/>
            </a:fontRef>
          </p:style>
        </p:cxnSp>
        <p:cxnSp>
          <p:nvCxnSpPr>
            <p:cNvPr id="57" name="直线箭头连接符 56"/>
            <p:cNvCxnSpPr/>
            <p:nvPr/>
          </p:nvCxnSpPr>
          <p:spPr>
            <a:xfrm flipV="1">
              <a:off x="6671281" y="4167493"/>
              <a:ext cx="424193" cy="994373"/>
            </a:xfrm>
            <a:prstGeom prst="straightConnector1">
              <a:avLst/>
            </a:prstGeom>
            <a:ln>
              <a:solidFill>
                <a:srgbClr val="7F7F7F"/>
              </a:solidFill>
              <a:headEnd type="none" w="med" len="med"/>
              <a:tailEnd type="none" w="med" len="med"/>
            </a:ln>
          </p:spPr>
          <p:style>
            <a:lnRef idx="3">
              <a:schemeClr val="accent4"/>
            </a:lnRef>
            <a:fillRef idx="0">
              <a:schemeClr val="accent4"/>
            </a:fillRef>
            <a:effectRef idx="2">
              <a:schemeClr val="accent4"/>
            </a:effectRef>
            <a:fontRef idx="minor">
              <a:schemeClr val="tx1"/>
            </a:fontRef>
          </p:style>
        </p:cxnSp>
        <p:sp>
          <p:nvSpPr>
            <p:cNvPr id="58" name="文本框 57"/>
            <p:cNvSpPr txBox="1"/>
            <p:nvPr/>
          </p:nvSpPr>
          <p:spPr>
            <a:xfrm>
              <a:off x="1506245" y="1804598"/>
              <a:ext cx="1167780" cy="636361"/>
            </a:xfrm>
            <a:prstGeom prst="rect">
              <a:avLst/>
            </a:prstGeom>
            <a:noFill/>
          </p:spPr>
          <p:txBody>
            <a:bodyPr wrap="square" rtlCol="0">
              <a:spAutoFit/>
            </a:bodyPr>
            <a:lstStyle/>
            <a:p>
              <a:pPr algn="ctr"/>
              <a:r>
                <a:rPr kumimoji="1" lang="zh-CN" altLang="en-US" sz="1400" dirty="0" smtClean="0">
                  <a:solidFill>
                    <a:schemeClr val="bg1"/>
                  </a:solidFill>
                  <a:latin typeface="微软雅黑"/>
                  <a:ea typeface="微软雅黑"/>
                  <a:cs typeface="微软雅黑"/>
                </a:rPr>
                <a:t>仓储</a:t>
              </a:r>
              <a:r>
                <a:rPr kumimoji="1" lang="en-US" altLang="zh-CN" sz="1400" dirty="0" smtClean="0">
                  <a:solidFill>
                    <a:schemeClr val="bg1"/>
                  </a:solidFill>
                  <a:latin typeface="微软雅黑"/>
                  <a:ea typeface="微软雅黑"/>
                  <a:cs typeface="微软雅黑"/>
                </a:rPr>
                <a:t>ERP</a:t>
              </a:r>
            </a:p>
            <a:p>
              <a:pPr algn="ctr"/>
              <a:r>
                <a:rPr kumimoji="1" lang="zh-CN" altLang="en-US" sz="1400" dirty="0" smtClean="0">
                  <a:solidFill>
                    <a:schemeClr val="bg1"/>
                  </a:solidFill>
                  <a:latin typeface="微软雅黑"/>
                  <a:ea typeface="微软雅黑"/>
                  <a:cs typeface="微软雅黑"/>
                </a:rPr>
                <a:t>成员节点</a:t>
              </a:r>
              <a:endParaRPr kumimoji="1" lang="zh-CN" altLang="en-US" sz="1400" dirty="0">
                <a:solidFill>
                  <a:schemeClr val="bg1"/>
                </a:solidFill>
                <a:latin typeface="微软雅黑"/>
                <a:ea typeface="微软雅黑"/>
                <a:cs typeface="微软雅黑"/>
              </a:endParaRPr>
            </a:p>
          </p:txBody>
        </p:sp>
        <p:sp>
          <p:nvSpPr>
            <p:cNvPr id="59" name="文本框 58"/>
            <p:cNvSpPr txBox="1"/>
            <p:nvPr/>
          </p:nvSpPr>
          <p:spPr>
            <a:xfrm>
              <a:off x="6816116" y="5136665"/>
              <a:ext cx="1167782" cy="636361"/>
            </a:xfrm>
            <a:prstGeom prst="rect">
              <a:avLst/>
            </a:prstGeom>
            <a:noFill/>
          </p:spPr>
          <p:txBody>
            <a:bodyPr wrap="square" rtlCol="0">
              <a:spAutoFit/>
            </a:bodyPr>
            <a:lstStyle/>
            <a:p>
              <a:pPr algn="ctr"/>
              <a:r>
                <a:rPr kumimoji="1" lang="zh-CN" altLang="en-US" sz="1400" dirty="0" smtClean="0">
                  <a:solidFill>
                    <a:srgbClr val="FFFFFF"/>
                  </a:solidFill>
                  <a:latin typeface="微软雅黑"/>
                  <a:ea typeface="微软雅黑"/>
                  <a:cs typeface="微软雅黑"/>
                </a:rPr>
                <a:t>监管机构</a:t>
              </a:r>
              <a:endParaRPr kumimoji="1" lang="en-US" altLang="zh-CN" sz="1400" dirty="0" smtClean="0">
                <a:solidFill>
                  <a:srgbClr val="FFFFFF"/>
                </a:solidFill>
                <a:latin typeface="微软雅黑"/>
                <a:ea typeface="微软雅黑"/>
                <a:cs typeface="微软雅黑"/>
              </a:endParaRPr>
            </a:p>
            <a:p>
              <a:pPr algn="ctr"/>
              <a:r>
                <a:rPr kumimoji="1" lang="zh-CN" altLang="en-US" sz="1400" dirty="0" smtClean="0">
                  <a:solidFill>
                    <a:srgbClr val="FFFFFF"/>
                  </a:solidFill>
                  <a:latin typeface="微软雅黑"/>
                  <a:ea typeface="微软雅黑"/>
                  <a:cs typeface="微软雅黑"/>
                </a:rPr>
                <a:t>审计节点</a:t>
              </a:r>
              <a:endParaRPr kumimoji="1" lang="en-US" altLang="zh-CN" sz="1400" dirty="0" smtClean="0">
                <a:solidFill>
                  <a:srgbClr val="FFFFFF"/>
                </a:solidFill>
                <a:latin typeface="微软雅黑"/>
                <a:ea typeface="微软雅黑"/>
                <a:cs typeface="微软雅黑"/>
              </a:endParaRPr>
            </a:p>
          </p:txBody>
        </p:sp>
        <p:sp>
          <p:nvSpPr>
            <p:cNvPr id="60" name="矩形 59"/>
            <p:cNvSpPr/>
            <p:nvPr/>
          </p:nvSpPr>
          <p:spPr>
            <a:xfrm>
              <a:off x="2244867" y="4809572"/>
              <a:ext cx="1616142" cy="1019576"/>
            </a:xfrm>
            <a:prstGeom prst="rect">
              <a:avLst/>
            </a:prstGeom>
            <a:solidFill>
              <a:srgbClr val="3EB198"/>
            </a:solidFill>
            <a:ln>
              <a:solidFill>
                <a:srgbClr val="7F7F7F"/>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kumimoji="1" lang="zh-CN" altLang="en-US" sz="1400" dirty="0">
                <a:latin typeface="微软雅黑"/>
                <a:ea typeface="微软雅黑"/>
                <a:cs typeface="微软雅黑"/>
              </a:endParaRPr>
            </a:p>
          </p:txBody>
        </p:sp>
        <p:sp>
          <p:nvSpPr>
            <p:cNvPr id="61" name="矩形 60"/>
            <p:cNvSpPr/>
            <p:nvPr/>
          </p:nvSpPr>
          <p:spPr>
            <a:xfrm>
              <a:off x="2423459" y="5260863"/>
              <a:ext cx="1239664" cy="511436"/>
            </a:xfrm>
            <a:prstGeom prst="rect">
              <a:avLst/>
            </a:prstGeom>
            <a:ln>
              <a:solidFill>
                <a:srgbClr val="7F7F7F"/>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zh-CN" altLang="en-US" sz="1400" dirty="0" smtClean="0">
                  <a:latin typeface="微软雅黑"/>
                  <a:ea typeface="微软雅黑"/>
                  <a:cs typeface="微软雅黑"/>
                </a:rPr>
                <a:t>平台网关</a:t>
              </a:r>
              <a:endParaRPr kumimoji="1" lang="zh-CN" altLang="en-US" sz="1400" dirty="0">
                <a:latin typeface="微软雅黑"/>
                <a:ea typeface="微软雅黑"/>
                <a:cs typeface="微软雅黑"/>
              </a:endParaRPr>
            </a:p>
          </p:txBody>
        </p:sp>
        <p:sp>
          <p:nvSpPr>
            <p:cNvPr id="62" name="文本框 61"/>
            <p:cNvSpPr txBox="1"/>
            <p:nvPr/>
          </p:nvSpPr>
          <p:spPr>
            <a:xfrm>
              <a:off x="2470523" y="4699030"/>
              <a:ext cx="1167782" cy="636361"/>
            </a:xfrm>
            <a:prstGeom prst="rect">
              <a:avLst/>
            </a:prstGeom>
            <a:noFill/>
          </p:spPr>
          <p:txBody>
            <a:bodyPr wrap="square" rtlCol="0">
              <a:spAutoFit/>
            </a:bodyPr>
            <a:lstStyle/>
            <a:p>
              <a:pPr algn="ctr"/>
              <a:r>
                <a:rPr kumimoji="1" lang="zh-CN" altLang="en-US" sz="1400" dirty="0" smtClean="0">
                  <a:solidFill>
                    <a:srgbClr val="FFFFFF"/>
                  </a:solidFill>
                  <a:latin typeface="微软雅黑"/>
                  <a:ea typeface="微软雅黑"/>
                  <a:cs typeface="微软雅黑"/>
                </a:rPr>
                <a:t>电商</a:t>
              </a:r>
              <a:endParaRPr kumimoji="1" lang="en-US" altLang="zh-CN" sz="1400" dirty="0" smtClean="0">
                <a:solidFill>
                  <a:srgbClr val="FFFFFF"/>
                </a:solidFill>
                <a:latin typeface="微软雅黑"/>
                <a:ea typeface="微软雅黑"/>
                <a:cs typeface="微软雅黑"/>
              </a:endParaRPr>
            </a:p>
            <a:p>
              <a:pPr algn="ctr"/>
              <a:r>
                <a:rPr kumimoji="1" lang="zh-CN" altLang="en-US" sz="1400" dirty="0" smtClean="0">
                  <a:solidFill>
                    <a:srgbClr val="FFFFFF"/>
                  </a:solidFill>
                  <a:latin typeface="微软雅黑"/>
                  <a:ea typeface="微软雅黑"/>
                  <a:cs typeface="微软雅黑"/>
                </a:rPr>
                <a:t>成员节点</a:t>
              </a:r>
              <a:endParaRPr kumimoji="1" lang="zh-CN" altLang="en-US" sz="1400" dirty="0">
                <a:solidFill>
                  <a:srgbClr val="FFFFFF"/>
                </a:solidFill>
                <a:latin typeface="微软雅黑"/>
                <a:ea typeface="微软雅黑"/>
                <a:cs typeface="微软雅黑"/>
              </a:endParaRPr>
            </a:p>
          </p:txBody>
        </p:sp>
        <p:sp>
          <p:nvSpPr>
            <p:cNvPr id="63" name="矩形 62"/>
            <p:cNvSpPr/>
            <p:nvPr/>
          </p:nvSpPr>
          <p:spPr>
            <a:xfrm>
              <a:off x="5130592" y="1034177"/>
              <a:ext cx="1053481" cy="515878"/>
            </a:xfrm>
            <a:prstGeom prst="rect">
              <a:avLst/>
            </a:prstGeom>
            <a:ln w="57150" cmpd="sng">
              <a:solidFill>
                <a:srgbClr val="7F7F7F"/>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kumimoji="1" lang="zh-CN" altLang="en-US" sz="1400" dirty="0" smtClean="0">
                  <a:latin typeface="微软雅黑"/>
                  <a:ea typeface="微软雅黑"/>
                  <a:cs typeface="微软雅黑"/>
                </a:rPr>
                <a:t>共识</a:t>
              </a:r>
              <a:endParaRPr kumimoji="1" lang="en-US" altLang="zh-CN" sz="1400" dirty="0" smtClean="0">
                <a:latin typeface="微软雅黑"/>
                <a:ea typeface="微软雅黑"/>
                <a:cs typeface="微软雅黑"/>
              </a:endParaRPr>
            </a:p>
            <a:p>
              <a:pPr algn="ctr"/>
              <a:r>
                <a:rPr kumimoji="1" lang="zh-CN" altLang="en-US" sz="1400" dirty="0" smtClean="0">
                  <a:latin typeface="微软雅黑"/>
                  <a:ea typeface="微软雅黑"/>
                  <a:cs typeface="微软雅黑"/>
                </a:rPr>
                <a:t>节点</a:t>
              </a:r>
              <a:endParaRPr kumimoji="1" lang="zh-CN" altLang="en-US" sz="1400" dirty="0">
                <a:latin typeface="微软雅黑"/>
                <a:ea typeface="微软雅黑"/>
                <a:cs typeface="微软雅黑"/>
              </a:endParaRPr>
            </a:p>
          </p:txBody>
        </p:sp>
        <p:cxnSp>
          <p:nvCxnSpPr>
            <p:cNvPr id="64" name="直线箭头连接符 63"/>
            <p:cNvCxnSpPr>
              <a:endCxn id="41" idx="3"/>
            </p:cNvCxnSpPr>
            <p:nvPr/>
          </p:nvCxnSpPr>
          <p:spPr>
            <a:xfrm flipV="1">
              <a:off x="3874266" y="4004817"/>
              <a:ext cx="540012" cy="790699"/>
            </a:xfrm>
            <a:prstGeom prst="straightConnector1">
              <a:avLst/>
            </a:prstGeom>
            <a:ln>
              <a:solidFill>
                <a:srgbClr val="7F7F7F"/>
              </a:solidFill>
              <a:headEnd type="none" w="med" len="med"/>
              <a:tailEnd type="none" w="med" len="med"/>
            </a:ln>
          </p:spPr>
          <p:style>
            <a:lnRef idx="3">
              <a:schemeClr val="accent4"/>
            </a:lnRef>
            <a:fillRef idx="0">
              <a:schemeClr val="accent4"/>
            </a:fillRef>
            <a:effectRef idx="2">
              <a:schemeClr val="accent4"/>
            </a:effectRef>
            <a:fontRef idx="minor">
              <a:schemeClr val="tx1"/>
            </a:fontRef>
          </p:style>
        </p:cxnSp>
        <p:sp>
          <p:nvSpPr>
            <p:cNvPr id="65" name="矩形 64"/>
            <p:cNvSpPr/>
            <p:nvPr/>
          </p:nvSpPr>
          <p:spPr>
            <a:xfrm>
              <a:off x="5065579" y="2492757"/>
              <a:ext cx="1711751" cy="449196"/>
            </a:xfrm>
            <a:prstGeom prst="rect">
              <a:avLst/>
            </a:prstGeom>
            <a:ln>
              <a:solidFill>
                <a:srgbClr val="7F7F7F"/>
              </a:solidFill>
            </a:ln>
          </p:spPr>
          <p:style>
            <a:lnRef idx="2">
              <a:schemeClr val="accent1"/>
            </a:lnRef>
            <a:fillRef idx="1">
              <a:schemeClr val="lt1"/>
            </a:fillRef>
            <a:effectRef idx="0">
              <a:schemeClr val="accent1"/>
            </a:effectRef>
            <a:fontRef idx="minor">
              <a:schemeClr val="dk1"/>
            </a:fontRef>
          </p:style>
          <p:txBody>
            <a:bodyPr wrap="square">
              <a:spAutoFit/>
            </a:bodyPr>
            <a:lstStyle/>
            <a:p>
              <a:pPr algn="ctr"/>
              <a:r>
                <a:rPr kumimoji="1" lang="en-US" altLang="zh-CN" dirty="0" err="1" smtClean="0">
                  <a:latin typeface="微软雅黑"/>
                  <a:ea typeface="微软雅黑"/>
                  <a:cs typeface="微软雅黑"/>
                </a:rPr>
                <a:t>Mega</a:t>
              </a:r>
              <a:r>
                <a:rPr kumimoji="1" lang="en-US" altLang="zh-CN" dirty="0" err="1" smtClean="0">
                  <a:latin typeface="微软雅黑"/>
                  <a:ea typeface="微软雅黑"/>
                  <a:cs typeface="微软雅黑"/>
                </a:rPr>
                <a:t>L</a:t>
              </a:r>
              <a:r>
                <a:rPr kumimoji="1" lang="en-US" altLang="zh-CN" dirty="0" err="1" smtClean="0">
                  <a:latin typeface="微软雅黑"/>
                  <a:ea typeface="微软雅黑"/>
                  <a:cs typeface="微软雅黑"/>
                </a:rPr>
                <a:t>ink</a:t>
              </a:r>
              <a:endParaRPr kumimoji="1" lang="en-US" altLang="zh-CN" dirty="0">
                <a:latin typeface="微软雅黑"/>
                <a:ea typeface="微软雅黑"/>
                <a:cs typeface="微软雅黑"/>
              </a:endParaRPr>
            </a:p>
          </p:txBody>
        </p:sp>
      </p:gr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6"/>
          <p:cNvGrpSpPr>
            <a:grpSpLocks/>
          </p:cNvGrpSpPr>
          <p:nvPr/>
        </p:nvGrpSpPr>
        <p:grpSpPr bwMode="auto">
          <a:xfrm>
            <a:off x="0" y="377825"/>
            <a:ext cx="1001713" cy="522288"/>
            <a:chOff x="0" y="0"/>
            <a:chExt cx="1988458" cy="522515"/>
          </a:xfrm>
        </p:grpSpPr>
        <p:sp>
          <p:nvSpPr>
            <p:cNvPr id="32792"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endParaRPr>
            </a:p>
          </p:txBody>
        </p:sp>
        <p:sp>
          <p:nvSpPr>
            <p:cNvPr id="32793"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endParaRPr>
            </a:p>
          </p:txBody>
        </p:sp>
      </p:grpSp>
      <p:sp>
        <p:nvSpPr>
          <p:cNvPr id="32771"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Arial" panose="020B0604020202020204" pitchFamily="34" charset="0"/>
              </a:rPr>
              <a:t>目标计划</a:t>
            </a:r>
            <a:endParaRPr lang="zh-CN" altLang="en-US" sz="2400" dirty="0">
              <a:solidFill>
                <a:schemeClr val="bg1"/>
              </a:solidFill>
              <a:latin typeface="微软雅黑" pitchFamily="34" charset="-122"/>
              <a:ea typeface="微软雅黑" pitchFamily="34" charset="-122"/>
              <a:cs typeface="Arial" panose="020B0604020202020204" pitchFamily="34" charset="0"/>
            </a:endParaRPr>
          </a:p>
        </p:txBody>
      </p:sp>
      <p:sp>
        <p:nvSpPr>
          <p:cNvPr id="32772" name="圆角矩形 7"/>
          <p:cNvSpPr>
            <a:spLocks noChangeArrowheads="1"/>
          </p:cNvSpPr>
          <p:nvPr/>
        </p:nvSpPr>
        <p:spPr bwMode="auto">
          <a:xfrm>
            <a:off x="1462480" y="2388833"/>
            <a:ext cx="2291939" cy="2711450"/>
          </a:xfrm>
          <a:prstGeom prst="roundRect">
            <a:avLst>
              <a:gd name="adj" fmla="val 9083"/>
            </a:avLst>
          </a:prstGeom>
          <a:solidFill>
            <a:schemeClr val="bg1">
              <a:alpha val="79999"/>
            </a:schemeClr>
          </a:solidFill>
          <a:ln w="12700">
            <a:solidFill>
              <a:srgbClr val="2B7D6B"/>
            </a:solidFill>
            <a:round/>
            <a:headEnd/>
            <a:tailEnd/>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sym typeface="Arial" panose="020B0604020202020204" pitchFamily="34" charset="0"/>
            </a:endParaRPr>
          </a:p>
        </p:txBody>
      </p:sp>
      <p:sp>
        <p:nvSpPr>
          <p:cNvPr id="32777" name="圆角矩形 13"/>
          <p:cNvSpPr>
            <a:spLocks noChangeArrowheads="1"/>
          </p:cNvSpPr>
          <p:nvPr/>
        </p:nvSpPr>
        <p:spPr bwMode="auto">
          <a:xfrm>
            <a:off x="1697245" y="2188808"/>
            <a:ext cx="1842023" cy="401638"/>
          </a:xfrm>
          <a:prstGeom prst="roundRect">
            <a:avLst>
              <a:gd name="adj" fmla="val 16667"/>
            </a:avLst>
          </a:pr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sym typeface="Arial" panose="020B0604020202020204" pitchFamily="34" charset="0"/>
            </a:endParaRPr>
          </a:p>
        </p:txBody>
      </p:sp>
      <p:sp>
        <p:nvSpPr>
          <p:cNvPr id="32782" name="矩形 18"/>
          <p:cNvSpPr>
            <a:spLocks noChangeArrowheads="1"/>
          </p:cNvSpPr>
          <p:nvPr/>
        </p:nvSpPr>
        <p:spPr bwMode="auto">
          <a:xfrm>
            <a:off x="1643455" y="2939696"/>
            <a:ext cx="1917326" cy="1551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400" dirty="0" smtClean="0">
                <a:latin typeface="微软雅黑" pitchFamily="34" charset="-122"/>
                <a:ea typeface="微软雅黑" pitchFamily="34" charset="-122"/>
              </a:rPr>
              <a:t>       建立联盟规则或协议，运用</a:t>
            </a:r>
            <a:r>
              <a:rPr lang="zh-CN" altLang="en-US" sz="1400" u="sng" dirty="0" smtClean="0">
                <a:latin typeface="微软雅黑" pitchFamily="34" charset="-122"/>
                <a:ea typeface="微软雅黑" pitchFamily="34" charset="-122"/>
                <a:cs typeface="Helvetica"/>
                <a:sym typeface="Helvetica"/>
              </a:rPr>
              <a:t>区块链网关</a:t>
            </a:r>
            <a:r>
              <a:rPr lang="zh-CN" altLang="en-US" sz="1400" dirty="0" smtClean="0">
                <a:latin typeface="微软雅黑" pitchFamily="34" charset="-122"/>
                <a:ea typeface="微软雅黑" pitchFamily="34" charset="-122"/>
              </a:rPr>
              <a:t>实现与现有非区块链电商、互金平台的数据交换，以自有资金交易为主，快速业务实现</a:t>
            </a:r>
            <a:endParaRPr lang="en-US" altLang="zh-CN" sz="1400" dirty="0">
              <a:solidFill>
                <a:srgbClr val="445469"/>
              </a:solidFill>
              <a:latin typeface="微软雅黑" pitchFamily="34" charset="-122"/>
              <a:ea typeface="微软雅黑" pitchFamily="34" charset="-122"/>
              <a:sym typeface="Arial" panose="020B0604020202020204" pitchFamily="34" charset="0"/>
            </a:endParaRPr>
          </a:p>
        </p:txBody>
      </p:sp>
      <p:sp>
        <p:nvSpPr>
          <p:cNvPr id="32787" name="文本框 23"/>
          <p:cNvSpPr txBox="1">
            <a:spLocks noChangeArrowheads="1"/>
          </p:cNvSpPr>
          <p:nvPr/>
        </p:nvSpPr>
        <p:spPr bwMode="auto">
          <a:xfrm>
            <a:off x="1914702" y="2230083"/>
            <a:ext cx="14224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smtClean="0">
                <a:solidFill>
                  <a:srgbClr val="FFFFFF"/>
                </a:solidFill>
                <a:latin typeface="微软雅黑" pitchFamily="34" charset="-122"/>
                <a:ea typeface="微软雅黑" pitchFamily="34" charset="-122"/>
                <a:sym typeface="Arial" panose="020B0604020202020204" pitchFamily="34" charset="0"/>
              </a:rPr>
              <a:t>V1.0</a:t>
            </a:r>
            <a:endParaRPr lang="en-US" altLang="zh-CN" sz="1600" b="1" dirty="0">
              <a:solidFill>
                <a:srgbClr val="FFFFFF"/>
              </a:solidFill>
              <a:latin typeface="微软雅黑" pitchFamily="34" charset="-122"/>
              <a:ea typeface="微软雅黑" pitchFamily="34" charset="-122"/>
              <a:sym typeface="Arial" panose="020B0604020202020204" pitchFamily="34" charset="0"/>
            </a:endParaRPr>
          </a:p>
        </p:txBody>
      </p:sp>
      <p:sp>
        <p:nvSpPr>
          <p:cNvPr id="26" name="圆角矩形 7"/>
          <p:cNvSpPr>
            <a:spLocks noChangeArrowheads="1"/>
          </p:cNvSpPr>
          <p:nvPr/>
        </p:nvSpPr>
        <p:spPr bwMode="auto">
          <a:xfrm>
            <a:off x="4960509" y="2379869"/>
            <a:ext cx="2291939" cy="2711450"/>
          </a:xfrm>
          <a:prstGeom prst="roundRect">
            <a:avLst>
              <a:gd name="adj" fmla="val 9083"/>
            </a:avLst>
          </a:prstGeom>
          <a:solidFill>
            <a:schemeClr val="bg1">
              <a:alpha val="79999"/>
            </a:schemeClr>
          </a:solidFill>
          <a:ln w="12700">
            <a:solidFill>
              <a:srgbClr val="2B7D6B"/>
            </a:solidFill>
            <a:round/>
            <a:headEnd/>
            <a:tailEnd/>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sym typeface="Arial" panose="020B0604020202020204" pitchFamily="34" charset="0"/>
            </a:endParaRPr>
          </a:p>
        </p:txBody>
      </p:sp>
      <p:sp>
        <p:nvSpPr>
          <p:cNvPr id="27" name="圆角矩形 13"/>
          <p:cNvSpPr>
            <a:spLocks noChangeArrowheads="1"/>
          </p:cNvSpPr>
          <p:nvPr/>
        </p:nvSpPr>
        <p:spPr bwMode="auto">
          <a:xfrm>
            <a:off x="5195274" y="2179844"/>
            <a:ext cx="1842023" cy="401638"/>
          </a:xfrm>
          <a:prstGeom prst="roundRect">
            <a:avLst>
              <a:gd name="adj" fmla="val 16667"/>
            </a:avLst>
          </a:pr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sym typeface="Arial" panose="020B0604020202020204" pitchFamily="34" charset="0"/>
            </a:endParaRPr>
          </a:p>
        </p:txBody>
      </p:sp>
      <p:sp>
        <p:nvSpPr>
          <p:cNvPr id="28" name="矩形 18"/>
          <p:cNvSpPr>
            <a:spLocks noChangeArrowheads="1"/>
          </p:cNvSpPr>
          <p:nvPr/>
        </p:nvSpPr>
        <p:spPr bwMode="auto">
          <a:xfrm>
            <a:off x="5141484" y="2930732"/>
            <a:ext cx="1917326" cy="1594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400" dirty="0" smtClean="0">
                <a:latin typeface="微软雅黑" pitchFamily="34" charset="-122"/>
                <a:ea typeface="微软雅黑" pitchFamily="34" charset="-122"/>
              </a:rPr>
              <a:t>       与市场的主要互金平台、其他区块链平台</a:t>
            </a:r>
            <a:r>
              <a:rPr lang="zh-CN" altLang="en-US" sz="1400" dirty="0" smtClean="0">
                <a:latin typeface="微软雅黑" pitchFamily="34" charset="-122"/>
                <a:ea typeface="微软雅黑" pitchFamily="34" charset="-122"/>
                <a:cs typeface="Helvetica"/>
                <a:sym typeface="Helvetica"/>
              </a:rPr>
              <a:t>互链互通</a:t>
            </a:r>
            <a:r>
              <a:rPr lang="zh-CN" altLang="en-US" sz="1400" dirty="0" smtClean="0">
                <a:latin typeface="微软雅黑" pitchFamily="34" charset="-122"/>
                <a:ea typeface="微软雅黑" pitchFamily="34" charset="-122"/>
              </a:rPr>
              <a:t>，扩大各类成员规模、业务种类和业务量</a:t>
            </a:r>
            <a:endParaRPr lang="en-US" altLang="zh-CN" sz="1400" dirty="0" smtClean="0">
              <a:solidFill>
                <a:srgbClr val="445469"/>
              </a:solidFill>
              <a:latin typeface="微软雅黑" pitchFamily="34" charset="-122"/>
              <a:ea typeface="微软雅黑" pitchFamily="34" charset="-122"/>
              <a:sym typeface="Arial" panose="020B0604020202020204" pitchFamily="34" charset="0"/>
            </a:endParaRPr>
          </a:p>
          <a:p>
            <a:pPr eaLnBrk="1" hangingPunct="1">
              <a:lnSpc>
                <a:spcPct val="120000"/>
              </a:lnSpc>
              <a:spcBef>
                <a:spcPct val="20000"/>
              </a:spcBef>
            </a:pPr>
            <a:endParaRPr lang="en-US" altLang="zh-CN" sz="1400" dirty="0">
              <a:solidFill>
                <a:srgbClr val="445469"/>
              </a:solidFill>
              <a:latin typeface="微软雅黑" pitchFamily="34" charset="-122"/>
              <a:ea typeface="微软雅黑" pitchFamily="34" charset="-122"/>
              <a:sym typeface="Arial" panose="020B0604020202020204" pitchFamily="34" charset="0"/>
            </a:endParaRPr>
          </a:p>
        </p:txBody>
      </p:sp>
      <p:sp>
        <p:nvSpPr>
          <p:cNvPr id="29" name="文本框 23"/>
          <p:cNvSpPr txBox="1">
            <a:spLocks noChangeArrowheads="1"/>
          </p:cNvSpPr>
          <p:nvPr/>
        </p:nvSpPr>
        <p:spPr bwMode="auto">
          <a:xfrm>
            <a:off x="5412731" y="2221119"/>
            <a:ext cx="14224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smtClean="0">
                <a:solidFill>
                  <a:srgbClr val="FFFFFF"/>
                </a:solidFill>
                <a:latin typeface="微软雅黑" pitchFamily="34" charset="-122"/>
                <a:ea typeface="微软雅黑" pitchFamily="34" charset="-122"/>
                <a:sym typeface="Arial" panose="020B0604020202020204" pitchFamily="34" charset="0"/>
              </a:rPr>
              <a:t>V2.0</a:t>
            </a:r>
            <a:endParaRPr lang="en-US" altLang="zh-CN" sz="1600" b="1" dirty="0">
              <a:solidFill>
                <a:srgbClr val="FFFFFF"/>
              </a:solidFill>
              <a:latin typeface="微软雅黑" pitchFamily="34" charset="-122"/>
              <a:ea typeface="微软雅黑" pitchFamily="34" charset="-122"/>
              <a:sym typeface="Arial" panose="020B0604020202020204" pitchFamily="34" charset="0"/>
            </a:endParaRPr>
          </a:p>
        </p:txBody>
      </p:sp>
      <p:sp>
        <p:nvSpPr>
          <p:cNvPr id="30" name="圆角矩形 7"/>
          <p:cNvSpPr>
            <a:spLocks noChangeArrowheads="1"/>
          </p:cNvSpPr>
          <p:nvPr/>
        </p:nvSpPr>
        <p:spPr bwMode="auto">
          <a:xfrm>
            <a:off x="8372476" y="2403177"/>
            <a:ext cx="2291939" cy="2711450"/>
          </a:xfrm>
          <a:prstGeom prst="roundRect">
            <a:avLst>
              <a:gd name="adj" fmla="val 9083"/>
            </a:avLst>
          </a:prstGeom>
          <a:solidFill>
            <a:schemeClr val="bg1">
              <a:alpha val="79999"/>
            </a:schemeClr>
          </a:solidFill>
          <a:ln w="12700">
            <a:solidFill>
              <a:srgbClr val="2B7D6B"/>
            </a:solidFill>
            <a:round/>
            <a:headEnd/>
            <a:tailEnd/>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sym typeface="Arial" panose="020B0604020202020204" pitchFamily="34" charset="0"/>
            </a:endParaRPr>
          </a:p>
        </p:txBody>
      </p:sp>
      <p:sp>
        <p:nvSpPr>
          <p:cNvPr id="31" name="圆角矩形 13"/>
          <p:cNvSpPr>
            <a:spLocks noChangeArrowheads="1"/>
          </p:cNvSpPr>
          <p:nvPr/>
        </p:nvSpPr>
        <p:spPr bwMode="auto">
          <a:xfrm>
            <a:off x="8607241" y="2203152"/>
            <a:ext cx="1842023" cy="401638"/>
          </a:xfrm>
          <a:prstGeom prst="roundRect">
            <a:avLst>
              <a:gd name="adj" fmla="val 16667"/>
            </a:avLst>
          </a:prstGeom>
          <a:solidFill>
            <a:srgbClr val="3EB19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sym typeface="Arial" panose="020B0604020202020204" pitchFamily="34" charset="0"/>
            </a:endParaRPr>
          </a:p>
        </p:txBody>
      </p:sp>
      <p:sp>
        <p:nvSpPr>
          <p:cNvPr id="32" name="矩形 18"/>
          <p:cNvSpPr>
            <a:spLocks noChangeArrowheads="1"/>
          </p:cNvSpPr>
          <p:nvPr/>
        </p:nvSpPr>
        <p:spPr bwMode="auto">
          <a:xfrm>
            <a:off x="8553451" y="2954040"/>
            <a:ext cx="1917326" cy="1895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400" dirty="0" smtClean="0">
                <a:latin typeface="微软雅黑" pitchFamily="34" charset="-122"/>
                <a:ea typeface="微软雅黑" pitchFamily="34" charset="-122"/>
              </a:rPr>
              <a:t>       联盟链积极推动、参与和构建</a:t>
            </a:r>
            <a:r>
              <a:rPr lang="zh-CN" altLang="en-US" sz="1400" dirty="0" smtClean="0">
                <a:latin typeface="微软雅黑" pitchFamily="34" charset="-122"/>
                <a:ea typeface="微软雅黑" pitchFamily="34" charset="-122"/>
                <a:cs typeface="Helvetica"/>
                <a:sym typeface="Helvetica"/>
              </a:rPr>
              <a:t>全球大宗商品交易联盟链</a:t>
            </a:r>
            <a:r>
              <a:rPr lang="zh-CN" altLang="en-US" sz="1400" dirty="0" smtClean="0">
                <a:latin typeface="微软雅黑" pitchFamily="34" charset="-122"/>
                <a:ea typeface="微软雅黑" pitchFamily="34" charset="-122"/>
              </a:rPr>
              <a:t>，与全球其他大宗商品交易平台实现互链互通</a:t>
            </a:r>
            <a:endParaRPr lang="en-US" altLang="zh-CN" sz="1400" dirty="0" smtClean="0">
              <a:solidFill>
                <a:srgbClr val="445469"/>
              </a:solidFill>
              <a:latin typeface="微软雅黑" pitchFamily="34" charset="-122"/>
              <a:ea typeface="微软雅黑" pitchFamily="34" charset="-122"/>
              <a:sym typeface="Arial" panose="020B0604020202020204" pitchFamily="34" charset="0"/>
            </a:endParaRPr>
          </a:p>
          <a:p>
            <a:pPr eaLnBrk="1" hangingPunct="1">
              <a:lnSpc>
                <a:spcPct val="120000"/>
              </a:lnSpc>
              <a:spcBef>
                <a:spcPct val="20000"/>
              </a:spcBef>
            </a:pPr>
            <a:endParaRPr lang="en-US" altLang="zh-CN" sz="1400" dirty="0" smtClean="0">
              <a:solidFill>
                <a:srgbClr val="445469"/>
              </a:solidFill>
              <a:latin typeface="微软雅黑" pitchFamily="34" charset="-122"/>
              <a:ea typeface="微软雅黑" pitchFamily="34" charset="-122"/>
              <a:sym typeface="Arial" panose="020B0604020202020204" pitchFamily="34" charset="0"/>
            </a:endParaRPr>
          </a:p>
          <a:p>
            <a:pPr eaLnBrk="1" hangingPunct="1">
              <a:lnSpc>
                <a:spcPct val="120000"/>
              </a:lnSpc>
              <a:spcBef>
                <a:spcPct val="20000"/>
              </a:spcBef>
            </a:pPr>
            <a:endParaRPr lang="en-US" altLang="zh-CN" sz="1400" dirty="0">
              <a:solidFill>
                <a:srgbClr val="445469"/>
              </a:solidFill>
              <a:latin typeface="微软雅黑" pitchFamily="34" charset="-122"/>
              <a:ea typeface="微软雅黑" pitchFamily="34" charset="-122"/>
              <a:sym typeface="Arial" panose="020B0604020202020204" pitchFamily="34" charset="0"/>
            </a:endParaRPr>
          </a:p>
        </p:txBody>
      </p:sp>
      <p:sp>
        <p:nvSpPr>
          <p:cNvPr id="33" name="文本框 23"/>
          <p:cNvSpPr txBox="1">
            <a:spLocks noChangeArrowheads="1"/>
          </p:cNvSpPr>
          <p:nvPr/>
        </p:nvSpPr>
        <p:spPr bwMode="auto">
          <a:xfrm>
            <a:off x="8824698" y="2244427"/>
            <a:ext cx="14224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en-US" altLang="zh-CN" sz="1600" b="1" dirty="0" smtClean="0">
                <a:solidFill>
                  <a:srgbClr val="FFFFFF"/>
                </a:solidFill>
                <a:latin typeface="微软雅黑" pitchFamily="34" charset="-122"/>
                <a:ea typeface="微软雅黑" pitchFamily="34" charset="-122"/>
                <a:sym typeface="Arial" panose="020B0604020202020204" pitchFamily="34" charset="0"/>
              </a:rPr>
              <a:t>V3.0</a:t>
            </a:r>
            <a:endParaRPr lang="en-US" altLang="zh-CN" sz="1600" b="1" dirty="0">
              <a:solidFill>
                <a:srgbClr val="FFFFFF"/>
              </a:solidFill>
              <a:latin typeface="微软雅黑" pitchFamily="34" charset="-122"/>
              <a:ea typeface="微软雅黑" pitchFamily="34" charset="-122"/>
              <a:sym typeface="Arial" panose="020B0604020202020204" pitchFamily="34" charset="0"/>
            </a:endParaRPr>
          </a:p>
        </p:txBody>
      </p:sp>
      <p:pic>
        <p:nvPicPr>
          <p:cNvPr id="34" name="图片 33" descr="logo1.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文本框 4"/>
          <p:cNvSpPr txBox="1">
            <a:spLocks noChangeArrowheads="1"/>
          </p:cNvSpPr>
          <p:nvPr/>
        </p:nvSpPr>
        <p:spPr bwMode="auto">
          <a:xfrm>
            <a:off x="3971925" y="1822450"/>
            <a:ext cx="1603375" cy="3154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19900" b="1">
                <a:solidFill>
                  <a:schemeClr val="bg1"/>
                </a:solidFill>
                <a:latin typeface="Arial" panose="020B0604020202020204" pitchFamily="34" charset="0"/>
                <a:cs typeface="Arial" panose="020B0604020202020204" pitchFamily="34" charset="0"/>
              </a:rPr>
              <a:t>2</a:t>
            </a:r>
            <a:endParaRPr lang="zh-CN" altLang="en-US" sz="19900" b="1">
              <a:solidFill>
                <a:schemeClr val="bg1"/>
              </a:solidFill>
              <a:latin typeface="Arial" panose="020B0604020202020204" pitchFamily="34" charset="0"/>
              <a:cs typeface="Arial" panose="020B0604020202020204" pitchFamily="34" charset="0"/>
            </a:endParaRPr>
          </a:p>
        </p:txBody>
      </p:sp>
      <p:sp>
        <p:nvSpPr>
          <p:cNvPr id="23555" name="文本框 34"/>
          <p:cNvSpPr txBox="1">
            <a:spLocks noChangeArrowheads="1"/>
          </p:cNvSpPr>
          <p:nvPr/>
        </p:nvSpPr>
        <p:spPr bwMode="auto">
          <a:xfrm>
            <a:off x="5972112" y="3840163"/>
            <a:ext cx="2784737"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dirty="0" err="1" smtClean="0">
                <a:solidFill>
                  <a:schemeClr val="bg1"/>
                </a:solidFill>
                <a:latin typeface="Arial" panose="020B0604020202020204" pitchFamily="34" charset="0"/>
                <a:cs typeface="Arial" panose="020B0604020202020204" pitchFamily="34" charset="0"/>
              </a:rPr>
              <a:t>Mega</a:t>
            </a:r>
            <a:r>
              <a:rPr lang="en-US" altLang="zh-CN" sz="3200" dirty="0" err="1" smtClean="0">
                <a:solidFill>
                  <a:schemeClr val="bg1"/>
                </a:solidFill>
                <a:latin typeface="Arial" panose="020B0604020202020204" pitchFamily="34" charset="0"/>
                <a:cs typeface="Arial" panose="020B0604020202020204" pitchFamily="34" charset="0"/>
              </a:rPr>
              <a:t>L</a:t>
            </a:r>
            <a:r>
              <a:rPr lang="en-US" altLang="zh-CN" sz="3200" dirty="0" err="1" smtClean="0">
                <a:solidFill>
                  <a:schemeClr val="bg1"/>
                </a:solidFill>
                <a:latin typeface="Arial" panose="020B0604020202020204" pitchFamily="34" charset="0"/>
                <a:cs typeface="Arial" panose="020B0604020202020204" pitchFamily="34" charset="0"/>
              </a:rPr>
              <a:t>ink</a:t>
            </a:r>
            <a:r>
              <a:rPr lang="zh-CN" altLang="en-US" sz="3200" dirty="0" smtClean="0">
                <a:solidFill>
                  <a:schemeClr val="bg1"/>
                </a:solidFill>
                <a:latin typeface="Arial" panose="020B0604020202020204" pitchFamily="34" charset="0"/>
                <a:cs typeface="Arial" panose="020B0604020202020204" pitchFamily="34" charset="0"/>
              </a:rPr>
              <a:t>架构</a:t>
            </a:r>
            <a:endParaRPr lang="zh-CN" altLang="en-US" sz="3200" dirty="0">
              <a:solidFill>
                <a:schemeClr val="bg1"/>
              </a:solidFill>
              <a:latin typeface="Arial" panose="020B0604020202020204" pitchFamily="34" charset="0"/>
              <a:cs typeface="Arial" panose="020B0604020202020204" pitchFamily="34" charset="0"/>
            </a:endParaRPr>
          </a:p>
        </p:txBody>
      </p:sp>
      <p:sp>
        <p:nvSpPr>
          <p:cNvPr id="23556" name="等腰三角形 7"/>
          <p:cNvSpPr>
            <a:spLocks noChangeArrowheads="1"/>
          </p:cNvSpPr>
          <p:nvPr/>
        </p:nvSpPr>
        <p:spPr bwMode="auto">
          <a:xfrm rot="10800000">
            <a:off x="7002463" y="0"/>
            <a:ext cx="3008312" cy="2593975"/>
          </a:xfrm>
          <a:prstGeom prst="triangle">
            <a:avLst>
              <a:gd name="adj" fmla="val 50000"/>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23557" name="等腰三角形 37"/>
          <p:cNvSpPr>
            <a:spLocks noChangeArrowheads="1"/>
          </p:cNvSpPr>
          <p:nvPr/>
        </p:nvSpPr>
        <p:spPr bwMode="auto">
          <a:xfrm>
            <a:off x="1452563" y="4264025"/>
            <a:ext cx="3008312" cy="2593975"/>
          </a:xfrm>
          <a:prstGeom prst="triangle">
            <a:avLst>
              <a:gd name="adj" fmla="val 50000"/>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23558" name="文本框 38"/>
          <p:cNvSpPr txBox="1">
            <a:spLocks noChangeArrowheads="1"/>
          </p:cNvSpPr>
          <p:nvPr/>
        </p:nvSpPr>
        <p:spPr bwMode="auto">
          <a:xfrm>
            <a:off x="6013450" y="3316288"/>
            <a:ext cx="2032000" cy="523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a:solidFill>
                  <a:srgbClr val="30302F"/>
                </a:solidFill>
                <a:latin typeface="Arial" panose="020B0604020202020204" pitchFamily="34" charset="0"/>
                <a:cs typeface="Arial" panose="020B0604020202020204" pitchFamily="34" charset="0"/>
              </a:rPr>
              <a:t>PART TWO</a:t>
            </a:r>
            <a:endParaRPr lang="zh-CN" altLang="en-US" sz="2800">
              <a:solidFill>
                <a:srgbClr val="30302F"/>
              </a:solidFill>
              <a:latin typeface="Arial" panose="020B0604020202020204" pitchFamily="34" charset="0"/>
              <a:cs typeface="Arial" panose="020B0604020202020204" pitchFamily="34" charset="0"/>
            </a:endParaRPr>
          </a:p>
        </p:txBody>
      </p:sp>
      <p:sp>
        <p:nvSpPr>
          <p:cNvPr id="23559" name="直角三角形 13"/>
          <p:cNvSpPr>
            <a:spLocks noChangeArrowheads="1"/>
          </p:cNvSpPr>
          <p:nvPr/>
        </p:nvSpPr>
        <p:spPr bwMode="auto">
          <a:xfrm rot="10800000" flipH="1">
            <a:off x="8499475" y="-9525"/>
            <a:ext cx="1511300" cy="2603500"/>
          </a:xfrm>
          <a:prstGeom prst="rtTriangle">
            <a:avLst/>
          </a:prstGeom>
          <a:solidFill>
            <a:srgbClr val="30302F">
              <a:alpha val="4784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
        <p:nvSpPr>
          <p:cNvPr id="23560" name="直角三角形 39"/>
          <p:cNvSpPr>
            <a:spLocks noChangeArrowheads="1"/>
          </p:cNvSpPr>
          <p:nvPr/>
        </p:nvSpPr>
        <p:spPr bwMode="auto">
          <a:xfrm flipH="1">
            <a:off x="1446213" y="4241800"/>
            <a:ext cx="1512887" cy="2601913"/>
          </a:xfrm>
          <a:prstGeom prst="rtTriangle">
            <a:avLst/>
          </a:prstGeom>
          <a:solidFill>
            <a:srgbClr val="30302F">
              <a:alpha val="4784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endParaRPr>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531" name="组合 6"/>
          <p:cNvGrpSpPr>
            <a:grpSpLocks/>
          </p:cNvGrpSpPr>
          <p:nvPr/>
        </p:nvGrpSpPr>
        <p:grpSpPr bwMode="auto">
          <a:xfrm>
            <a:off x="0" y="377825"/>
            <a:ext cx="1001713" cy="522288"/>
            <a:chOff x="0" y="0"/>
            <a:chExt cx="1988458" cy="522515"/>
          </a:xfrm>
        </p:grpSpPr>
        <p:sp>
          <p:nvSpPr>
            <p:cNvPr id="22547"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endParaRPr>
            </a:p>
          </p:txBody>
        </p:sp>
        <p:sp>
          <p:nvSpPr>
            <p:cNvPr id="22548"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pitchFamily="34" charset="-122"/>
                <a:ea typeface="微软雅黑" pitchFamily="34" charset="-122"/>
              </a:endParaRPr>
            </a:p>
          </p:txBody>
        </p:sp>
      </p:grpSp>
      <p:sp>
        <p:nvSpPr>
          <p:cNvPr id="22532"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pitchFamily="34" charset="-122"/>
                <a:ea typeface="微软雅黑" pitchFamily="34" charset="-122"/>
                <a:cs typeface="微软雅黑"/>
              </a:rPr>
              <a:t>总体架构</a:t>
            </a:r>
            <a:endParaRPr lang="zh-CN" altLang="en-US" sz="2400" dirty="0">
              <a:solidFill>
                <a:schemeClr val="bg1"/>
              </a:solidFill>
              <a:latin typeface="微软雅黑" pitchFamily="34" charset="-122"/>
              <a:ea typeface="微软雅黑" pitchFamily="34" charset="-122"/>
              <a:cs typeface="微软雅黑"/>
            </a:endParaRPr>
          </a:p>
        </p:txBody>
      </p:sp>
      <p:grpSp>
        <p:nvGrpSpPr>
          <p:cNvPr id="107" name="组合 106"/>
          <p:cNvGrpSpPr/>
          <p:nvPr/>
        </p:nvGrpSpPr>
        <p:grpSpPr>
          <a:xfrm>
            <a:off x="2021506" y="1118064"/>
            <a:ext cx="8267740" cy="5494514"/>
            <a:chOff x="1774082" y="1128821"/>
            <a:chExt cx="8267740" cy="5494514"/>
          </a:xfrm>
        </p:grpSpPr>
        <p:sp>
          <p:nvSpPr>
            <p:cNvPr id="49" name="Shape 125"/>
            <p:cNvSpPr/>
            <p:nvPr/>
          </p:nvSpPr>
          <p:spPr>
            <a:xfrm>
              <a:off x="2556580" y="1157421"/>
              <a:ext cx="7485242" cy="835769"/>
            </a:xfrm>
            <a:prstGeom prst="rect">
              <a:avLst/>
            </a:prstGeom>
            <a:solidFill>
              <a:schemeClr val="accent2">
                <a:hueOff val="-2473793"/>
                <a:satOff val="-50209"/>
                <a:lumOff val="23543"/>
                <a:alpha val="62144"/>
              </a:schemeClr>
            </a:solidFill>
            <a:ln w="12700">
              <a:miter lim="400000"/>
            </a:ln>
            <a:effectLst>
              <a:outerShdw blurRad="38100" dist="25400" dir="5400000" rotWithShape="0">
                <a:srgbClr val="000000">
                  <a:alpha val="50000"/>
                </a:srgbClr>
              </a:outerShdw>
            </a:effectLst>
          </p:spPr>
          <p:txBody>
            <a:bodyPr lIns="35717" tIns="35717" rIns="35717" bIns="35717" anchor="ctr"/>
            <a:lstStyle/>
            <a:p>
              <a:pPr>
                <a:defRPr sz="2400">
                  <a:solidFill>
                    <a:srgbClr val="FFFFFF"/>
                  </a:solidFill>
                </a:defRPr>
              </a:pPr>
              <a:endParaRPr>
                <a:latin typeface="微软雅黑" pitchFamily="34" charset="-122"/>
                <a:ea typeface="微软雅黑" pitchFamily="34" charset="-122"/>
              </a:endParaRPr>
            </a:p>
          </p:txBody>
        </p:sp>
        <p:sp>
          <p:nvSpPr>
            <p:cNvPr id="51" name="Shape 126"/>
            <p:cNvSpPr/>
            <p:nvPr/>
          </p:nvSpPr>
          <p:spPr>
            <a:xfrm>
              <a:off x="2556580" y="2140524"/>
              <a:ext cx="7485242" cy="708728"/>
            </a:xfrm>
            <a:prstGeom prst="rect">
              <a:avLst/>
            </a:prstGeom>
            <a:solidFill>
              <a:schemeClr val="accent4">
                <a:hueOff val="384618"/>
                <a:satOff val="3869"/>
                <a:lumOff val="5802"/>
                <a:alpha val="43170"/>
              </a:schemeClr>
            </a:solidFill>
            <a:ln w="12700">
              <a:miter lim="400000"/>
            </a:ln>
            <a:effectLst>
              <a:outerShdw blurRad="38100" dist="25400" dir="5400000" rotWithShape="0">
                <a:srgbClr val="000000">
                  <a:alpha val="50000"/>
                </a:srgbClr>
              </a:outerShdw>
            </a:effectLst>
          </p:spPr>
          <p:txBody>
            <a:bodyPr lIns="35717" tIns="35717" rIns="35717" bIns="35717" anchor="ctr"/>
            <a:lstStyle/>
            <a:p>
              <a:pPr>
                <a:defRPr sz="2400">
                  <a:solidFill>
                    <a:srgbClr val="FFFFFF"/>
                  </a:solidFill>
                </a:defRPr>
              </a:pPr>
              <a:endParaRPr>
                <a:latin typeface="微软雅黑" pitchFamily="34" charset="-122"/>
                <a:ea typeface="微软雅黑" pitchFamily="34" charset="-122"/>
              </a:endParaRPr>
            </a:p>
          </p:txBody>
        </p:sp>
        <p:sp>
          <p:nvSpPr>
            <p:cNvPr id="52" name="Shape 127"/>
            <p:cNvSpPr/>
            <p:nvPr/>
          </p:nvSpPr>
          <p:spPr>
            <a:xfrm>
              <a:off x="2556580" y="2983604"/>
              <a:ext cx="7485242" cy="2026972"/>
            </a:xfrm>
            <a:prstGeom prst="rect">
              <a:avLst/>
            </a:prstGeom>
            <a:solidFill>
              <a:srgbClr val="DCDEE0"/>
            </a:solidFill>
            <a:ln w="12700">
              <a:miter lim="400000"/>
            </a:ln>
            <a:effectLst>
              <a:outerShdw blurRad="38100" dist="25400" dir="5400000" rotWithShape="0">
                <a:srgbClr val="000000">
                  <a:alpha val="50000"/>
                </a:srgbClr>
              </a:outerShdw>
            </a:effectLst>
          </p:spPr>
          <p:txBody>
            <a:bodyPr lIns="35717" tIns="35717" rIns="35717" bIns="35717" anchor="ctr"/>
            <a:lstStyle/>
            <a:p>
              <a:pPr>
                <a:defRPr sz="2400">
                  <a:solidFill>
                    <a:srgbClr val="FFFFFF"/>
                  </a:solidFill>
                </a:defRPr>
              </a:pPr>
              <a:endParaRPr>
                <a:latin typeface="微软雅黑" pitchFamily="34" charset="-122"/>
                <a:ea typeface="微软雅黑" pitchFamily="34" charset="-122"/>
              </a:endParaRPr>
            </a:p>
          </p:txBody>
        </p:sp>
        <p:sp>
          <p:nvSpPr>
            <p:cNvPr id="53" name="Shape 129"/>
            <p:cNvSpPr/>
            <p:nvPr/>
          </p:nvSpPr>
          <p:spPr>
            <a:xfrm>
              <a:off x="1774082" y="6095192"/>
              <a:ext cx="713469" cy="528143"/>
            </a:xfrm>
            <a:prstGeom prst="rect">
              <a:avLst/>
            </a:prstGeom>
            <a:solidFill>
              <a:srgbClr val="DCDEE0"/>
            </a:solid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lvl1pPr>
            </a:lstStyle>
            <a:p>
              <a:pPr algn="ctr">
                <a:defRPr sz="1800"/>
              </a:pPr>
              <a:r>
                <a:rPr lang="zh-CN" altLang="en-US" sz="1400" dirty="0" smtClean="0">
                  <a:latin typeface="微软雅黑" pitchFamily="34" charset="-122"/>
                  <a:ea typeface="微软雅黑" pitchFamily="34" charset="-122"/>
                </a:rPr>
                <a:t>物联层</a:t>
              </a:r>
              <a:endParaRPr sz="1400" dirty="0">
                <a:latin typeface="微软雅黑" pitchFamily="34" charset="-122"/>
                <a:ea typeface="微软雅黑" pitchFamily="34" charset="-122"/>
              </a:endParaRPr>
            </a:p>
          </p:txBody>
        </p:sp>
        <p:sp>
          <p:nvSpPr>
            <p:cNvPr id="54" name="Shape 130"/>
            <p:cNvSpPr/>
            <p:nvPr/>
          </p:nvSpPr>
          <p:spPr>
            <a:xfrm>
              <a:off x="1774082" y="5105287"/>
              <a:ext cx="713469" cy="892969"/>
            </a:xfrm>
            <a:prstGeom prst="rect">
              <a:avLst/>
            </a:prstGeom>
            <a:solidFill>
              <a:srgbClr val="DCDEE0"/>
            </a:solid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lvl1pPr>
            </a:lstStyle>
            <a:p>
              <a:pPr algn="ctr">
                <a:defRPr sz="1800"/>
              </a:pPr>
              <a:r>
                <a:rPr sz="1400" dirty="0" smtClean="0">
                  <a:latin typeface="微软雅黑" pitchFamily="34" charset="-122"/>
                  <a:ea typeface="微软雅黑" pitchFamily="34" charset="-122"/>
                </a:rPr>
                <a:t>实体</a:t>
              </a:r>
              <a:r>
                <a:rPr lang="zh-CN" altLang="en-US" sz="1400" dirty="0" smtClean="0">
                  <a:latin typeface="微软雅黑" pitchFamily="34" charset="-122"/>
                  <a:ea typeface="微软雅黑" pitchFamily="34" charset="-122"/>
                </a:rPr>
                <a:t>层</a:t>
              </a:r>
              <a:endParaRPr lang="en-US" sz="1400" dirty="0" smtClean="0">
                <a:latin typeface="微软雅黑" pitchFamily="34" charset="-122"/>
                <a:ea typeface="微软雅黑" pitchFamily="34" charset="-122"/>
              </a:endParaRPr>
            </a:p>
          </p:txBody>
        </p:sp>
        <p:sp>
          <p:nvSpPr>
            <p:cNvPr id="55" name="Shape 131"/>
            <p:cNvSpPr/>
            <p:nvPr/>
          </p:nvSpPr>
          <p:spPr>
            <a:xfrm>
              <a:off x="1774082" y="2967987"/>
              <a:ext cx="713469" cy="2040365"/>
            </a:xfrm>
            <a:prstGeom prst="rect">
              <a:avLst/>
            </a:prstGeom>
            <a:solidFill>
              <a:srgbClr val="DCDEE0"/>
            </a:solid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lvl1pPr>
            </a:lstStyle>
            <a:p>
              <a:pPr algn="ctr">
                <a:defRPr sz="1800"/>
              </a:pPr>
              <a:r>
                <a:rPr sz="1400" dirty="0" smtClean="0">
                  <a:latin typeface="微软雅黑" pitchFamily="34" charset="-122"/>
                  <a:ea typeface="微软雅黑" pitchFamily="34" charset="-122"/>
                </a:rPr>
                <a:t>联盟</a:t>
              </a:r>
              <a:r>
                <a:rPr lang="zh-CN" altLang="en-US" sz="1400" dirty="0" smtClean="0">
                  <a:latin typeface="微软雅黑" pitchFamily="34" charset="-122"/>
                  <a:ea typeface="微软雅黑" pitchFamily="34" charset="-122"/>
                </a:rPr>
                <a:t>链</a:t>
              </a:r>
              <a:endParaRPr sz="1400" dirty="0">
                <a:latin typeface="微软雅黑" pitchFamily="34" charset="-122"/>
                <a:ea typeface="微软雅黑" pitchFamily="34" charset="-122"/>
              </a:endParaRPr>
            </a:p>
          </p:txBody>
        </p:sp>
        <p:sp>
          <p:nvSpPr>
            <p:cNvPr id="56" name="Shape 132"/>
            <p:cNvSpPr/>
            <p:nvPr/>
          </p:nvSpPr>
          <p:spPr>
            <a:xfrm>
              <a:off x="1774082" y="2118725"/>
              <a:ext cx="713469" cy="752327"/>
            </a:xfrm>
            <a:prstGeom prst="rect">
              <a:avLst/>
            </a:prstGeom>
            <a:solidFill>
              <a:srgbClr val="DCDEE0"/>
            </a:solid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800"/>
              </a:pPr>
              <a:r>
                <a:rPr sz="1400" dirty="0" smtClean="0">
                  <a:latin typeface="微软雅黑" pitchFamily="34" charset="-122"/>
                  <a:ea typeface="微软雅黑" pitchFamily="34" charset="-122"/>
                </a:rPr>
                <a:t>应用</a:t>
              </a:r>
              <a:r>
                <a:rPr lang="zh-CN" altLang="en-US" sz="1400" dirty="0" smtClean="0">
                  <a:latin typeface="微软雅黑" pitchFamily="34" charset="-122"/>
                  <a:ea typeface="微软雅黑" pitchFamily="34" charset="-122"/>
                </a:rPr>
                <a:t>层</a:t>
              </a:r>
              <a:endParaRPr sz="1400" dirty="0">
                <a:latin typeface="微软雅黑" pitchFamily="34" charset="-122"/>
                <a:ea typeface="微软雅黑" pitchFamily="34" charset="-122"/>
              </a:endParaRPr>
            </a:p>
          </p:txBody>
        </p:sp>
        <p:sp>
          <p:nvSpPr>
            <p:cNvPr id="57" name="Shape 133"/>
            <p:cNvSpPr/>
            <p:nvPr/>
          </p:nvSpPr>
          <p:spPr>
            <a:xfrm>
              <a:off x="1774082" y="1128821"/>
              <a:ext cx="713469" cy="892969"/>
            </a:xfrm>
            <a:prstGeom prst="rect">
              <a:avLst/>
            </a:prstGeom>
            <a:solidFill>
              <a:srgbClr val="DCDEE0"/>
            </a:solid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800"/>
              </a:pPr>
              <a:r>
                <a:rPr sz="1400" dirty="0" smtClean="0">
                  <a:latin typeface="微软雅黑" pitchFamily="34" charset="-122"/>
                  <a:ea typeface="微软雅黑" pitchFamily="34" charset="-122"/>
                </a:rPr>
                <a:t>金融</a:t>
              </a:r>
              <a:r>
                <a:rPr lang="en-US" sz="1400" dirty="0" smtClean="0">
                  <a:latin typeface="微软雅黑" pitchFamily="34" charset="-122"/>
                  <a:ea typeface="微软雅黑" pitchFamily="34" charset="-122"/>
                </a:rPr>
                <a:t>/</a:t>
              </a:r>
              <a:endParaRPr sz="1400" dirty="0">
                <a:latin typeface="微软雅黑" pitchFamily="34" charset="-122"/>
                <a:ea typeface="微软雅黑" pitchFamily="34" charset="-122"/>
              </a:endParaRPr>
            </a:p>
            <a:p>
              <a:pPr algn="ctr">
                <a:defRPr sz="1800"/>
              </a:pPr>
              <a:r>
                <a:rPr sz="1400" dirty="0" smtClean="0">
                  <a:latin typeface="微软雅黑" pitchFamily="34" charset="-122"/>
                  <a:ea typeface="微软雅黑" pitchFamily="34" charset="-122"/>
                </a:rPr>
                <a:t>类</a:t>
              </a:r>
              <a:r>
                <a:rPr lang="zh-CN" altLang="en-US" sz="1400" dirty="0" smtClean="0">
                  <a:latin typeface="微软雅黑" pitchFamily="34" charset="-122"/>
                  <a:ea typeface="微软雅黑" pitchFamily="34" charset="-122"/>
                </a:rPr>
                <a:t>金融</a:t>
              </a:r>
              <a:endParaRPr sz="1400" dirty="0">
                <a:latin typeface="微软雅黑" pitchFamily="34" charset="-122"/>
                <a:ea typeface="微软雅黑" pitchFamily="34" charset="-122"/>
              </a:endParaRPr>
            </a:p>
          </p:txBody>
        </p:sp>
        <p:sp>
          <p:nvSpPr>
            <p:cNvPr id="58" name="Shape 134"/>
            <p:cNvSpPr/>
            <p:nvPr/>
          </p:nvSpPr>
          <p:spPr>
            <a:xfrm>
              <a:off x="4848441" y="3479526"/>
              <a:ext cx="407976" cy="320772"/>
            </a:xfrm>
            <a:prstGeom prst="ellipse">
              <a:avLst/>
            </a:prstGeom>
            <a:blipFill>
              <a:blip r:embed="rId2" cstate="print"/>
            </a:blipFill>
            <a:ln w="12700">
              <a:miter lim="400000"/>
            </a:ln>
            <a:effectLst>
              <a:outerShdw blurRad="38100" dist="25400" dir="5400000" rotWithShape="0">
                <a:srgbClr val="000000">
                  <a:alpha val="50000"/>
                </a:srgbClr>
              </a:outerShdw>
            </a:effectLst>
          </p:spPr>
          <p:txBody>
            <a:bodyPr lIns="35717" tIns="35717" rIns="35717" bIns="35717" anchor="ctr"/>
            <a:lstStyle/>
            <a:p>
              <a:pPr>
                <a:defRPr sz="2400">
                  <a:solidFill>
                    <a:srgbClr val="FFFFFF"/>
                  </a:solidFill>
                </a:defRPr>
              </a:pPr>
              <a:endParaRPr>
                <a:latin typeface="微软雅黑" pitchFamily="34" charset="-122"/>
                <a:ea typeface="微软雅黑" pitchFamily="34" charset="-122"/>
              </a:endParaRPr>
            </a:p>
          </p:txBody>
        </p:sp>
        <p:sp>
          <p:nvSpPr>
            <p:cNvPr id="59" name="Shape 135"/>
            <p:cNvSpPr/>
            <p:nvPr/>
          </p:nvSpPr>
          <p:spPr>
            <a:xfrm>
              <a:off x="6875480" y="3479526"/>
              <a:ext cx="407976" cy="320772"/>
            </a:xfrm>
            <a:prstGeom prst="ellipse">
              <a:avLst/>
            </a:prstGeom>
            <a:blipFill>
              <a:blip r:embed="rId2" cstate="print"/>
            </a:blipFill>
            <a:ln w="12700">
              <a:miter lim="400000"/>
            </a:ln>
            <a:effectLst>
              <a:outerShdw blurRad="38100" dist="25400" dir="5400000" rotWithShape="0">
                <a:srgbClr val="000000">
                  <a:alpha val="50000"/>
                </a:srgbClr>
              </a:outerShdw>
            </a:effectLst>
          </p:spPr>
          <p:txBody>
            <a:bodyPr lIns="35717" tIns="35717" rIns="35717" bIns="35717" anchor="ctr"/>
            <a:lstStyle/>
            <a:p>
              <a:pPr>
                <a:defRPr sz="2400">
                  <a:solidFill>
                    <a:srgbClr val="FFFFFF"/>
                  </a:solidFill>
                </a:defRPr>
              </a:pPr>
              <a:endParaRPr>
                <a:latin typeface="微软雅黑" pitchFamily="34" charset="-122"/>
                <a:ea typeface="微软雅黑" pitchFamily="34" charset="-122"/>
              </a:endParaRPr>
            </a:p>
          </p:txBody>
        </p:sp>
        <p:sp>
          <p:nvSpPr>
            <p:cNvPr id="60" name="Shape 136"/>
            <p:cNvSpPr/>
            <p:nvPr/>
          </p:nvSpPr>
          <p:spPr>
            <a:xfrm>
              <a:off x="4848441" y="4176041"/>
              <a:ext cx="407976" cy="320772"/>
            </a:xfrm>
            <a:prstGeom prst="ellipse">
              <a:avLst/>
            </a:prstGeom>
            <a:blipFill>
              <a:blip r:embed="rId2" cstate="print"/>
            </a:blipFill>
            <a:ln w="12700">
              <a:miter lim="400000"/>
            </a:ln>
            <a:effectLst>
              <a:outerShdw blurRad="38100" dist="25400" dir="5400000" rotWithShape="0">
                <a:srgbClr val="000000">
                  <a:alpha val="50000"/>
                </a:srgbClr>
              </a:outerShdw>
            </a:effectLst>
          </p:spPr>
          <p:txBody>
            <a:bodyPr lIns="35717" tIns="35717" rIns="35717" bIns="35717" anchor="ctr"/>
            <a:lstStyle/>
            <a:p>
              <a:pPr>
                <a:defRPr sz="2400">
                  <a:solidFill>
                    <a:srgbClr val="FFFFFF"/>
                  </a:solidFill>
                </a:defRPr>
              </a:pPr>
              <a:endParaRPr>
                <a:latin typeface="微软雅黑" pitchFamily="34" charset="-122"/>
                <a:ea typeface="微软雅黑" pitchFamily="34" charset="-122"/>
              </a:endParaRPr>
            </a:p>
          </p:txBody>
        </p:sp>
        <p:sp>
          <p:nvSpPr>
            <p:cNvPr id="61" name="Shape 137"/>
            <p:cNvSpPr/>
            <p:nvPr/>
          </p:nvSpPr>
          <p:spPr>
            <a:xfrm>
              <a:off x="6875480" y="4176041"/>
              <a:ext cx="407976" cy="320772"/>
            </a:xfrm>
            <a:prstGeom prst="ellipse">
              <a:avLst/>
            </a:prstGeom>
            <a:blipFill>
              <a:blip r:embed="rId2" cstate="print"/>
            </a:blipFill>
            <a:ln w="12700">
              <a:miter lim="400000"/>
            </a:ln>
            <a:effectLst>
              <a:outerShdw blurRad="38100" dist="25400" dir="5400000" rotWithShape="0">
                <a:srgbClr val="000000">
                  <a:alpha val="50000"/>
                </a:srgbClr>
              </a:outerShdw>
            </a:effectLst>
          </p:spPr>
          <p:txBody>
            <a:bodyPr lIns="35717" tIns="35717" rIns="35717" bIns="35717" anchor="ctr"/>
            <a:lstStyle/>
            <a:p>
              <a:pPr>
                <a:defRPr sz="2400">
                  <a:solidFill>
                    <a:srgbClr val="FFFFFF"/>
                  </a:solidFill>
                </a:defRPr>
              </a:pPr>
              <a:endParaRPr>
                <a:latin typeface="微软雅黑" pitchFamily="34" charset="-122"/>
                <a:ea typeface="微软雅黑" pitchFamily="34" charset="-122"/>
              </a:endParaRPr>
            </a:p>
          </p:txBody>
        </p:sp>
        <p:sp>
          <p:nvSpPr>
            <p:cNvPr id="62" name="Shape 138"/>
            <p:cNvSpPr/>
            <p:nvPr/>
          </p:nvSpPr>
          <p:spPr>
            <a:xfrm>
              <a:off x="5257811" y="3639911"/>
              <a:ext cx="1616274" cy="1"/>
            </a:xfrm>
            <a:prstGeom prst="line">
              <a:avLst/>
            </a:prstGeom>
            <a:ln w="25400">
              <a:solidFill>
                <a:srgbClr val="000000"/>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63" name="Shape 139"/>
            <p:cNvSpPr/>
            <p:nvPr/>
          </p:nvSpPr>
          <p:spPr>
            <a:xfrm flipV="1">
              <a:off x="5252299" y="3644325"/>
              <a:ext cx="1627297" cy="687689"/>
            </a:xfrm>
            <a:prstGeom prst="line">
              <a:avLst/>
            </a:prstGeom>
            <a:ln w="25400">
              <a:solidFill>
                <a:srgbClr val="000000"/>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64" name="Shape 140"/>
            <p:cNvSpPr/>
            <p:nvPr/>
          </p:nvSpPr>
          <p:spPr>
            <a:xfrm>
              <a:off x="5257881" y="4336427"/>
              <a:ext cx="1616135" cy="1"/>
            </a:xfrm>
            <a:prstGeom prst="line">
              <a:avLst/>
            </a:prstGeom>
            <a:ln w="25400">
              <a:solidFill>
                <a:srgbClr val="000000"/>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65" name="Shape 141"/>
            <p:cNvSpPr/>
            <p:nvPr/>
          </p:nvSpPr>
          <p:spPr>
            <a:xfrm>
              <a:off x="5261054" y="3637016"/>
              <a:ext cx="1609786" cy="702307"/>
            </a:xfrm>
            <a:prstGeom prst="line">
              <a:avLst/>
            </a:prstGeom>
            <a:ln w="25400">
              <a:solidFill>
                <a:srgbClr val="000000"/>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66" name="Shape 142"/>
            <p:cNvSpPr/>
            <p:nvPr/>
          </p:nvSpPr>
          <p:spPr>
            <a:xfrm flipV="1">
              <a:off x="7058882" y="3820999"/>
              <a:ext cx="1" cy="334341"/>
            </a:xfrm>
            <a:prstGeom prst="line">
              <a:avLst/>
            </a:prstGeom>
            <a:ln w="25400">
              <a:solidFill>
                <a:srgbClr val="000000"/>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67" name="Shape 143"/>
            <p:cNvSpPr/>
            <p:nvPr/>
          </p:nvSpPr>
          <p:spPr>
            <a:xfrm>
              <a:off x="5058741" y="3810221"/>
              <a:ext cx="1" cy="355897"/>
            </a:xfrm>
            <a:prstGeom prst="line">
              <a:avLst/>
            </a:prstGeom>
            <a:ln w="25400">
              <a:solidFill>
                <a:srgbClr val="000000"/>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68" name="Shape 144"/>
            <p:cNvSpPr/>
            <p:nvPr/>
          </p:nvSpPr>
          <p:spPr>
            <a:xfrm>
              <a:off x="5643194" y="4058092"/>
              <a:ext cx="892869" cy="318353"/>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p>
              <a:pPr algn="ctr">
                <a:defRPr sz="800"/>
              </a:pPr>
              <a:r>
                <a:rPr b="1" dirty="0">
                  <a:latin typeface="微软雅黑" pitchFamily="34" charset="-122"/>
                  <a:ea typeface="微软雅黑" pitchFamily="34" charset="-122"/>
                </a:rPr>
                <a:t>共识节点网络</a:t>
              </a:r>
            </a:p>
            <a:p>
              <a:pPr algn="ctr">
                <a:defRPr sz="800"/>
              </a:pPr>
              <a:r>
                <a:rPr b="1" dirty="0">
                  <a:latin typeface="微软雅黑" pitchFamily="34" charset="-122"/>
                  <a:ea typeface="微软雅黑" pitchFamily="34" charset="-122"/>
                </a:rPr>
                <a:t>（联盟核心成员）</a:t>
              </a:r>
            </a:p>
          </p:txBody>
        </p:sp>
        <p:sp>
          <p:nvSpPr>
            <p:cNvPr id="69" name="Shape 145"/>
            <p:cNvSpPr/>
            <p:nvPr/>
          </p:nvSpPr>
          <p:spPr>
            <a:xfrm>
              <a:off x="3747665" y="3818803"/>
              <a:ext cx="407976" cy="355897"/>
            </a:xfrm>
            <a:prstGeom prst="roundRect">
              <a:avLst>
                <a:gd name="adj" fmla="val 20264"/>
              </a:avLst>
            </a:prstGeom>
            <a:blipFill>
              <a:blip r:embed="rId3" cstate="print"/>
            </a:blip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000">
                  <a:solidFill>
                    <a:srgbClr val="FFFFFF"/>
                  </a:solidFill>
                </a:defRPr>
              </a:pPr>
              <a:r>
                <a:rPr dirty="0">
                  <a:latin typeface="微软雅黑" pitchFamily="34" charset="-122"/>
                  <a:ea typeface="微软雅黑" pitchFamily="34" charset="-122"/>
                </a:rPr>
                <a:t>成员</a:t>
              </a:r>
            </a:p>
            <a:p>
              <a:pPr algn="ctr">
                <a:defRPr sz="1000">
                  <a:solidFill>
                    <a:srgbClr val="FFFFFF"/>
                  </a:solidFill>
                </a:defRPr>
              </a:pPr>
              <a:r>
                <a:rPr dirty="0">
                  <a:latin typeface="微软雅黑" pitchFamily="34" charset="-122"/>
                  <a:ea typeface="微软雅黑" pitchFamily="34" charset="-122"/>
                </a:rPr>
                <a:t>节点</a:t>
              </a:r>
            </a:p>
          </p:txBody>
        </p:sp>
        <p:sp>
          <p:nvSpPr>
            <p:cNvPr id="70" name="Shape 146"/>
            <p:cNvSpPr/>
            <p:nvPr/>
          </p:nvSpPr>
          <p:spPr>
            <a:xfrm>
              <a:off x="3568394" y="1267003"/>
              <a:ext cx="536654"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a:latin typeface="微软雅黑" pitchFamily="34" charset="-122"/>
                  <a:ea typeface="微软雅黑" pitchFamily="34" charset="-122"/>
                </a:rPr>
                <a:t>银行</a:t>
              </a:r>
            </a:p>
          </p:txBody>
        </p:sp>
        <p:sp>
          <p:nvSpPr>
            <p:cNvPr id="71" name="Shape 147"/>
            <p:cNvSpPr/>
            <p:nvPr/>
          </p:nvSpPr>
          <p:spPr>
            <a:xfrm>
              <a:off x="4291487" y="1267003"/>
              <a:ext cx="536654"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a:latin typeface="微软雅黑" pitchFamily="34" charset="-122"/>
                  <a:ea typeface="微软雅黑" pitchFamily="34" charset="-122"/>
                </a:rPr>
                <a:t>保险</a:t>
              </a:r>
            </a:p>
          </p:txBody>
        </p:sp>
        <p:sp>
          <p:nvSpPr>
            <p:cNvPr id="72" name="Shape 148"/>
            <p:cNvSpPr/>
            <p:nvPr/>
          </p:nvSpPr>
          <p:spPr>
            <a:xfrm>
              <a:off x="4462684" y="3049575"/>
              <a:ext cx="3206526" cy="1877188"/>
            </a:xfrm>
            <a:prstGeom prst="ellipse">
              <a:avLst/>
            </a:prstGeom>
            <a:ln w="25400">
              <a:solidFill>
                <a:srgbClr val="85888D"/>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73" name="Shape 149"/>
            <p:cNvSpPr/>
            <p:nvPr/>
          </p:nvSpPr>
          <p:spPr>
            <a:xfrm>
              <a:off x="4131651" y="3996751"/>
              <a:ext cx="337139" cy="1"/>
            </a:xfrm>
            <a:prstGeom prst="line">
              <a:avLst/>
            </a:prstGeom>
            <a:ln w="25400">
              <a:solidFill>
                <a:srgbClr val="000000"/>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74" name="Shape 150"/>
            <p:cNvSpPr/>
            <p:nvPr/>
          </p:nvSpPr>
          <p:spPr>
            <a:xfrm>
              <a:off x="7663106" y="3996751"/>
              <a:ext cx="337139" cy="1"/>
            </a:xfrm>
            <a:prstGeom prst="line">
              <a:avLst/>
            </a:prstGeom>
            <a:ln w="25400">
              <a:solidFill>
                <a:srgbClr val="000000"/>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75" name="Shape 151"/>
            <p:cNvSpPr/>
            <p:nvPr/>
          </p:nvSpPr>
          <p:spPr>
            <a:xfrm>
              <a:off x="7976255" y="3818803"/>
              <a:ext cx="407976" cy="355897"/>
            </a:xfrm>
            <a:prstGeom prst="roundRect">
              <a:avLst>
                <a:gd name="adj" fmla="val 20264"/>
              </a:avLst>
            </a:prstGeom>
            <a:blipFill>
              <a:blip r:embed="rId3" cstate="print"/>
            </a:blip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000">
                  <a:solidFill>
                    <a:srgbClr val="FFFFFF"/>
                  </a:solidFill>
                </a:defRPr>
              </a:pPr>
              <a:r>
                <a:rPr dirty="0">
                  <a:latin typeface="微软雅黑" pitchFamily="34" charset="-122"/>
                  <a:ea typeface="微软雅黑" pitchFamily="34" charset="-122"/>
                </a:rPr>
                <a:t>成员</a:t>
              </a:r>
            </a:p>
            <a:p>
              <a:pPr algn="ctr">
                <a:defRPr sz="1000">
                  <a:solidFill>
                    <a:srgbClr val="FFFFFF"/>
                  </a:solidFill>
                </a:defRPr>
              </a:pPr>
              <a:r>
                <a:rPr dirty="0">
                  <a:latin typeface="微软雅黑" pitchFamily="34" charset="-122"/>
                  <a:ea typeface="微软雅黑" pitchFamily="34" charset="-122"/>
                </a:rPr>
                <a:t>节点</a:t>
              </a:r>
            </a:p>
          </p:txBody>
        </p:sp>
        <p:sp>
          <p:nvSpPr>
            <p:cNvPr id="76" name="Shape 152"/>
            <p:cNvSpPr/>
            <p:nvPr/>
          </p:nvSpPr>
          <p:spPr>
            <a:xfrm>
              <a:off x="7873180" y="3050849"/>
              <a:ext cx="407976" cy="355897"/>
            </a:xfrm>
            <a:prstGeom prst="roundRect">
              <a:avLst>
                <a:gd name="adj" fmla="val 20264"/>
              </a:avLst>
            </a:prstGeom>
            <a:blipFill>
              <a:blip r:embed="rId3" cstate="print"/>
            </a:blip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000">
                  <a:solidFill>
                    <a:srgbClr val="FFFFFF"/>
                  </a:solidFill>
                </a:defRPr>
              </a:pPr>
              <a:r>
                <a:rPr dirty="0">
                  <a:latin typeface="微软雅黑" pitchFamily="34" charset="-122"/>
                  <a:ea typeface="微软雅黑" pitchFamily="34" charset="-122"/>
                </a:rPr>
                <a:t>成员</a:t>
              </a:r>
            </a:p>
            <a:p>
              <a:pPr algn="ctr">
                <a:defRPr sz="1000">
                  <a:solidFill>
                    <a:srgbClr val="FFFFFF"/>
                  </a:solidFill>
                </a:defRPr>
              </a:pPr>
              <a:r>
                <a:rPr dirty="0">
                  <a:latin typeface="微软雅黑" pitchFamily="34" charset="-122"/>
                  <a:ea typeface="微软雅黑" pitchFamily="34" charset="-122"/>
                </a:rPr>
                <a:t>节点</a:t>
              </a:r>
            </a:p>
          </p:txBody>
        </p:sp>
        <p:sp>
          <p:nvSpPr>
            <p:cNvPr id="77" name="Shape 153"/>
            <p:cNvSpPr/>
            <p:nvPr/>
          </p:nvSpPr>
          <p:spPr>
            <a:xfrm flipV="1">
              <a:off x="7413075" y="3264850"/>
              <a:ext cx="463899" cy="196120"/>
            </a:xfrm>
            <a:prstGeom prst="line">
              <a:avLst/>
            </a:prstGeom>
            <a:ln w="25400">
              <a:solidFill>
                <a:srgbClr val="000000"/>
              </a:solidFill>
              <a:miter lim="400000"/>
            </a:ln>
          </p:spPr>
          <p:txBody>
            <a:bodyPr lIns="35717" tIns="35717" rIns="35717" bIns="35717" anchor="ctr"/>
            <a:lstStyle/>
            <a:p>
              <a:pPr>
                <a:defRPr sz="2400"/>
              </a:pPr>
              <a:endParaRPr>
                <a:latin typeface="微软雅黑" pitchFamily="34" charset="-122"/>
                <a:ea typeface="微软雅黑" pitchFamily="34" charset="-122"/>
              </a:endParaRPr>
            </a:p>
          </p:txBody>
        </p:sp>
        <p:sp>
          <p:nvSpPr>
            <p:cNvPr id="78" name="Shape 154"/>
            <p:cNvSpPr/>
            <p:nvPr/>
          </p:nvSpPr>
          <p:spPr>
            <a:xfrm>
              <a:off x="5861960" y="4497459"/>
              <a:ext cx="407976" cy="355897"/>
            </a:xfrm>
            <a:prstGeom prst="roundRect">
              <a:avLst>
                <a:gd name="adj" fmla="val 20264"/>
              </a:avLst>
            </a:prstGeom>
            <a:solidFill>
              <a:schemeClr val="accent6"/>
            </a:solid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000">
                  <a:solidFill>
                    <a:srgbClr val="FFFFFF"/>
                  </a:solidFill>
                </a:defRPr>
              </a:pPr>
              <a:r>
                <a:rPr>
                  <a:latin typeface="微软雅黑" pitchFamily="34" charset="-122"/>
                  <a:ea typeface="微软雅黑" pitchFamily="34" charset="-122"/>
                </a:rPr>
                <a:t>审计</a:t>
              </a:r>
            </a:p>
            <a:p>
              <a:pPr algn="ctr">
                <a:defRPr sz="1000">
                  <a:solidFill>
                    <a:srgbClr val="FFFFFF"/>
                  </a:solidFill>
                </a:defRPr>
              </a:pPr>
              <a:r>
                <a:rPr>
                  <a:latin typeface="微软雅黑" pitchFamily="34" charset="-122"/>
                  <a:ea typeface="微软雅黑" pitchFamily="34" charset="-122"/>
                </a:rPr>
                <a:t>节点</a:t>
              </a:r>
            </a:p>
          </p:txBody>
        </p:sp>
        <p:sp>
          <p:nvSpPr>
            <p:cNvPr id="79" name="Shape 155"/>
            <p:cNvSpPr/>
            <p:nvPr/>
          </p:nvSpPr>
          <p:spPr>
            <a:xfrm>
              <a:off x="5861960" y="3123629"/>
              <a:ext cx="407976" cy="355897"/>
            </a:xfrm>
            <a:prstGeom prst="roundRect">
              <a:avLst>
                <a:gd name="adj" fmla="val 20264"/>
              </a:avLst>
            </a:prstGeom>
            <a:solidFill>
              <a:schemeClr val="accent6"/>
            </a:solidFill>
            <a:ln w="12700">
              <a:miter lim="400000"/>
            </a:ln>
            <a:effectLst>
              <a:outerShdw blurRad="50800" dist="127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000">
                  <a:solidFill>
                    <a:srgbClr val="FFFFFF"/>
                  </a:solidFill>
                </a:defRPr>
              </a:pPr>
              <a:r>
                <a:rPr>
                  <a:latin typeface="微软雅黑" pitchFamily="34" charset="-122"/>
                  <a:ea typeface="微软雅黑" pitchFamily="34" charset="-122"/>
                </a:rPr>
                <a:t>审计</a:t>
              </a:r>
            </a:p>
            <a:p>
              <a:pPr algn="ctr">
                <a:defRPr sz="1000">
                  <a:solidFill>
                    <a:srgbClr val="FFFFFF"/>
                  </a:solidFill>
                </a:defRPr>
              </a:pPr>
              <a:r>
                <a:rPr>
                  <a:latin typeface="微软雅黑" pitchFamily="34" charset="-122"/>
                  <a:ea typeface="微软雅黑" pitchFamily="34" charset="-122"/>
                </a:rPr>
                <a:t>节点</a:t>
              </a:r>
            </a:p>
          </p:txBody>
        </p:sp>
        <p:sp>
          <p:nvSpPr>
            <p:cNvPr id="80" name="Shape 156"/>
            <p:cNvSpPr/>
            <p:nvPr/>
          </p:nvSpPr>
          <p:spPr>
            <a:xfrm>
              <a:off x="3655200" y="2215530"/>
              <a:ext cx="707295" cy="558716"/>
            </a:xfrm>
            <a:prstGeom prst="roundRect">
              <a:avLst>
                <a:gd name="adj" fmla="val 21726"/>
              </a:avLst>
            </a:prstGeom>
            <a:blipFill>
              <a:blip r:embed="rId4"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1800">
                  <a:solidFill>
                    <a:srgbClr val="FFFFFF"/>
                  </a:solidFill>
                </a:defRPr>
              </a:lvl1pPr>
            </a:lstStyle>
            <a:p>
              <a:pPr algn="ctr"/>
              <a:r>
                <a:rPr lang="zh-CN" altLang="en-US" sz="1600" dirty="0" smtClean="0">
                  <a:latin typeface="微软雅黑" pitchFamily="34" charset="-122"/>
                  <a:ea typeface="微软雅黑" pitchFamily="34" charset="-122"/>
                </a:rPr>
                <a:t>账户</a:t>
              </a:r>
              <a:endParaRPr sz="1600" dirty="0">
                <a:latin typeface="微软雅黑" pitchFamily="34" charset="-122"/>
                <a:ea typeface="微软雅黑" pitchFamily="34" charset="-122"/>
              </a:endParaRPr>
            </a:p>
          </p:txBody>
        </p:sp>
        <p:sp>
          <p:nvSpPr>
            <p:cNvPr id="81" name="Shape 157"/>
            <p:cNvSpPr/>
            <p:nvPr/>
          </p:nvSpPr>
          <p:spPr>
            <a:xfrm>
              <a:off x="4432083" y="2215530"/>
              <a:ext cx="707295" cy="558716"/>
            </a:xfrm>
            <a:prstGeom prst="roundRect">
              <a:avLst>
                <a:gd name="adj" fmla="val 21726"/>
              </a:avLst>
            </a:prstGeom>
            <a:blipFill>
              <a:blip r:embed="rId4"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800">
                  <a:solidFill>
                    <a:srgbClr val="FFFFFF"/>
                  </a:solidFill>
                </a:defRPr>
              </a:pPr>
              <a:r>
                <a:rPr sz="1600" dirty="0">
                  <a:latin typeface="微软雅黑" pitchFamily="34" charset="-122"/>
                  <a:ea typeface="微软雅黑" pitchFamily="34" charset="-122"/>
                </a:rPr>
                <a:t>仓单</a:t>
              </a:r>
            </a:p>
            <a:p>
              <a:pPr algn="ctr">
                <a:defRPr sz="1800">
                  <a:solidFill>
                    <a:srgbClr val="FFFFFF"/>
                  </a:solidFill>
                </a:defRPr>
              </a:pPr>
              <a:r>
                <a:rPr sz="1600" dirty="0">
                  <a:latin typeface="微软雅黑" pitchFamily="34" charset="-122"/>
                  <a:ea typeface="微软雅黑" pitchFamily="34" charset="-122"/>
                </a:rPr>
                <a:t>交易</a:t>
              </a:r>
            </a:p>
          </p:txBody>
        </p:sp>
        <p:sp>
          <p:nvSpPr>
            <p:cNvPr id="82" name="Shape 158"/>
            <p:cNvSpPr/>
            <p:nvPr/>
          </p:nvSpPr>
          <p:spPr>
            <a:xfrm>
              <a:off x="5208966" y="2223649"/>
              <a:ext cx="707295" cy="558716"/>
            </a:xfrm>
            <a:prstGeom prst="roundRect">
              <a:avLst>
                <a:gd name="adj" fmla="val 21726"/>
              </a:avLst>
            </a:prstGeom>
            <a:blipFill>
              <a:blip r:embed="rId4"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800">
                  <a:solidFill>
                    <a:srgbClr val="FFFFFF"/>
                  </a:solidFill>
                </a:defRPr>
              </a:pPr>
              <a:r>
                <a:rPr sz="1600" dirty="0">
                  <a:latin typeface="微软雅黑" pitchFamily="34" charset="-122"/>
                  <a:ea typeface="微软雅黑" pitchFamily="34" charset="-122"/>
                </a:rPr>
                <a:t>衍生</a:t>
              </a:r>
            </a:p>
            <a:p>
              <a:pPr algn="ctr">
                <a:defRPr sz="1800">
                  <a:solidFill>
                    <a:srgbClr val="FFFFFF"/>
                  </a:solidFill>
                </a:defRPr>
              </a:pPr>
              <a:r>
                <a:rPr sz="1600" dirty="0">
                  <a:latin typeface="微软雅黑" pitchFamily="34" charset="-122"/>
                  <a:ea typeface="微软雅黑" pitchFamily="34" charset="-122"/>
                </a:rPr>
                <a:t>交易</a:t>
              </a:r>
            </a:p>
          </p:txBody>
        </p:sp>
        <p:sp>
          <p:nvSpPr>
            <p:cNvPr id="83" name="Shape 159"/>
            <p:cNvSpPr/>
            <p:nvPr/>
          </p:nvSpPr>
          <p:spPr>
            <a:xfrm>
              <a:off x="6859907" y="2298806"/>
              <a:ext cx="246947" cy="349131"/>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p>
              <a:r>
                <a:rPr dirty="0">
                  <a:latin typeface="微软雅黑" pitchFamily="34" charset="-122"/>
                  <a:ea typeface="微软雅黑" pitchFamily="34" charset="-122"/>
                </a:rPr>
                <a:t>...</a:t>
              </a:r>
            </a:p>
          </p:txBody>
        </p:sp>
        <p:sp>
          <p:nvSpPr>
            <p:cNvPr id="84" name="Shape 160"/>
            <p:cNvSpPr/>
            <p:nvPr/>
          </p:nvSpPr>
          <p:spPr>
            <a:xfrm>
              <a:off x="7333509" y="2204773"/>
              <a:ext cx="707295" cy="558716"/>
            </a:xfrm>
            <a:prstGeom prst="roundRect">
              <a:avLst>
                <a:gd name="adj" fmla="val 21726"/>
              </a:avLst>
            </a:prstGeom>
            <a:blipFill>
              <a:blip r:embed="rId4"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800">
                  <a:solidFill>
                    <a:srgbClr val="FFFFFF"/>
                  </a:solidFill>
                </a:defRPr>
              </a:pPr>
              <a:r>
                <a:rPr dirty="0" smtClean="0">
                  <a:latin typeface="微软雅黑" pitchFamily="34" charset="-122"/>
                  <a:ea typeface="微软雅黑" pitchFamily="34" charset="-122"/>
                </a:rPr>
                <a:t>其他</a:t>
              </a:r>
              <a:endParaRPr dirty="0">
                <a:latin typeface="微软雅黑" pitchFamily="34" charset="-122"/>
                <a:ea typeface="微软雅黑" pitchFamily="34" charset="-122"/>
              </a:endParaRPr>
            </a:p>
          </p:txBody>
        </p:sp>
        <p:sp>
          <p:nvSpPr>
            <p:cNvPr id="85" name="Shape 161"/>
            <p:cNvSpPr/>
            <p:nvPr/>
          </p:nvSpPr>
          <p:spPr>
            <a:xfrm>
              <a:off x="5035397" y="1264544"/>
              <a:ext cx="536654"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a:latin typeface="微软雅黑" pitchFamily="34" charset="-122"/>
                  <a:ea typeface="微软雅黑" pitchFamily="34" charset="-122"/>
                </a:rPr>
                <a:t>证券</a:t>
              </a:r>
            </a:p>
          </p:txBody>
        </p:sp>
        <p:sp>
          <p:nvSpPr>
            <p:cNvPr id="86" name="Shape 162"/>
            <p:cNvSpPr/>
            <p:nvPr/>
          </p:nvSpPr>
          <p:spPr>
            <a:xfrm>
              <a:off x="2861341" y="1249545"/>
              <a:ext cx="536654"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a:latin typeface="微软雅黑" pitchFamily="34" charset="-122"/>
                  <a:ea typeface="微软雅黑" pitchFamily="34" charset="-122"/>
                </a:rPr>
                <a:t>期货</a:t>
              </a:r>
            </a:p>
          </p:txBody>
        </p:sp>
        <p:sp>
          <p:nvSpPr>
            <p:cNvPr id="87" name="Shape 163"/>
            <p:cNvSpPr/>
            <p:nvPr/>
          </p:nvSpPr>
          <p:spPr>
            <a:xfrm>
              <a:off x="6113626" y="1278113"/>
              <a:ext cx="536654"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1700">
                  <a:solidFill>
                    <a:srgbClr val="FFFFFF"/>
                  </a:solidFill>
                </a:defRPr>
              </a:lvl1pPr>
            </a:lstStyle>
            <a:p>
              <a:pPr algn="ctr"/>
              <a:r>
                <a:rPr sz="1600" dirty="0" smtClean="0">
                  <a:latin typeface="微软雅黑" pitchFamily="34" charset="-122"/>
                  <a:ea typeface="微软雅黑" pitchFamily="34" charset="-122"/>
                </a:rPr>
                <a:t>类</a:t>
              </a:r>
              <a:endParaRPr lang="en-US" sz="1600" dirty="0" smtClean="0">
                <a:latin typeface="微软雅黑" pitchFamily="34" charset="-122"/>
                <a:ea typeface="微软雅黑" pitchFamily="34" charset="-122"/>
              </a:endParaRPr>
            </a:p>
            <a:p>
              <a:pPr algn="ctr"/>
              <a:r>
                <a:rPr sz="1600" dirty="0" smtClean="0">
                  <a:latin typeface="微软雅黑" pitchFamily="34" charset="-122"/>
                  <a:ea typeface="微软雅黑" pitchFamily="34" charset="-122"/>
                </a:rPr>
                <a:t>金融</a:t>
              </a:r>
              <a:endParaRPr sz="1600" dirty="0">
                <a:latin typeface="微软雅黑" pitchFamily="34" charset="-122"/>
                <a:ea typeface="微软雅黑" pitchFamily="34" charset="-122"/>
              </a:endParaRPr>
            </a:p>
          </p:txBody>
        </p:sp>
        <p:sp>
          <p:nvSpPr>
            <p:cNvPr id="88" name="Shape 164"/>
            <p:cNvSpPr/>
            <p:nvPr/>
          </p:nvSpPr>
          <p:spPr>
            <a:xfrm>
              <a:off x="5684739" y="1320145"/>
              <a:ext cx="246947" cy="349131"/>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p>
              <a:r>
                <a:rPr>
                  <a:latin typeface="微软雅黑" pitchFamily="34" charset="-122"/>
                  <a:ea typeface="微软雅黑" pitchFamily="34" charset="-122"/>
                </a:rPr>
                <a:t>...</a:t>
              </a:r>
            </a:p>
          </p:txBody>
        </p:sp>
        <p:sp>
          <p:nvSpPr>
            <p:cNvPr id="89" name="Shape 165"/>
            <p:cNvSpPr/>
            <p:nvPr/>
          </p:nvSpPr>
          <p:spPr>
            <a:xfrm>
              <a:off x="8464615" y="1405065"/>
              <a:ext cx="995461" cy="349131"/>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p>
              <a:r>
                <a:rPr dirty="0">
                  <a:solidFill>
                    <a:schemeClr val="bg1"/>
                  </a:solidFill>
                  <a:latin typeface="微软雅黑" pitchFamily="34" charset="-122"/>
                  <a:ea typeface="微软雅黑" pitchFamily="34" charset="-122"/>
                </a:rPr>
                <a:t>资金来源</a:t>
              </a:r>
            </a:p>
          </p:txBody>
        </p:sp>
        <p:sp>
          <p:nvSpPr>
            <p:cNvPr id="90" name="Shape 166"/>
            <p:cNvSpPr/>
            <p:nvPr/>
          </p:nvSpPr>
          <p:spPr>
            <a:xfrm>
              <a:off x="2556580" y="5127087"/>
              <a:ext cx="7485242" cy="849370"/>
            </a:xfrm>
            <a:prstGeom prst="rect">
              <a:avLst/>
            </a:prstGeom>
            <a:solidFill>
              <a:schemeClr val="accent1">
                <a:satOff val="-3355"/>
                <a:lumOff val="26614"/>
                <a:alpha val="43170"/>
              </a:schemeClr>
            </a:solidFill>
            <a:ln w="12700">
              <a:miter lim="400000"/>
            </a:ln>
            <a:effectLst>
              <a:outerShdw blurRad="38100" dist="25400" dir="5400000" rotWithShape="0">
                <a:srgbClr val="000000">
                  <a:alpha val="50000"/>
                </a:srgbClr>
              </a:outerShdw>
            </a:effectLst>
          </p:spPr>
          <p:txBody>
            <a:bodyPr lIns="35717" tIns="35717" rIns="35717" bIns="35717" anchor="ctr"/>
            <a:lstStyle/>
            <a:p>
              <a:pPr>
                <a:defRPr sz="2400">
                  <a:solidFill>
                    <a:srgbClr val="FFFFFF"/>
                  </a:solidFill>
                </a:defRPr>
              </a:pPr>
              <a:endParaRPr>
                <a:latin typeface="微软雅黑" pitchFamily="34" charset="-122"/>
                <a:ea typeface="微软雅黑" pitchFamily="34" charset="-122"/>
              </a:endParaRPr>
            </a:p>
          </p:txBody>
        </p:sp>
        <p:sp>
          <p:nvSpPr>
            <p:cNvPr id="91" name="Shape 167"/>
            <p:cNvSpPr/>
            <p:nvPr/>
          </p:nvSpPr>
          <p:spPr>
            <a:xfrm>
              <a:off x="3353400" y="5243471"/>
              <a:ext cx="697858" cy="616602"/>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a:latin typeface="微软雅黑" pitchFamily="34" charset="-122"/>
                  <a:ea typeface="微软雅黑" pitchFamily="34" charset="-122"/>
                </a:rPr>
                <a:t>生产企业</a:t>
              </a:r>
            </a:p>
          </p:txBody>
        </p:sp>
        <p:sp>
          <p:nvSpPr>
            <p:cNvPr id="92" name="Shape 168"/>
            <p:cNvSpPr/>
            <p:nvPr/>
          </p:nvSpPr>
          <p:spPr>
            <a:xfrm>
              <a:off x="4231723" y="5243471"/>
              <a:ext cx="536654" cy="616602"/>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a:latin typeface="微软雅黑" pitchFamily="34" charset="-122"/>
                  <a:ea typeface="微软雅黑" pitchFamily="34" charset="-122"/>
                </a:rPr>
                <a:t>贸易商</a:t>
              </a:r>
            </a:p>
          </p:txBody>
        </p:sp>
        <p:sp>
          <p:nvSpPr>
            <p:cNvPr id="93" name="Shape 169"/>
            <p:cNvSpPr/>
            <p:nvPr/>
          </p:nvSpPr>
          <p:spPr>
            <a:xfrm>
              <a:off x="4937165" y="5253742"/>
              <a:ext cx="702235"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a:latin typeface="微软雅黑" pitchFamily="34" charset="-122"/>
                  <a:ea typeface="微软雅黑" pitchFamily="34" charset="-122"/>
                </a:rPr>
                <a:t>仓储服务</a:t>
              </a:r>
            </a:p>
          </p:txBody>
        </p:sp>
        <p:sp>
          <p:nvSpPr>
            <p:cNvPr id="94" name="Shape 170"/>
            <p:cNvSpPr/>
            <p:nvPr/>
          </p:nvSpPr>
          <p:spPr>
            <a:xfrm>
              <a:off x="5829895" y="5253743"/>
              <a:ext cx="795622"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a:latin typeface="微软雅黑" pitchFamily="34" charset="-122"/>
                  <a:ea typeface="微软雅黑" pitchFamily="34" charset="-122"/>
                </a:rPr>
                <a:t>物流企业</a:t>
              </a:r>
            </a:p>
          </p:txBody>
        </p:sp>
        <p:sp>
          <p:nvSpPr>
            <p:cNvPr id="95" name="Shape 171"/>
            <p:cNvSpPr/>
            <p:nvPr/>
          </p:nvSpPr>
          <p:spPr>
            <a:xfrm>
              <a:off x="7303756" y="5243470"/>
              <a:ext cx="681408"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a:latin typeface="微软雅黑" pitchFamily="34" charset="-122"/>
                  <a:ea typeface="微软雅黑" pitchFamily="34" charset="-122"/>
                </a:rPr>
                <a:t>其他企业</a:t>
              </a:r>
            </a:p>
          </p:txBody>
        </p:sp>
        <p:sp>
          <p:nvSpPr>
            <p:cNvPr id="96" name="Shape 172"/>
            <p:cNvSpPr/>
            <p:nvPr/>
          </p:nvSpPr>
          <p:spPr>
            <a:xfrm>
              <a:off x="6696257" y="5306885"/>
              <a:ext cx="246947" cy="349131"/>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p>
              <a:r>
                <a:rPr>
                  <a:latin typeface="微软雅黑" pitchFamily="34" charset="-122"/>
                  <a:ea typeface="微软雅黑" pitchFamily="34" charset="-122"/>
                </a:rPr>
                <a:t>...</a:t>
              </a:r>
            </a:p>
          </p:txBody>
        </p:sp>
        <p:sp>
          <p:nvSpPr>
            <p:cNvPr id="97" name="Shape 173"/>
            <p:cNvSpPr/>
            <p:nvPr/>
          </p:nvSpPr>
          <p:spPr>
            <a:xfrm>
              <a:off x="2556580" y="6095192"/>
              <a:ext cx="7485242" cy="528143"/>
            </a:xfrm>
            <a:prstGeom prst="rect">
              <a:avLst/>
            </a:prstGeom>
            <a:solidFill>
              <a:srgbClr val="53585F">
                <a:alpha val="43170"/>
              </a:srgbClr>
            </a:solidFill>
            <a:ln w="12700">
              <a:miter lim="400000"/>
            </a:ln>
            <a:effectLst>
              <a:outerShdw blurRad="38100" dist="25400" dir="5400000" rotWithShape="0">
                <a:srgbClr val="000000">
                  <a:alpha val="50000"/>
                </a:srgbClr>
              </a:outerShdw>
            </a:effectLst>
          </p:spPr>
          <p:txBody>
            <a:bodyPr lIns="35717" tIns="35717" rIns="35717" bIns="35717" anchor="ctr"/>
            <a:lstStyle/>
            <a:p>
              <a:pPr>
                <a:defRPr sz="2400">
                  <a:solidFill>
                    <a:srgbClr val="FFFFFF"/>
                  </a:solidFill>
                </a:defRPr>
              </a:pPr>
              <a:endParaRPr>
                <a:latin typeface="微软雅黑" pitchFamily="34" charset="-122"/>
                <a:ea typeface="微软雅黑" pitchFamily="34" charset="-122"/>
              </a:endParaRPr>
            </a:p>
          </p:txBody>
        </p:sp>
        <p:sp>
          <p:nvSpPr>
            <p:cNvPr id="98" name="Shape 174"/>
            <p:cNvSpPr/>
            <p:nvPr/>
          </p:nvSpPr>
          <p:spPr>
            <a:xfrm>
              <a:off x="4340111" y="6159498"/>
              <a:ext cx="707295" cy="399530"/>
            </a:xfrm>
            <a:prstGeom prst="roundRect">
              <a:avLst>
                <a:gd name="adj" fmla="val 30383"/>
              </a:avLst>
            </a:prstGeom>
            <a:blipFill>
              <a:blip r:embed="rId4"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1800">
                  <a:solidFill>
                    <a:srgbClr val="FFFFFF"/>
                  </a:solidFill>
                </a:defRPr>
              </a:lvl1pPr>
            </a:lstStyle>
            <a:p>
              <a:pPr algn="ctr"/>
              <a:r>
                <a:rPr sz="1600">
                  <a:latin typeface="微软雅黑" pitchFamily="34" charset="-122"/>
                  <a:ea typeface="微软雅黑" pitchFamily="34" charset="-122"/>
                </a:rPr>
                <a:t>商品</a:t>
              </a:r>
            </a:p>
          </p:txBody>
        </p:sp>
        <p:sp>
          <p:nvSpPr>
            <p:cNvPr id="99" name="Shape 175"/>
            <p:cNvSpPr/>
            <p:nvPr/>
          </p:nvSpPr>
          <p:spPr>
            <a:xfrm>
              <a:off x="5831368" y="6170197"/>
              <a:ext cx="707295" cy="399530"/>
            </a:xfrm>
            <a:prstGeom prst="roundRect">
              <a:avLst>
                <a:gd name="adj" fmla="val 30383"/>
              </a:avLst>
            </a:prstGeom>
            <a:blipFill>
              <a:blip r:embed="rId4"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1800">
                  <a:solidFill>
                    <a:srgbClr val="FFFFFF"/>
                  </a:solidFill>
                </a:defRPr>
              </a:lvl1pPr>
            </a:lstStyle>
            <a:p>
              <a:pPr algn="ctr"/>
              <a:r>
                <a:rPr sz="1600">
                  <a:latin typeface="微软雅黑" pitchFamily="34" charset="-122"/>
                  <a:ea typeface="微软雅黑" pitchFamily="34" charset="-122"/>
                </a:rPr>
                <a:t>仓库</a:t>
              </a:r>
            </a:p>
          </p:txBody>
        </p:sp>
        <p:sp>
          <p:nvSpPr>
            <p:cNvPr id="100" name="Shape 176"/>
            <p:cNvSpPr/>
            <p:nvPr/>
          </p:nvSpPr>
          <p:spPr>
            <a:xfrm>
              <a:off x="7218435" y="6170197"/>
              <a:ext cx="707295" cy="399530"/>
            </a:xfrm>
            <a:prstGeom prst="roundRect">
              <a:avLst>
                <a:gd name="adj" fmla="val 30383"/>
              </a:avLst>
            </a:prstGeom>
            <a:blipFill>
              <a:blip r:embed="rId4"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1500">
                  <a:solidFill>
                    <a:srgbClr val="FFFFFF"/>
                  </a:solidFill>
                </a:defRPr>
              </a:lvl1pPr>
            </a:lstStyle>
            <a:p>
              <a:pPr algn="ctr"/>
              <a:r>
                <a:rPr sz="1600" dirty="0" smtClean="0">
                  <a:latin typeface="微软雅黑" pitchFamily="34" charset="-122"/>
                  <a:ea typeface="微软雅黑" pitchFamily="34" charset="-122"/>
                </a:rPr>
                <a:t>运输</a:t>
              </a:r>
              <a:endParaRPr sz="1600" dirty="0">
                <a:latin typeface="微软雅黑" pitchFamily="34" charset="-122"/>
                <a:ea typeface="微软雅黑" pitchFamily="34" charset="-122"/>
              </a:endParaRPr>
            </a:p>
          </p:txBody>
        </p:sp>
        <p:sp>
          <p:nvSpPr>
            <p:cNvPr id="101" name="Shape 177"/>
            <p:cNvSpPr/>
            <p:nvPr/>
          </p:nvSpPr>
          <p:spPr>
            <a:xfrm>
              <a:off x="8464615" y="2328441"/>
              <a:ext cx="995461" cy="349131"/>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p>
              <a:r>
                <a:rPr dirty="0">
                  <a:solidFill>
                    <a:schemeClr val="bg1"/>
                  </a:solidFill>
                  <a:latin typeface="微软雅黑" pitchFamily="34" charset="-122"/>
                  <a:ea typeface="微软雅黑" pitchFamily="34" charset="-122"/>
                </a:rPr>
                <a:t>智能合约</a:t>
              </a:r>
            </a:p>
          </p:txBody>
        </p:sp>
        <p:sp>
          <p:nvSpPr>
            <p:cNvPr id="102" name="Shape 178"/>
            <p:cNvSpPr/>
            <p:nvPr/>
          </p:nvSpPr>
          <p:spPr>
            <a:xfrm>
              <a:off x="7626576" y="1278113"/>
              <a:ext cx="747059"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a:latin typeface="微软雅黑" pitchFamily="34" charset="-122"/>
                  <a:ea typeface="微软雅黑" pitchFamily="34" charset="-122"/>
                </a:rPr>
                <a:t>电商平台</a:t>
              </a:r>
            </a:p>
          </p:txBody>
        </p:sp>
        <p:sp>
          <p:nvSpPr>
            <p:cNvPr id="103" name="Shape 179"/>
            <p:cNvSpPr/>
            <p:nvPr/>
          </p:nvSpPr>
          <p:spPr>
            <a:xfrm>
              <a:off x="8500155" y="4518344"/>
              <a:ext cx="1152556" cy="349131"/>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p>
              <a:r>
                <a:rPr dirty="0">
                  <a:latin typeface="微软雅黑" pitchFamily="34" charset="-122"/>
                  <a:ea typeface="微软雅黑" pitchFamily="34" charset="-122"/>
                </a:rPr>
                <a:t>MegaLink</a:t>
              </a:r>
            </a:p>
          </p:txBody>
        </p:sp>
        <p:sp>
          <p:nvSpPr>
            <p:cNvPr id="104" name="Shape 180"/>
            <p:cNvSpPr/>
            <p:nvPr/>
          </p:nvSpPr>
          <p:spPr>
            <a:xfrm>
              <a:off x="6787834" y="1278113"/>
              <a:ext cx="704272" cy="616603"/>
            </a:xfrm>
            <a:prstGeom prst="rect">
              <a:avLst/>
            </a:prstGeom>
            <a:solidFill>
              <a:srgbClr val="000000"/>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2400">
                  <a:solidFill>
                    <a:srgbClr val="FFFFFF"/>
                  </a:solidFill>
                </a:defRPr>
              </a:lvl1pPr>
            </a:lstStyle>
            <a:p>
              <a:pPr algn="ctr"/>
              <a:r>
                <a:rPr sz="1600" dirty="0" smtClean="0">
                  <a:latin typeface="微软雅黑" pitchFamily="34" charset="-122"/>
                  <a:ea typeface="微软雅黑" pitchFamily="34" charset="-122"/>
                </a:rPr>
                <a:t>互金</a:t>
              </a:r>
              <a:r>
                <a:rPr sz="1600" dirty="0">
                  <a:latin typeface="微软雅黑" pitchFamily="34" charset="-122"/>
                  <a:ea typeface="微软雅黑" pitchFamily="34" charset="-122"/>
                </a:rPr>
                <a:t>平台</a:t>
              </a:r>
            </a:p>
          </p:txBody>
        </p:sp>
        <p:sp>
          <p:nvSpPr>
            <p:cNvPr id="105" name="Shape 156"/>
            <p:cNvSpPr/>
            <p:nvPr/>
          </p:nvSpPr>
          <p:spPr>
            <a:xfrm>
              <a:off x="2882442" y="2217323"/>
              <a:ext cx="707295" cy="558716"/>
            </a:xfrm>
            <a:prstGeom prst="roundRect">
              <a:avLst>
                <a:gd name="adj" fmla="val 21726"/>
              </a:avLst>
            </a:prstGeom>
            <a:blipFill>
              <a:blip r:embed="rId4"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lvl1pPr>
                <a:defRPr sz="1800">
                  <a:solidFill>
                    <a:srgbClr val="FFFFFF"/>
                  </a:solidFill>
                </a:defRPr>
              </a:lvl1pPr>
            </a:lstStyle>
            <a:p>
              <a:pPr algn="ctr"/>
              <a:r>
                <a:rPr lang="en-US" altLang="zh-CN" sz="1600" dirty="0" smtClean="0">
                  <a:latin typeface="微软雅黑" pitchFamily="34" charset="-122"/>
                  <a:ea typeface="微软雅黑" pitchFamily="34" charset="-122"/>
                </a:rPr>
                <a:t>KYC</a:t>
              </a:r>
              <a:endParaRPr sz="1600" dirty="0">
                <a:latin typeface="微软雅黑" pitchFamily="34" charset="-122"/>
                <a:ea typeface="微软雅黑" pitchFamily="34" charset="-122"/>
              </a:endParaRPr>
            </a:p>
          </p:txBody>
        </p:sp>
        <p:sp>
          <p:nvSpPr>
            <p:cNvPr id="106" name="Shape 158"/>
            <p:cNvSpPr/>
            <p:nvPr/>
          </p:nvSpPr>
          <p:spPr>
            <a:xfrm>
              <a:off x="5985309" y="2214683"/>
              <a:ext cx="707295" cy="558716"/>
            </a:xfrm>
            <a:prstGeom prst="roundRect">
              <a:avLst>
                <a:gd name="adj" fmla="val 21726"/>
              </a:avLst>
            </a:prstGeom>
            <a:blipFill>
              <a:blip r:embed="rId4" cstate="print"/>
            </a:blip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7" tIns="35717" rIns="35717" bIns="35717" anchor="ctr"/>
            <a:lstStyle/>
            <a:p>
              <a:pPr algn="ctr">
                <a:defRPr sz="1800">
                  <a:solidFill>
                    <a:srgbClr val="FFFFFF"/>
                  </a:solidFill>
                </a:defRPr>
              </a:pPr>
              <a:r>
                <a:rPr lang="zh-CN" altLang="en-US" sz="1600" dirty="0" smtClean="0">
                  <a:latin typeface="微软雅黑" pitchFamily="34" charset="-122"/>
                  <a:ea typeface="微软雅黑" pitchFamily="34" charset="-122"/>
                </a:rPr>
                <a:t>风控</a:t>
              </a:r>
              <a:endParaRPr sz="1600" dirty="0">
                <a:latin typeface="微软雅黑" pitchFamily="34" charset="-122"/>
                <a:ea typeface="微软雅黑" pitchFamily="34" charset="-122"/>
              </a:endParaRPr>
            </a:p>
          </p:txBody>
        </p:sp>
      </p:grpSp>
      <p:pic>
        <p:nvPicPr>
          <p:cNvPr id="108" name="图片 107" descr="logo1.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506" name="组合 6"/>
          <p:cNvGrpSpPr>
            <a:grpSpLocks/>
          </p:cNvGrpSpPr>
          <p:nvPr/>
        </p:nvGrpSpPr>
        <p:grpSpPr bwMode="auto">
          <a:xfrm>
            <a:off x="0" y="377825"/>
            <a:ext cx="1001713" cy="522288"/>
            <a:chOff x="0" y="0"/>
            <a:chExt cx="1988458" cy="522515"/>
          </a:xfrm>
        </p:grpSpPr>
        <p:sp>
          <p:nvSpPr>
            <p:cNvPr id="21519" name="矩形 3"/>
            <p:cNvSpPr>
              <a:spLocks noChangeArrowheads="1"/>
            </p:cNvSpPr>
            <p:nvPr/>
          </p:nvSpPr>
          <p:spPr bwMode="auto">
            <a:xfrm>
              <a:off x="0" y="0"/>
              <a:ext cx="1988458" cy="522514"/>
            </a:xfrm>
            <a:prstGeom prst="rect">
              <a:avLst/>
            </a:prstGeom>
            <a:solidFill>
              <a:srgbClr val="3EB19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a:ea typeface="微软雅黑"/>
                <a:cs typeface="微软雅黑"/>
              </a:endParaRPr>
            </a:p>
          </p:txBody>
        </p:sp>
        <p:sp>
          <p:nvSpPr>
            <p:cNvPr id="21520" name="直角三角形 5"/>
            <p:cNvSpPr>
              <a:spLocks noChangeArrowheads="1"/>
            </p:cNvSpPr>
            <p:nvPr/>
          </p:nvSpPr>
          <p:spPr bwMode="auto">
            <a:xfrm flipH="1">
              <a:off x="0" y="1"/>
              <a:ext cx="1988458" cy="522514"/>
            </a:xfrm>
            <a:prstGeom prst="rtTriangle">
              <a:avLst/>
            </a:prstGeom>
            <a:solidFill>
              <a:srgbClr val="30302F">
                <a:alpha val="4196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rgbClr val="FFFFFF"/>
                </a:solidFill>
                <a:latin typeface="微软雅黑"/>
                <a:ea typeface="微软雅黑"/>
                <a:cs typeface="微软雅黑"/>
              </a:endParaRPr>
            </a:p>
          </p:txBody>
        </p:sp>
      </p:grpSp>
      <p:sp>
        <p:nvSpPr>
          <p:cNvPr id="21507" name="文本框 8"/>
          <p:cNvSpPr txBox="1">
            <a:spLocks noChangeArrowheads="1"/>
          </p:cNvSpPr>
          <p:nvPr/>
        </p:nvSpPr>
        <p:spPr bwMode="auto">
          <a:xfrm>
            <a:off x="1176338" y="454025"/>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dirty="0" smtClean="0">
                <a:solidFill>
                  <a:schemeClr val="bg1"/>
                </a:solidFill>
                <a:latin typeface="微软雅黑"/>
                <a:ea typeface="微软雅黑"/>
                <a:cs typeface="微软雅黑"/>
              </a:rPr>
              <a:t>智能合约</a:t>
            </a:r>
            <a:endParaRPr lang="zh-CN" altLang="en-US" sz="2400" dirty="0">
              <a:solidFill>
                <a:schemeClr val="bg1"/>
              </a:solidFill>
              <a:latin typeface="微软雅黑"/>
              <a:ea typeface="微软雅黑"/>
              <a:cs typeface="微软雅黑"/>
            </a:endParaRPr>
          </a:p>
        </p:txBody>
      </p:sp>
      <p:sp>
        <p:nvSpPr>
          <p:cNvPr id="21510" name="Oval 15"/>
          <p:cNvSpPr>
            <a:spLocks noChangeArrowheads="1"/>
          </p:cNvSpPr>
          <p:nvPr/>
        </p:nvSpPr>
        <p:spPr bwMode="auto">
          <a:xfrm>
            <a:off x="8689974" y="3989389"/>
            <a:ext cx="2549525" cy="2566986"/>
          </a:xfrm>
          <a:prstGeom prst="ellipse">
            <a:avLst/>
          </a:prstGeom>
          <a:solidFill>
            <a:srgbClr val="2B7D6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2400">
              <a:solidFill>
                <a:srgbClr val="FFFFFF"/>
              </a:solidFill>
              <a:latin typeface="微软雅黑"/>
              <a:ea typeface="微软雅黑"/>
              <a:cs typeface="微软雅黑"/>
            </a:endParaRPr>
          </a:p>
        </p:txBody>
      </p:sp>
      <p:sp>
        <p:nvSpPr>
          <p:cNvPr id="21512" name="Oval 17"/>
          <p:cNvSpPr>
            <a:spLocks noChangeArrowheads="1"/>
          </p:cNvSpPr>
          <p:nvPr/>
        </p:nvSpPr>
        <p:spPr bwMode="auto">
          <a:xfrm>
            <a:off x="10615613" y="5113338"/>
            <a:ext cx="1393825" cy="1393825"/>
          </a:xfrm>
          <a:prstGeom prst="ellipse">
            <a:avLst/>
          </a:prstGeom>
          <a:solidFill>
            <a:schemeClr val="bg1">
              <a:alpha val="3686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2400">
              <a:solidFill>
                <a:srgbClr val="FFFFFF"/>
              </a:solidFill>
              <a:latin typeface="微软雅黑"/>
              <a:ea typeface="微软雅黑"/>
              <a:cs typeface="微软雅黑"/>
            </a:endParaRPr>
          </a:p>
        </p:txBody>
      </p:sp>
      <p:sp>
        <p:nvSpPr>
          <p:cNvPr id="21513" name="Oval 18"/>
          <p:cNvSpPr>
            <a:spLocks noChangeArrowheads="1"/>
          </p:cNvSpPr>
          <p:nvPr/>
        </p:nvSpPr>
        <p:spPr bwMode="auto">
          <a:xfrm>
            <a:off x="8148638" y="4979988"/>
            <a:ext cx="865187" cy="866775"/>
          </a:xfrm>
          <a:prstGeom prst="ellipse">
            <a:avLst/>
          </a:prstGeom>
          <a:solidFill>
            <a:schemeClr val="bg1">
              <a:alpha val="36862"/>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en-US" altLang="zh-CN" sz="2400">
              <a:solidFill>
                <a:srgbClr val="FFFFFF"/>
              </a:solidFill>
              <a:latin typeface="微软雅黑"/>
              <a:ea typeface="微软雅黑"/>
              <a:cs typeface="微软雅黑"/>
            </a:endParaRPr>
          </a:p>
        </p:txBody>
      </p:sp>
      <p:sp>
        <p:nvSpPr>
          <p:cNvPr id="21517" name="矩形 20"/>
          <p:cNvSpPr>
            <a:spLocks noChangeArrowheads="1"/>
          </p:cNvSpPr>
          <p:nvPr/>
        </p:nvSpPr>
        <p:spPr bwMode="auto">
          <a:xfrm>
            <a:off x="6598807" y="1708949"/>
            <a:ext cx="5276850"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30000"/>
              </a:lnSpc>
              <a:spcBef>
                <a:spcPct val="20000"/>
              </a:spcBef>
            </a:pPr>
            <a:r>
              <a:rPr lang="zh-CN" altLang="en-US" dirty="0" smtClean="0">
                <a:solidFill>
                  <a:srgbClr val="FFFFFF"/>
                </a:solidFill>
                <a:latin typeface="微软雅黑"/>
                <a:ea typeface="微软雅黑"/>
                <a:cs typeface="微软雅黑"/>
              </a:rPr>
              <a:t>       智能合约是运</a:t>
            </a:r>
            <a:r>
              <a:rPr lang="zh-CN" altLang="en-US" dirty="0">
                <a:solidFill>
                  <a:srgbClr val="FFFFFF"/>
                </a:solidFill>
                <a:latin typeface="微软雅黑"/>
                <a:ea typeface="微软雅黑"/>
                <a:cs typeface="微软雅黑"/>
              </a:rPr>
              <a:t>行在可复制、共享的账本上的计算机程序，可以处理信息，接收、</a:t>
            </a:r>
            <a:r>
              <a:rPr lang="zh-CN" altLang="en-US" dirty="0" smtClean="0">
                <a:solidFill>
                  <a:srgbClr val="FFFFFF"/>
                </a:solidFill>
                <a:latin typeface="微软雅黑"/>
                <a:ea typeface="微软雅黑"/>
                <a:cs typeface="微软雅黑"/>
              </a:rPr>
              <a:t>储存和发送价值</a:t>
            </a:r>
            <a:endParaRPr lang="en-US" altLang="zh-CN" dirty="0" smtClean="0">
              <a:solidFill>
                <a:srgbClr val="FFFFFF"/>
              </a:solidFill>
              <a:latin typeface="微软雅黑"/>
              <a:ea typeface="微软雅黑"/>
              <a:cs typeface="微软雅黑"/>
            </a:endParaRPr>
          </a:p>
          <a:p>
            <a:pPr eaLnBrk="1" hangingPunct="1">
              <a:lnSpc>
                <a:spcPct val="130000"/>
              </a:lnSpc>
              <a:spcBef>
                <a:spcPct val="20000"/>
              </a:spcBef>
            </a:pPr>
            <a:r>
              <a:rPr lang="zh-CN" altLang="en-US" dirty="0" smtClean="0">
                <a:solidFill>
                  <a:srgbClr val="FFFFFF"/>
                </a:solidFill>
                <a:latin typeface="微软雅黑"/>
                <a:ea typeface="微软雅黑"/>
                <a:cs typeface="微软雅黑"/>
              </a:rPr>
              <a:t>       智能合约包括事务处理和保存的机制，事务及事件信息传入智能合约后，合约资源集合中状态会被更新，进而触发智能合约进行状态机判断，从而根据预设信息选择合约动作自动执行。</a:t>
            </a:r>
            <a:endParaRPr lang="zh-CN" altLang="en-US" dirty="0">
              <a:solidFill>
                <a:srgbClr val="FFFFFF"/>
              </a:solidFill>
              <a:latin typeface="微软雅黑"/>
              <a:ea typeface="微软雅黑"/>
              <a:cs typeface="微软雅黑"/>
            </a:endParaRPr>
          </a:p>
        </p:txBody>
      </p:sp>
      <p:pic>
        <p:nvPicPr>
          <p:cNvPr id="20482" name="Picture 2" descr="http://www.atool.org/temp/20170414011118401.jpg"/>
          <p:cNvPicPr>
            <a:picLocks noChangeAspect="1" noChangeArrowheads="1"/>
          </p:cNvPicPr>
          <p:nvPr/>
        </p:nvPicPr>
        <p:blipFill>
          <a:blip r:embed="rId2" cstate="print"/>
          <a:srcRect/>
          <a:stretch>
            <a:fillRect/>
          </a:stretch>
        </p:blipFill>
        <p:spPr bwMode="auto">
          <a:xfrm>
            <a:off x="516367" y="1766476"/>
            <a:ext cx="5680037" cy="4145590"/>
          </a:xfrm>
          <a:prstGeom prst="rect">
            <a:avLst/>
          </a:prstGeom>
          <a:noFill/>
        </p:spPr>
      </p:pic>
      <p:pic>
        <p:nvPicPr>
          <p:cNvPr id="33" name="图片 32" descr="logo1.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94950" y="288925"/>
            <a:ext cx="1498600" cy="723900"/>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主题">
      <a:majorFont>
        <a:latin typeface="Calibri Light"/>
        <a:ea typeface="宋体"/>
        <a:cs typeface=""/>
      </a:majorFont>
      <a:minorFont>
        <a:latin typeface="Calibri"/>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Office 主题 1">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9_Office 主题​​">
  <a:themeElements>
    <a:clrScheme name="9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9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9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0_Office 主题​​">
  <a:themeElements>
    <a:clrScheme name="10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10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0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1_Office 主题​​">
  <a:themeElements>
    <a:clrScheme name="11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11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11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Office 主题">
  <a:themeElements>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Office 主题​​">
  <a:themeElements>
    <a:clrScheme name="2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2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2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Office 主题​​">
  <a:themeElements>
    <a:clrScheme name="3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3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3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4_Office 主题​​">
  <a:themeElements>
    <a:clrScheme name="4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4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4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5_Office 主题​​">
  <a:themeElements>
    <a:clrScheme name="5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5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5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6_Office 主题​​">
  <a:themeElements>
    <a:clrScheme name="6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6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6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7_Office 主题​​">
  <a:themeElements>
    <a:clrScheme name="7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7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7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8_Office 主题​​">
  <a:themeElements>
    <a:clrScheme name="8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fontScheme name="8_Office 主题​​">
      <a:majorFont>
        <a:latin typeface="Calibri"/>
        <a:ea typeface="迷你简菱心"/>
        <a:cs typeface=""/>
      </a:majorFont>
      <a:minorFont>
        <a:latin typeface="Calibri"/>
        <a:ea typeface="方正兰亭超细黑简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Calibri" pitchFamily="34" charset="0"/>
            <a:ea typeface="宋体" pitchFamily="2" charset="-122"/>
          </a:defRPr>
        </a:defPPr>
      </a:lstStyle>
    </a:lnDef>
  </a:objectDefaults>
  <a:extraClrSchemeLst>
    <a:extraClrScheme>
      <a:clrScheme name="8_Office 主题​​ 1">
        <a:dk1>
          <a:srgbClr val="000000"/>
        </a:dk1>
        <a:lt1>
          <a:srgbClr val="FFFFFF"/>
        </a:lt1>
        <a:dk2>
          <a:srgbClr val="1F497D"/>
        </a:dk2>
        <a:lt2>
          <a:srgbClr val="EEECE1"/>
        </a:lt2>
        <a:accent1>
          <a:srgbClr val="4F81BD"/>
        </a:accent1>
        <a:accent2>
          <a:srgbClr val="C0504D"/>
        </a:accent2>
        <a:accent3>
          <a:srgbClr val="FFFFFF"/>
        </a:accent3>
        <a:accent4>
          <a:srgbClr val="000000"/>
        </a:accent4>
        <a:accent5>
          <a:srgbClr val="B2C1DB"/>
        </a:accent5>
        <a:accent6>
          <a:srgbClr val="AE4845"/>
        </a:accent6>
        <a:hlink>
          <a:srgbClr val="0000FF"/>
        </a:hlink>
        <a:folHlink>
          <a:srgbClr val="800080"/>
        </a:folHlink>
      </a:clrScheme>
      <a:clrMap bg1="lt1" tx1="dk1" bg2="lt2" tx2="dk2" accent1="accent1" accent2="accent2" accent3="accent3" accent4="accent4" accent5="accent5" accent6="accent6" hlink="hlink" folHlink="folHlink"/>
    </a:extraClrScheme>
  </a:extraClrSchemeLst>
</a:theme>
</file>

<file path=ppt/theme/themeOverride1.xml><?xml version="1.0" encoding="utf-8"?>
<a:themeOverride xmlns:a="http://schemas.openxmlformats.org/drawingml/2006/main">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4711</TotalTime>
  <Pages>0</Pages>
  <Words>1499</Words>
  <Characters>0</Characters>
  <Application>Microsoft Macintosh PowerPoint</Application>
  <DocSecurity>0</DocSecurity>
  <PresentationFormat>自定义</PresentationFormat>
  <Lines>0</Lines>
  <Paragraphs>528</Paragraphs>
  <Slides>29</Slides>
  <Notes>1</Notes>
  <HiddenSlides>0</HiddenSlides>
  <MMClips>0</MMClips>
  <ScaleCrop>false</ScaleCrop>
  <HeadingPairs>
    <vt:vector size="4" baseType="variant">
      <vt:variant>
        <vt:lpstr>主题</vt:lpstr>
      </vt:variant>
      <vt:variant>
        <vt:i4>12</vt:i4>
      </vt:variant>
      <vt:variant>
        <vt:lpstr>幻灯片标题</vt:lpstr>
      </vt:variant>
      <vt:variant>
        <vt:i4>29</vt:i4>
      </vt:variant>
    </vt:vector>
  </HeadingPairs>
  <TitlesOfParts>
    <vt:vector size="41" baseType="lpstr">
      <vt:lpstr>Office 主题</vt:lpstr>
      <vt:lpstr>Office 主题​​</vt:lpstr>
      <vt:lpstr>2_Office 主题​​</vt:lpstr>
      <vt:lpstr>3_Office 主题​​</vt:lpstr>
      <vt:lpstr>4_Office 主题​​</vt:lpstr>
      <vt:lpstr>5_Office 主题​​</vt:lpstr>
      <vt:lpstr>6_Office 主题​​</vt:lpstr>
      <vt:lpstr>7_Office 主题​​</vt:lpstr>
      <vt:lpstr>8_Office 主题​​</vt:lpstr>
      <vt:lpstr>9_Office 主题​​</vt:lpstr>
      <vt:lpstr>10_Office 主题​​</vt:lpstr>
      <vt:lpstr>11_Office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CharactersWithSpaces>0</CharactersWithSpaces>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www.woippt.com我爱PPT模板网</dc:subject>
  <dc:creator>Administrator</dc:creator>
  <dc:description>www.woippt.com我爱PPT模板网</dc:description>
  <cp:lastModifiedBy>Mac 郑</cp:lastModifiedBy>
  <cp:revision>633</cp:revision>
  <dcterms:created xsi:type="dcterms:W3CDTF">2015-07-07T12:57:46Z</dcterms:created>
  <dcterms:modified xsi:type="dcterms:W3CDTF">2017-04-17T05:20:05Z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2052-9.1.0.5184</vt:lpwstr>
  </property>
</Properties>
</file>

<file path=docProps/thumbnail.jpeg>
</file>